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7" r:id="rId2"/>
    <p:sldId id="315" r:id="rId3"/>
    <p:sldId id="327" r:id="rId4"/>
    <p:sldId id="328" r:id="rId5"/>
    <p:sldId id="329" r:id="rId6"/>
    <p:sldId id="330" r:id="rId7"/>
    <p:sldId id="331" r:id="rId8"/>
    <p:sldId id="332" r:id="rId9"/>
    <p:sldId id="334" r:id="rId10"/>
    <p:sldId id="335" r:id="rId11"/>
    <p:sldId id="336" r:id="rId12"/>
    <p:sldId id="333" r:id="rId13"/>
    <p:sldId id="337" r:id="rId14"/>
    <p:sldId id="339" r:id="rId15"/>
    <p:sldId id="340" r:id="rId16"/>
    <p:sldId id="341" r:id="rId17"/>
    <p:sldId id="342" r:id="rId18"/>
    <p:sldId id="338"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1F7D1"/>
    <a:srgbClr val="CCF2B0"/>
    <a:srgbClr val="FFFE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55" autoAdjust="0"/>
    <p:restoredTop sz="94660"/>
  </p:normalViewPr>
  <p:slideViewPr>
    <p:cSldViewPr>
      <p:cViewPr varScale="1">
        <p:scale>
          <a:sx n="68" d="100"/>
          <a:sy n="68" d="100"/>
        </p:scale>
        <p:origin x="1494"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766FBC-828E-4803-BFC0-E8A75B4EEDF7}" type="doc">
      <dgm:prSet loTypeId="urn:microsoft.com/office/officeart/2005/8/layout/radial6" loCatId="relationship" qsTypeId="urn:microsoft.com/office/officeart/2005/8/quickstyle/3d3" qsCatId="3D" csTypeId="urn:microsoft.com/office/officeart/2005/8/colors/colorful4" csCatId="colorful" phldr="1"/>
      <dgm:spPr/>
      <dgm:t>
        <a:bodyPr/>
        <a:lstStyle/>
        <a:p>
          <a:endParaRPr lang="en-GB"/>
        </a:p>
      </dgm:t>
    </dgm:pt>
    <dgm:pt modelId="{3DEB22AF-84ED-4694-B76C-09A757455E8B}">
      <dgm:prSet phldrT="[Text]"/>
      <dgm:spPr>
        <a:solidFill>
          <a:schemeClr val="bg1"/>
        </a:solidFill>
        <a:ln w="76200">
          <a:solidFill>
            <a:srgbClr val="FF0000"/>
          </a:solidFill>
        </a:ln>
      </dgm:spPr>
      <dgm:t>
        <a:bodyPr/>
        <a:lstStyle/>
        <a:p>
          <a:r>
            <a:rPr lang="en-GB" b="1" dirty="0">
              <a:solidFill>
                <a:sysClr val="windowText" lastClr="000000"/>
              </a:solidFill>
            </a:rPr>
            <a:t>Read it: </a:t>
          </a:r>
        </a:p>
        <a:p>
          <a:r>
            <a:rPr lang="en-GB" dirty="0">
              <a:solidFill>
                <a:sysClr val="windowText" lastClr="000000"/>
              </a:solidFill>
            </a:rPr>
            <a:t>statement</a:t>
          </a:r>
        </a:p>
      </dgm:t>
    </dgm:pt>
    <dgm:pt modelId="{7BC24F68-6AFD-455C-9DF2-4F64A909A06A}" type="parTrans" cxnId="{0377E4AE-4DF9-4CAF-9499-32910436FDC6}">
      <dgm:prSet/>
      <dgm:spPr/>
      <dgm:t>
        <a:bodyPr/>
        <a:lstStyle/>
        <a:p>
          <a:endParaRPr lang="en-GB">
            <a:solidFill>
              <a:sysClr val="windowText" lastClr="000000"/>
            </a:solidFill>
          </a:endParaRPr>
        </a:p>
      </dgm:t>
    </dgm:pt>
    <dgm:pt modelId="{733C1E9D-19A1-476E-BBCC-8796C94533AC}" type="sibTrans" cxnId="{0377E4AE-4DF9-4CAF-9499-32910436FDC6}">
      <dgm:prSet/>
      <dgm:spPr/>
      <dgm:t>
        <a:bodyPr/>
        <a:lstStyle/>
        <a:p>
          <a:endParaRPr lang="en-GB">
            <a:solidFill>
              <a:sysClr val="windowText" lastClr="000000"/>
            </a:solidFill>
          </a:endParaRPr>
        </a:p>
      </dgm:t>
    </dgm:pt>
    <dgm:pt modelId="{E91EC288-42DC-4F57-A697-38CB0FED1BDA}">
      <dgm:prSet phldrT="[Text]"/>
      <dgm:spPr>
        <a:solidFill>
          <a:schemeClr val="bg1"/>
        </a:solidFill>
        <a:ln w="76200">
          <a:solidFill>
            <a:srgbClr val="FFFF00"/>
          </a:solidFill>
        </a:ln>
      </dgm:spPr>
      <dgm:t>
        <a:bodyPr/>
        <a:lstStyle/>
        <a:p>
          <a:r>
            <a:rPr lang="en-GB" b="1" dirty="0">
              <a:solidFill>
                <a:sysClr val="windowText" lastClr="000000"/>
              </a:solidFill>
            </a:rPr>
            <a:t>Define it</a:t>
          </a:r>
        </a:p>
      </dgm:t>
    </dgm:pt>
    <dgm:pt modelId="{44F2FDF3-18F4-401A-A6AA-A158FB8076B9}" type="parTrans" cxnId="{8014FC4A-258E-43AA-8405-3568B7982E2F}">
      <dgm:prSet/>
      <dgm:spPr/>
      <dgm:t>
        <a:bodyPr/>
        <a:lstStyle/>
        <a:p>
          <a:endParaRPr lang="en-GB">
            <a:solidFill>
              <a:sysClr val="windowText" lastClr="000000"/>
            </a:solidFill>
          </a:endParaRPr>
        </a:p>
      </dgm:t>
    </dgm:pt>
    <dgm:pt modelId="{036E4898-8D9F-4A02-8389-84E8241657BE}" type="sibTrans" cxnId="{8014FC4A-258E-43AA-8405-3568B7982E2F}">
      <dgm:prSet/>
      <dgm:spPr>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dgm:spPr>
      <dgm:t>
        <a:bodyPr/>
        <a:lstStyle/>
        <a:p>
          <a:endParaRPr lang="en-GB">
            <a:solidFill>
              <a:sysClr val="windowText" lastClr="000000"/>
            </a:solidFill>
          </a:endParaRPr>
        </a:p>
      </dgm:t>
    </dgm:pt>
    <dgm:pt modelId="{04108759-99CD-428B-A00C-BFA46645628B}">
      <dgm:prSet phldrT="[Text]"/>
      <dgm:spPr>
        <a:solidFill>
          <a:schemeClr val="bg1"/>
        </a:solidFill>
        <a:ln w="76200">
          <a:solidFill>
            <a:srgbClr val="FFC000"/>
          </a:solidFill>
        </a:ln>
      </dgm:spPr>
      <dgm:t>
        <a:bodyPr/>
        <a:lstStyle/>
        <a:p>
          <a:r>
            <a:rPr lang="en-GB" b="1" dirty="0">
              <a:solidFill>
                <a:schemeClr val="tx1"/>
              </a:solidFill>
            </a:rPr>
            <a:t>Use it</a:t>
          </a:r>
        </a:p>
      </dgm:t>
    </dgm:pt>
    <dgm:pt modelId="{42B980D7-8778-46A8-A3F9-70C507D40DB8}" type="parTrans" cxnId="{5377D5E2-505A-42FF-B05E-37D7EF751463}">
      <dgm:prSet/>
      <dgm:spPr/>
      <dgm:t>
        <a:bodyPr/>
        <a:lstStyle/>
        <a:p>
          <a:endParaRPr lang="en-GB">
            <a:solidFill>
              <a:sysClr val="windowText" lastClr="000000"/>
            </a:solidFill>
          </a:endParaRPr>
        </a:p>
      </dgm:t>
    </dgm:pt>
    <dgm:pt modelId="{DE29456A-1334-4EE7-9548-0AB52D8E7895}" type="sibTrans" cxnId="{5377D5E2-505A-42FF-B05E-37D7EF751463}">
      <dgm:prSet/>
      <dgm:spPr>
        <a:solidFill>
          <a:schemeClr val="bg1"/>
        </a:solidFill>
        <a:ln w="76200">
          <a:gradFill>
            <a:gsLst>
              <a:gs pos="0">
                <a:srgbClr val="FFC000"/>
              </a:gs>
              <a:gs pos="54000">
                <a:srgbClr val="FFC000"/>
              </a:gs>
              <a:gs pos="75000">
                <a:srgbClr val="00B050"/>
              </a:gs>
              <a:gs pos="100000">
                <a:srgbClr val="00B050"/>
              </a:gs>
            </a:gsLst>
            <a:lin ang="5400000" scaled="1"/>
          </a:gradFill>
        </a:ln>
      </dgm:spPr>
      <dgm:t>
        <a:bodyPr/>
        <a:lstStyle/>
        <a:p>
          <a:endParaRPr lang="en-GB">
            <a:solidFill>
              <a:sysClr val="windowText" lastClr="000000"/>
            </a:solidFill>
          </a:endParaRPr>
        </a:p>
      </dgm:t>
    </dgm:pt>
    <dgm:pt modelId="{2B57490C-133D-400E-ABF0-D9CD233FC728}">
      <dgm:prSet phldrT="[Text]"/>
      <dgm:spPr>
        <a:solidFill>
          <a:schemeClr val="bg1"/>
        </a:solidFill>
        <a:ln w="76200">
          <a:solidFill>
            <a:srgbClr val="00B050"/>
          </a:solidFill>
        </a:ln>
      </dgm:spPr>
      <dgm:t>
        <a:bodyPr/>
        <a:lstStyle/>
        <a:p>
          <a:r>
            <a:rPr lang="en-GB" b="1" dirty="0">
              <a:solidFill>
                <a:sysClr val="windowText" lastClr="000000"/>
              </a:solidFill>
            </a:rPr>
            <a:t>Link it</a:t>
          </a:r>
        </a:p>
        <a:p>
          <a:r>
            <a:rPr lang="en-GB" b="0" dirty="0">
              <a:solidFill>
                <a:sysClr val="windowText" lastClr="000000"/>
              </a:solidFill>
            </a:rPr>
            <a:t>synonym:</a:t>
          </a:r>
        </a:p>
        <a:p>
          <a:endParaRPr lang="en-GB" b="0" dirty="0">
            <a:solidFill>
              <a:sysClr val="windowText" lastClr="000000"/>
            </a:solidFill>
          </a:endParaRPr>
        </a:p>
        <a:p>
          <a:endParaRPr lang="en-GB" b="0" i="1" dirty="0">
            <a:solidFill>
              <a:sysClr val="windowText" lastClr="000000"/>
            </a:solidFill>
          </a:endParaRPr>
        </a:p>
      </dgm:t>
    </dgm:pt>
    <dgm:pt modelId="{9F177ECD-A44A-4D3B-A71B-218C336041B3}" type="parTrans" cxnId="{FF46994A-7FCF-49C1-86CE-8CB52B078D65}">
      <dgm:prSet/>
      <dgm:spPr/>
      <dgm:t>
        <a:bodyPr/>
        <a:lstStyle/>
        <a:p>
          <a:endParaRPr lang="en-GB">
            <a:solidFill>
              <a:sysClr val="windowText" lastClr="000000"/>
            </a:solidFill>
          </a:endParaRPr>
        </a:p>
      </dgm:t>
    </dgm:pt>
    <dgm:pt modelId="{1ACB92C9-670D-4EE6-BCA6-678B59C62CB3}" type="sibTrans" cxnId="{FF46994A-7FCF-49C1-86CE-8CB52B078D65}">
      <dgm:prSet/>
      <dgm:spPr>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dgm:spPr>
      <dgm:t>
        <a:bodyPr/>
        <a:lstStyle/>
        <a:p>
          <a:endParaRPr lang="en-GB">
            <a:solidFill>
              <a:sysClr val="windowText" lastClr="000000"/>
            </a:solidFill>
          </a:endParaRPr>
        </a:p>
      </dgm:t>
    </dgm:pt>
    <dgm:pt modelId="{0605CFD8-20B5-4AF7-BE84-A0C660187C20}">
      <dgm:prSet phldrT="[Text]"/>
      <dgm:spPr>
        <a:solidFill>
          <a:schemeClr val="bg1"/>
        </a:solidFill>
        <a:ln w="76200">
          <a:solidFill>
            <a:srgbClr val="0070C0"/>
          </a:solidFill>
        </a:ln>
      </dgm:spPr>
      <dgm:t>
        <a:bodyPr/>
        <a:lstStyle/>
        <a:p>
          <a:r>
            <a:rPr lang="en-GB" b="1" dirty="0">
              <a:solidFill>
                <a:sysClr val="windowText" lastClr="000000"/>
              </a:solidFill>
            </a:rPr>
            <a:t>Deconstruct it</a:t>
          </a:r>
          <a:r>
            <a:rPr lang="en-GB" dirty="0">
              <a:solidFill>
                <a:sysClr val="windowText" lastClr="000000"/>
              </a:solidFill>
            </a:rPr>
            <a:t> </a:t>
          </a:r>
        </a:p>
        <a:p>
          <a:r>
            <a:rPr lang="en-GB" dirty="0">
              <a:solidFill>
                <a:sysClr val="windowText" lastClr="000000"/>
              </a:solidFill>
            </a:rPr>
            <a:t>focus element: </a:t>
          </a:r>
          <a:r>
            <a:rPr lang="en-GB" b="1" dirty="0" err="1">
              <a:solidFill>
                <a:sysClr val="windowText" lastClr="000000"/>
              </a:solidFill>
            </a:rPr>
            <a:t>ment</a:t>
          </a:r>
          <a:endParaRPr lang="en-GB" b="1" i="1" u="sng" dirty="0">
            <a:solidFill>
              <a:sysClr val="windowText" lastClr="000000"/>
            </a:solidFill>
          </a:endParaRPr>
        </a:p>
        <a:p>
          <a:r>
            <a:rPr lang="en-GB" u="none" dirty="0">
              <a:solidFill>
                <a:sysClr val="windowText" lastClr="000000"/>
              </a:solidFill>
            </a:rPr>
            <a:t>meaning:</a:t>
          </a:r>
        </a:p>
        <a:p>
          <a:endParaRPr lang="en-GB" i="1" u="none" dirty="0">
            <a:solidFill>
              <a:sysClr val="windowText" lastClr="000000"/>
            </a:solidFill>
          </a:endParaRPr>
        </a:p>
      </dgm:t>
    </dgm:pt>
    <dgm:pt modelId="{21016A8D-59E0-49F3-B5CB-4343AB533063}" type="parTrans" cxnId="{4A85EE2F-A035-4884-B871-8EEF2D0A6BB1}">
      <dgm:prSet/>
      <dgm:spPr/>
      <dgm:t>
        <a:bodyPr/>
        <a:lstStyle/>
        <a:p>
          <a:endParaRPr lang="en-GB">
            <a:solidFill>
              <a:sysClr val="windowText" lastClr="000000"/>
            </a:solidFill>
          </a:endParaRPr>
        </a:p>
      </dgm:t>
    </dgm:pt>
    <dgm:pt modelId="{6AB065E9-7BE5-4775-AD71-D6887E29947A}" type="sibTrans" cxnId="{4A85EE2F-A035-4884-B871-8EEF2D0A6BB1}">
      <dgm:prSet/>
      <dgm:spPr>
        <a:solidFill>
          <a:schemeClr val="bg1"/>
        </a:solidFill>
        <a:ln w="76200">
          <a:gradFill>
            <a:gsLst>
              <a:gs pos="60000">
                <a:srgbClr val="0070C0"/>
              </a:gs>
              <a:gs pos="45000">
                <a:schemeClr val="accent1">
                  <a:lumMod val="45000"/>
                  <a:lumOff val="55000"/>
                </a:schemeClr>
              </a:gs>
              <a:gs pos="1000">
                <a:srgbClr val="FFFF00"/>
              </a:gs>
            </a:gsLst>
            <a:lin ang="5400000" scaled="1"/>
          </a:gradFill>
        </a:ln>
      </dgm:spPr>
      <dgm:t>
        <a:bodyPr/>
        <a:lstStyle/>
        <a:p>
          <a:endParaRPr lang="en-GB">
            <a:solidFill>
              <a:sysClr val="windowText" lastClr="000000"/>
            </a:solidFill>
          </a:endParaRPr>
        </a:p>
      </dgm:t>
    </dgm:pt>
    <dgm:pt modelId="{AE6D098A-B9D2-47FD-B441-92CDC9A49683}">
      <dgm:prSet/>
      <dgm:spPr/>
      <dgm:t>
        <a:bodyPr/>
        <a:lstStyle/>
        <a:p>
          <a:endParaRPr lang="en-GB"/>
        </a:p>
      </dgm:t>
    </dgm:pt>
    <dgm:pt modelId="{16D85D1A-B366-410A-9762-777606F5CCD9}" type="parTrans" cxnId="{159587C9-2384-40FE-809C-737665E0FF18}">
      <dgm:prSet/>
      <dgm:spPr/>
      <dgm:t>
        <a:bodyPr/>
        <a:lstStyle/>
        <a:p>
          <a:endParaRPr lang="en-GB"/>
        </a:p>
      </dgm:t>
    </dgm:pt>
    <dgm:pt modelId="{42498783-CF6E-414F-8A28-082D9FC47852}" type="sibTrans" cxnId="{159587C9-2384-40FE-809C-737665E0FF18}">
      <dgm:prSet/>
      <dgm:spPr/>
      <dgm:t>
        <a:bodyPr/>
        <a:lstStyle/>
        <a:p>
          <a:endParaRPr lang="en-GB"/>
        </a:p>
      </dgm:t>
    </dgm:pt>
    <dgm:pt modelId="{5C53D4E2-F77E-46D6-A1AF-1E1656B6894E}">
      <dgm:prSet/>
      <dgm:spPr/>
      <dgm:t>
        <a:bodyPr/>
        <a:lstStyle/>
        <a:p>
          <a:endParaRPr lang="en-GB"/>
        </a:p>
      </dgm:t>
    </dgm:pt>
    <dgm:pt modelId="{13448208-228A-4BE6-AE91-E7398504F6BD}" type="parTrans" cxnId="{90E06F45-C896-47AD-9D59-73E57C3E1895}">
      <dgm:prSet/>
      <dgm:spPr/>
      <dgm:t>
        <a:bodyPr/>
        <a:lstStyle/>
        <a:p>
          <a:endParaRPr lang="en-GB"/>
        </a:p>
      </dgm:t>
    </dgm:pt>
    <dgm:pt modelId="{64DF9FE7-1967-4F14-993F-404BB097BCB5}" type="sibTrans" cxnId="{90E06F45-C896-47AD-9D59-73E57C3E1895}">
      <dgm:prSet/>
      <dgm:spPr/>
      <dgm:t>
        <a:bodyPr/>
        <a:lstStyle/>
        <a:p>
          <a:endParaRPr lang="en-GB"/>
        </a:p>
      </dgm:t>
    </dgm:pt>
    <dgm:pt modelId="{6E846294-3F7A-48D8-A724-FA88DEAEC167}">
      <dgm:prSet/>
      <dgm:spPr/>
      <dgm:t>
        <a:bodyPr/>
        <a:lstStyle/>
        <a:p>
          <a:endParaRPr lang="en-GB"/>
        </a:p>
      </dgm:t>
    </dgm:pt>
    <dgm:pt modelId="{FC65E560-7FAA-443E-BF1E-514BA51EF9D3}" type="parTrans" cxnId="{DBC3C736-D4B7-44FE-B309-D4BE35A4B3DE}">
      <dgm:prSet/>
      <dgm:spPr/>
      <dgm:t>
        <a:bodyPr/>
        <a:lstStyle/>
        <a:p>
          <a:endParaRPr lang="en-GB"/>
        </a:p>
      </dgm:t>
    </dgm:pt>
    <dgm:pt modelId="{56B2C504-ABA0-4BF1-81CF-D767F0B5CD16}" type="sibTrans" cxnId="{DBC3C736-D4B7-44FE-B309-D4BE35A4B3DE}">
      <dgm:prSet/>
      <dgm:spPr/>
      <dgm:t>
        <a:bodyPr/>
        <a:lstStyle/>
        <a:p>
          <a:endParaRPr lang="en-GB"/>
        </a:p>
      </dgm:t>
    </dgm:pt>
    <dgm:pt modelId="{EA3132F4-4E5F-440E-8354-9C7A731C0914}">
      <dgm:prSet/>
      <dgm:spPr/>
      <dgm:t>
        <a:bodyPr/>
        <a:lstStyle/>
        <a:p>
          <a:endParaRPr lang="en-GB"/>
        </a:p>
      </dgm:t>
    </dgm:pt>
    <dgm:pt modelId="{81213E7C-2BBA-4736-837A-F60A03DC4301}" type="parTrans" cxnId="{32009044-4B03-4F7E-A41A-06123B113B4B}">
      <dgm:prSet/>
      <dgm:spPr/>
      <dgm:t>
        <a:bodyPr/>
        <a:lstStyle/>
        <a:p>
          <a:endParaRPr lang="en-GB"/>
        </a:p>
      </dgm:t>
    </dgm:pt>
    <dgm:pt modelId="{2B31CDDC-36A2-4C2C-8DDC-C6CC7D3E8742}" type="sibTrans" cxnId="{32009044-4B03-4F7E-A41A-06123B113B4B}">
      <dgm:prSet/>
      <dgm:spPr/>
      <dgm:t>
        <a:bodyPr/>
        <a:lstStyle/>
        <a:p>
          <a:endParaRPr lang="en-GB"/>
        </a:p>
      </dgm:t>
    </dgm:pt>
    <dgm:pt modelId="{2BBED7F7-5C12-496B-A319-BA1D1FC97B14}">
      <dgm:prSet/>
      <dgm:spPr/>
      <dgm:t>
        <a:bodyPr/>
        <a:lstStyle/>
        <a:p>
          <a:endParaRPr lang="en-GB"/>
        </a:p>
      </dgm:t>
    </dgm:pt>
    <dgm:pt modelId="{C3931F0F-2266-4ABA-86C0-FF2C980CB084}" type="parTrans" cxnId="{8E821A39-5BF1-4775-A8AC-3C706249F29E}">
      <dgm:prSet/>
      <dgm:spPr/>
      <dgm:t>
        <a:bodyPr/>
        <a:lstStyle/>
        <a:p>
          <a:endParaRPr lang="en-GB"/>
        </a:p>
      </dgm:t>
    </dgm:pt>
    <dgm:pt modelId="{9F511EB2-3E57-4AF1-A604-6ADFB6F4EC23}" type="sibTrans" cxnId="{8E821A39-5BF1-4775-A8AC-3C706249F29E}">
      <dgm:prSet/>
      <dgm:spPr/>
      <dgm:t>
        <a:bodyPr/>
        <a:lstStyle/>
        <a:p>
          <a:endParaRPr lang="en-GB"/>
        </a:p>
      </dgm:t>
    </dgm:pt>
    <dgm:pt modelId="{70CA631F-3EAE-47BF-9A88-71DFA19512AA}">
      <dgm:prSet/>
      <dgm:spPr/>
      <dgm:t>
        <a:bodyPr/>
        <a:lstStyle/>
        <a:p>
          <a:endParaRPr lang="en-GB"/>
        </a:p>
      </dgm:t>
    </dgm:pt>
    <dgm:pt modelId="{5F45AFBA-AF2E-40BF-94CF-1D6AB5AD5975}" type="parTrans" cxnId="{9D2BB878-29BE-469D-A5EB-8950AADE4495}">
      <dgm:prSet/>
      <dgm:spPr/>
      <dgm:t>
        <a:bodyPr/>
        <a:lstStyle/>
        <a:p>
          <a:endParaRPr lang="en-GB"/>
        </a:p>
      </dgm:t>
    </dgm:pt>
    <dgm:pt modelId="{B2DBFEC7-06FE-4734-868D-2B2F52F43DAD}" type="sibTrans" cxnId="{9D2BB878-29BE-469D-A5EB-8950AADE4495}">
      <dgm:prSet/>
      <dgm:spPr/>
      <dgm:t>
        <a:bodyPr/>
        <a:lstStyle/>
        <a:p>
          <a:endParaRPr lang="en-GB"/>
        </a:p>
      </dgm:t>
    </dgm:pt>
    <dgm:pt modelId="{C0CD399E-4E13-4209-901A-4D12FE3052E3}">
      <dgm:prSet/>
      <dgm:spPr/>
      <dgm:t>
        <a:bodyPr/>
        <a:lstStyle/>
        <a:p>
          <a:endParaRPr lang="en-GB"/>
        </a:p>
      </dgm:t>
    </dgm:pt>
    <dgm:pt modelId="{673D4BE9-83FC-458C-8DDC-7C733988F6B0}" type="parTrans" cxnId="{C9DB8FB4-5E92-4AB3-A15E-B4DC88D602F4}">
      <dgm:prSet/>
      <dgm:spPr/>
      <dgm:t>
        <a:bodyPr/>
        <a:lstStyle/>
        <a:p>
          <a:endParaRPr lang="en-GB"/>
        </a:p>
      </dgm:t>
    </dgm:pt>
    <dgm:pt modelId="{C2B242BD-CE84-4766-8C45-868F99B77706}" type="sibTrans" cxnId="{C9DB8FB4-5E92-4AB3-A15E-B4DC88D602F4}">
      <dgm:prSet/>
      <dgm:spPr/>
      <dgm:t>
        <a:bodyPr/>
        <a:lstStyle/>
        <a:p>
          <a:endParaRPr lang="en-GB"/>
        </a:p>
      </dgm:t>
    </dgm:pt>
    <dgm:pt modelId="{20F24511-F8EC-495F-892D-76FD8EBAAAFA}">
      <dgm:prSet/>
      <dgm:spPr/>
      <dgm:t>
        <a:bodyPr/>
        <a:lstStyle/>
        <a:p>
          <a:endParaRPr lang="en-GB"/>
        </a:p>
      </dgm:t>
    </dgm:pt>
    <dgm:pt modelId="{5D930754-2130-4424-B927-3F96B0686146}" type="parTrans" cxnId="{87B4FAAB-75A7-42D4-9D78-FEDA2D37CA0D}">
      <dgm:prSet/>
      <dgm:spPr/>
      <dgm:t>
        <a:bodyPr/>
        <a:lstStyle/>
        <a:p>
          <a:endParaRPr lang="en-GB"/>
        </a:p>
      </dgm:t>
    </dgm:pt>
    <dgm:pt modelId="{6A1DE81D-2F2F-4050-BA51-A4EC924D1667}" type="sibTrans" cxnId="{87B4FAAB-75A7-42D4-9D78-FEDA2D37CA0D}">
      <dgm:prSet/>
      <dgm:spPr/>
      <dgm:t>
        <a:bodyPr/>
        <a:lstStyle/>
        <a:p>
          <a:endParaRPr lang="en-GB"/>
        </a:p>
      </dgm:t>
    </dgm:pt>
    <dgm:pt modelId="{894F224B-EB2C-4250-A651-77D748BF98BA}" type="pres">
      <dgm:prSet presAssocID="{65766FBC-828E-4803-BFC0-E8A75B4EEDF7}" presName="Name0" presStyleCnt="0">
        <dgm:presLayoutVars>
          <dgm:chMax val="1"/>
          <dgm:dir/>
          <dgm:animLvl val="ctr"/>
          <dgm:resizeHandles val="exact"/>
        </dgm:presLayoutVars>
      </dgm:prSet>
      <dgm:spPr/>
    </dgm:pt>
    <dgm:pt modelId="{5F214674-B189-4C22-BB92-7FCD63B8801D}" type="pres">
      <dgm:prSet presAssocID="{3DEB22AF-84ED-4694-B76C-09A757455E8B}" presName="centerShape" presStyleLbl="node0" presStyleIdx="0" presStyleCnt="1"/>
      <dgm:spPr/>
    </dgm:pt>
    <dgm:pt modelId="{6D7A40A8-E59D-4465-80D0-394B3B1139EE}" type="pres">
      <dgm:prSet presAssocID="{E91EC288-42DC-4F57-A697-38CB0FED1BDA}" presName="node" presStyleLbl="node1" presStyleIdx="0" presStyleCnt="4">
        <dgm:presLayoutVars>
          <dgm:bulletEnabled val="1"/>
        </dgm:presLayoutVars>
      </dgm:prSet>
      <dgm:spPr/>
    </dgm:pt>
    <dgm:pt modelId="{98C0A6EF-D100-4C88-B953-EF8C05054C0C}" type="pres">
      <dgm:prSet presAssocID="{E91EC288-42DC-4F57-A697-38CB0FED1BDA}" presName="dummy" presStyleCnt="0"/>
      <dgm:spPr/>
    </dgm:pt>
    <dgm:pt modelId="{297FC968-8399-423A-9E9D-0F5D35968004}" type="pres">
      <dgm:prSet presAssocID="{036E4898-8D9F-4A02-8389-84E8241657BE}" presName="sibTrans" presStyleLbl="sibTrans2D1" presStyleIdx="0" presStyleCnt="4" custLinFactNeighborX="379"/>
      <dgm:spPr/>
    </dgm:pt>
    <dgm:pt modelId="{429973DF-C82C-4672-822F-BBE88F24FF15}" type="pres">
      <dgm:prSet presAssocID="{04108759-99CD-428B-A00C-BFA46645628B}" presName="node" presStyleLbl="node1" presStyleIdx="1" presStyleCnt="4">
        <dgm:presLayoutVars>
          <dgm:bulletEnabled val="1"/>
        </dgm:presLayoutVars>
      </dgm:prSet>
      <dgm:spPr/>
    </dgm:pt>
    <dgm:pt modelId="{6BCEE7A2-5D21-4E0A-8C10-64FBA08AA909}" type="pres">
      <dgm:prSet presAssocID="{04108759-99CD-428B-A00C-BFA46645628B}" presName="dummy" presStyleCnt="0"/>
      <dgm:spPr/>
    </dgm:pt>
    <dgm:pt modelId="{42C20324-EB92-4445-B3CF-EDC69159A55D}" type="pres">
      <dgm:prSet presAssocID="{DE29456A-1334-4EE7-9548-0AB52D8E7895}" presName="sibTrans" presStyleLbl="sibTrans2D1" presStyleIdx="1" presStyleCnt="4" custLinFactNeighborX="-190" custLinFactNeighborY="569"/>
      <dgm:spPr/>
    </dgm:pt>
    <dgm:pt modelId="{F38BA563-BEB6-458F-B7B7-285A765CD6E3}" type="pres">
      <dgm:prSet presAssocID="{2B57490C-133D-400E-ABF0-D9CD233FC728}" presName="node" presStyleLbl="node1" presStyleIdx="2" presStyleCnt="4">
        <dgm:presLayoutVars>
          <dgm:bulletEnabled val="1"/>
        </dgm:presLayoutVars>
      </dgm:prSet>
      <dgm:spPr/>
    </dgm:pt>
    <dgm:pt modelId="{30603798-9C9E-4E46-B7E3-CFD7481AF8D8}" type="pres">
      <dgm:prSet presAssocID="{2B57490C-133D-400E-ABF0-D9CD233FC728}" presName="dummy" presStyleCnt="0"/>
      <dgm:spPr/>
    </dgm:pt>
    <dgm:pt modelId="{311740A2-0535-462A-BD17-0F718FB10364}" type="pres">
      <dgm:prSet presAssocID="{1ACB92C9-670D-4EE6-BCA6-678B59C62CB3}" presName="sibTrans" presStyleLbl="sibTrans2D1" presStyleIdx="2" presStyleCnt="4"/>
      <dgm:spPr/>
    </dgm:pt>
    <dgm:pt modelId="{AA6AC4A2-44C1-4EEB-9B5C-CBF88EC7C79D}" type="pres">
      <dgm:prSet presAssocID="{0605CFD8-20B5-4AF7-BE84-A0C660187C20}" presName="node" presStyleLbl="node1" presStyleIdx="3" presStyleCnt="4">
        <dgm:presLayoutVars>
          <dgm:bulletEnabled val="1"/>
        </dgm:presLayoutVars>
      </dgm:prSet>
      <dgm:spPr/>
    </dgm:pt>
    <dgm:pt modelId="{57FD51E6-E803-4D83-A257-AD0239B23111}" type="pres">
      <dgm:prSet presAssocID="{0605CFD8-20B5-4AF7-BE84-A0C660187C20}" presName="dummy" presStyleCnt="0"/>
      <dgm:spPr/>
    </dgm:pt>
    <dgm:pt modelId="{7688C676-141B-4E2F-9227-7338E45EC4EE}" type="pres">
      <dgm:prSet presAssocID="{6AB065E9-7BE5-4775-AD71-D6887E29947A}" presName="sibTrans" presStyleLbl="sibTrans2D1" presStyleIdx="3" presStyleCnt="4"/>
      <dgm:spPr/>
    </dgm:pt>
  </dgm:ptLst>
  <dgm:cxnLst>
    <dgm:cxn modelId="{CBC90B2C-2622-45B9-856A-30E02ABCC9AC}" type="presOf" srcId="{0605CFD8-20B5-4AF7-BE84-A0C660187C20}" destId="{AA6AC4A2-44C1-4EEB-9B5C-CBF88EC7C79D}" srcOrd="0" destOrd="0" presId="urn:microsoft.com/office/officeart/2005/8/layout/radial6"/>
    <dgm:cxn modelId="{4A85EE2F-A035-4884-B871-8EEF2D0A6BB1}" srcId="{3DEB22AF-84ED-4694-B76C-09A757455E8B}" destId="{0605CFD8-20B5-4AF7-BE84-A0C660187C20}" srcOrd="3" destOrd="0" parTransId="{21016A8D-59E0-49F3-B5CB-4343AB533063}" sibTransId="{6AB065E9-7BE5-4775-AD71-D6887E29947A}"/>
    <dgm:cxn modelId="{F24A7831-AB63-477C-8948-596ACA514284}" type="presOf" srcId="{3DEB22AF-84ED-4694-B76C-09A757455E8B}" destId="{5F214674-B189-4C22-BB92-7FCD63B8801D}" srcOrd="0" destOrd="0" presId="urn:microsoft.com/office/officeart/2005/8/layout/radial6"/>
    <dgm:cxn modelId="{DBC3C736-D4B7-44FE-B309-D4BE35A4B3DE}" srcId="{65766FBC-828E-4803-BFC0-E8A75B4EEDF7}" destId="{6E846294-3F7A-48D8-A724-FA88DEAEC167}" srcOrd="3" destOrd="0" parTransId="{FC65E560-7FAA-443E-BF1E-514BA51EF9D3}" sibTransId="{56B2C504-ABA0-4BF1-81CF-D767F0B5CD16}"/>
    <dgm:cxn modelId="{8E821A39-5BF1-4775-A8AC-3C706249F29E}" srcId="{65766FBC-828E-4803-BFC0-E8A75B4EEDF7}" destId="{2BBED7F7-5C12-496B-A319-BA1D1FC97B14}" srcOrd="5" destOrd="0" parTransId="{C3931F0F-2266-4ABA-86C0-FF2C980CB084}" sibTransId="{9F511EB2-3E57-4AF1-A604-6ADFB6F4EC23}"/>
    <dgm:cxn modelId="{61F30A5C-16E0-4D49-B9ED-ED580794C54E}" type="presOf" srcId="{04108759-99CD-428B-A00C-BFA46645628B}" destId="{429973DF-C82C-4672-822F-BBE88F24FF15}" srcOrd="0" destOrd="0" presId="urn:microsoft.com/office/officeart/2005/8/layout/radial6"/>
    <dgm:cxn modelId="{32009044-4B03-4F7E-A41A-06123B113B4B}" srcId="{65766FBC-828E-4803-BFC0-E8A75B4EEDF7}" destId="{EA3132F4-4E5F-440E-8354-9C7A731C0914}" srcOrd="4" destOrd="0" parTransId="{81213E7C-2BBA-4736-837A-F60A03DC4301}" sibTransId="{2B31CDDC-36A2-4C2C-8DDC-C6CC7D3E8742}"/>
    <dgm:cxn modelId="{9922EC44-AF17-4435-8774-78CE7AA96124}" type="presOf" srcId="{2B57490C-133D-400E-ABF0-D9CD233FC728}" destId="{F38BA563-BEB6-458F-B7B7-285A765CD6E3}" srcOrd="0" destOrd="0" presId="urn:microsoft.com/office/officeart/2005/8/layout/radial6"/>
    <dgm:cxn modelId="{90E06F45-C896-47AD-9D59-73E57C3E1895}" srcId="{65766FBC-828E-4803-BFC0-E8A75B4EEDF7}" destId="{5C53D4E2-F77E-46D6-A1AF-1E1656B6894E}" srcOrd="2" destOrd="0" parTransId="{13448208-228A-4BE6-AE91-E7398504F6BD}" sibTransId="{64DF9FE7-1967-4F14-993F-404BB097BCB5}"/>
    <dgm:cxn modelId="{0BEA3346-E668-4061-96D3-6AF81FD46D41}" type="presOf" srcId="{E91EC288-42DC-4F57-A697-38CB0FED1BDA}" destId="{6D7A40A8-E59D-4465-80D0-394B3B1139EE}" srcOrd="0" destOrd="0" presId="urn:microsoft.com/office/officeart/2005/8/layout/radial6"/>
    <dgm:cxn modelId="{FF46994A-7FCF-49C1-86CE-8CB52B078D65}" srcId="{3DEB22AF-84ED-4694-B76C-09A757455E8B}" destId="{2B57490C-133D-400E-ABF0-D9CD233FC728}" srcOrd="2" destOrd="0" parTransId="{9F177ECD-A44A-4D3B-A71B-218C336041B3}" sibTransId="{1ACB92C9-670D-4EE6-BCA6-678B59C62CB3}"/>
    <dgm:cxn modelId="{8014FC4A-258E-43AA-8405-3568B7982E2F}" srcId="{3DEB22AF-84ED-4694-B76C-09A757455E8B}" destId="{E91EC288-42DC-4F57-A697-38CB0FED1BDA}" srcOrd="0" destOrd="0" parTransId="{44F2FDF3-18F4-401A-A6AA-A158FB8076B9}" sibTransId="{036E4898-8D9F-4A02-8389-84E8241657BE}"/>
    <dgm:cxn modelId="{6821A753-8377-4C1B-92ED-ED9A0632569E}" type="presOf" srcId="{DE29456A-1334-4EE7-9548-0AB52D8E7895}" destId="{42C20324-EB92-4445-B3CF-EDC69159A55D}" srcOrd="0" destOrd="0" presId="urn:microsoft.com/office/officeart/2005/8/layout/radial6"/>
    <dgm:cxn modelId="{9D2BB878-29BE-469D-A5EB-8950AADE4495}" srcId="{65766FBC-828E-4803-BFC0-E8A75B4EEDF7}" destId="{70CA631F-3EAE-47BF-9A88-71DFA19512AA}" srcOrd="6" destOrd="0" parTransId="{5F45AFBA-AF2E-40BF-94CF-1D6AB5AD5975}" sibTransId="{B2DBFEC7-06FE-4734-868D-2B2F52F43DAD}"/>
    <dgm:cxn modelId="{FAC9EE58-B406-45B7-BC82-1F486FE0CC0F}" type="presOf" srcId="{6AB065E9-7BE5-4775-AD71-D6887E29947A}" destId="{7688C676-141B-4E2F-9227-7338E45EC4EE}" srcOrd="0" destOrd="0" presId="urn:microsoft.com/office/officeart/2005/8/layout/radial6"/>
    <dgm:cxn modelId="{87B4FAAB-75A7-42D4-9D78-FEDA2D37CA0D}" srcId="{65766FBC-828E-4803-BFC0-E8A75B4EEDF7}" destId="{20F24511-F8EC-495F-892D-76FD8EBAAAFA}" srcOrd="8" destOrd="0" parTransId="{5D930754-2130-4424-B927-3F96B0686146}" sibTransId="{6A1DE81D-2F2F-4050-BA51-A4EC924D1667}"/>
    <dgm:cxn modelId="{0377E4AE-4DF9-4CAF-9499-32910436FDC6}" srcId="{65766FBC-828E-4803-BFC0-E8A75B4EEDF7}" destId="{3DEB22AF-84ED-4694-B76C-09A757455E8B}" srcOrd="0" destOrd="0" parTransId="{7BC24F68-6AFD-455C-9DF2-4F64A909A06A}" sibTransId="{733C1E9D-19A1-476E-BBCC-8796C94533AC}"/>
    <dgm:cxn modelId="{C9DB8FB4-5E92-4AB3-A15E-B4DC88D602F4}" srcId="{65766FBC-828E-4803-BFC0-E8A75B4EEDF7}" destId="{C0CD399E-4E13-4209-901A-4D12FE3052E3}" srcOrd="7" destOrd="0" parTransId="{673D4BE9-83FC-458C-8DDC-7C733988F6B0}" sibTransId="{C2B242BD-CE84-4766-8C45-868F99B77706}"/>
    <dgm:cxn modelId="{159587C9-2384-40FE-809C-737665E0FF18}" srcId="{65766FBC-828E-4803-BFC0-E8A75B4EEDF7}" destId="{AE6D098A-B9D2-47FD-B441-92CDC9A49683}" srcOrd="1" destOrd="0" parTransId="{16D85D1A-B366-410A-9762-777606F5CCD9}" sibTransId="{42498783-CF6E-414F-8A28-082D9FC47852}"/>
    <dgm:cxn modelId="{A91D56D7-EAB5-4CDC-8FE7-D937A966999A}" type="presOf" srcId="{036E4898-8D9F-4A02-8389-84E8241657BE}" destId="{297FC968-8399-423A-9E9D-0F5D35968004}" srcOrd="0" destOrd="0" presId="urn:microsoft.com/office/officeart/2005/8/layout/radial6"/>
    <dgm:cxn modelId="{5377D5E2-505A-42FF-B05E-37D7EF751463}" srcId="{3DEB22AF-84ED-4694-B76C-09A757455E8B}" destId="{04108759-99CD-428B-A00C-BFA46645628B}" srcOrd="1" destOrd="0" parTransId="{42B980D7-8778-46A8-A3F9-70C507D40DB8}" sibTransId="{DE29456A-1334-4EE7-9548-0AB52D8E7895}"/>
    <dgm:cxn modelId="{CE2D20ED-5FF2-4DAB-816C-A976CE2292DB}" type="presOf" srcId="{1ACB92C9-670D-4EE6-BCA6-678B59C62CB3}" destId="{311740A2-0535-462A-BD17-0F718FB10364}" srcOrd="0" destOrd="0" presId="urn:microsoft.com/office/officeart/2005/8/layout/radial6"/>
    <dgm:cxn modelId="{75FF53F4-C6F9-404F-A747-576EDA2FFFA8}" type="presOf" srcId="{65766FBC-828E-4803-BFC0-E8A75B4EEDF7}" destId="{894F224B-EB2C-4250-A651-77D748BF98BA}" srcOrd="0" destOrd="0" presId="urn:microsoft.com/office/officeart/2005/8/layout/radial6"/>
    <dgm:cxn modelId="{E8C1AF74-E47A-4026-8BA2-A305A945EB97}" type="presParOf" srcId="{894F224B-EB2C-4250-A651-77D748BF98BA}" destId="{5F214674-B189-4C22-BB92-7FCD63B8801D}" srcOrd="0" destOrd="0" presId="urn:microsoft.com/office/officeart/2005/8/layout/radial6"/>
    <dgm:cxn modelId="{C3525C09-41A2-4F79-82F3-ABE43F33F093}" type="presParOf" srcId="{894F224B-EB2C-4250-A651-77D748BF98BA}" destId="{6D7A40A8-E59D-4465-80D0-394B3B1139EE}" srcOrd="1" destOrd="0" presId="urn:microsoft.com/office/officeart/2005/8/layout/radial6"/>
    <dgm:cxn modelId="{6D1CC076-D46E-48AF-9401-B52C177343D7}" type="presParOf" srcId="{894F224B-EB2C-4250-A651-77D748BF98BA}" destId="{98C0A6EF-D100-4C88-B953-EF8C05054C0C}" srcOrd="2" destOrd="0" presId="urn:microsoft.com/office/officeart/2005/8/layout/radial6"/>
    <dgm:cxn modelId="{F333346D-56BE-4209-9AD0-8870EF807BDF}" type="presParOf" srcId="{894F224B-EB2C-4250-A651-77D748BF98BA}" destId="{297FC968-8399-423A-9E9D-0F5D35968004}" srcOrd="3" destOrd="0" presId="urn:microsoft.com/office/officeart/2005/8/layout/radial6"/>
    <dgm:cxn modelId="{ABEAA3E0-7A9D-40CC-B8C7-05BAF8482D1D}" type="presParOf" srcId="{894F224B-EB2C-4250-A651-77D748BF98BA}" destId="{429973DF-C82C-4672-822F-BBE88F24FF15}" srcOrd="4" destOrd="0" presId="urn:microsoft.com/office/officeart/2005/8/layout/radial6"/>
    <dgm:cxn modelId="{3729F575-87CD-49FE-9B0A-249EA9C229EA}" type="presParOf" srcId="{894F224B-EB2C-4250-A651-77D748BF98BA}" destId="{6BCEE7A2-5D21-4E0A-8C10-64FBA08AA909}" srcOrd="5" destOrd="0" presId="urn:microsoft.com/office/officeart/2005/8/layout/radial6"/>
    <dgm:cxn modelId="{504CFB57-B672-4815-88A6-C099FC140029}" type="presParOf" srcId="{894F224B-EB2C-4250-A651-77D748BF98BA}" destId="{42C20324-EB92-4445-B3CF-EDC69159A55D}" srcOrd="6" destOrd="0" presId="urn:microsoft.com/office/officeart/2005/8/layout/radial6"/>
    <dgm:cxn modelId="{EEFA5646-184F-4323-9592-87F115EE3CDC}" type="presParOf" srcId="{894F224B-EB2C-4250-A651-77D748BF98BA}" destId="{F38BA563-BEB6-458F-B7B7-285A765CD6E3}" srcOrd="7" destOrd="0" presId="urn:microsoft.com/office/officeart/2005/8/layout/radial6"/>
    <dgm:cxn modelId="{26A530C8-76B8-40EE-8CEE-00BBECD6E16A}" type="presParOf" srcId="{894F224B-EB2C-4250-A651-77D748BF98BA}" destId="{30603798-9C9E-4E46-B7E3-CFD7481AF8D8}" srcOrd="8" destOrd="0" presId="urn:microsoft.com/office/officeart/2005/8/layout/radial6"/>
    <dgm:cxn modelId="{EF250325-2159-4F26-8B51-FAB5D3461EB1}" type="presParOf" srcId="{894F224B-EB2C-4250-A651-77D748BF98BA}" destId="{311740A2-0535-462A-BD17-0F718FB10364}" srcOrd="9" destOrd="0" presId="urn:microsoft.com/office/officeart/2005/8/layout/radial6"/>
    <dgm:cxn modelId="{8C619D00-48CE-4BAD-81ED-E37C760F0571}" type="presParOf" srcId="{894F224B-EB2C-4250-A651-77D748BF98BA}" destId="{AA6AC4A2-44C1-4EEB-9B5C-CBF88EC7C79D}" srcOrd="10" destOrd="0" presId="urn:microsoft.com/office/officeart/2005/8/layout/radial6"/>
    <dgm:cxn modelId="{F1945F67-4C8A-4A97-BBCA-4BB06216C2E0}" type="presParOf" srcId="{894F224B-EB2C-4250-A651-77D748BF98BA}" destId="{57FD51E6-E803-4D83-A257-AD0239B23111}" srcOrd="11" destOrd="0" presId="urn:microsoft.com/office/officeart/2005/8/layout/radial6"/>
    <dgm:cxn modelId="{0600CCF5-E107-4456-BE8C-402EA14AB594}" type="presParOf" srcId="{894F224B-EB2C-4250-A651-77D748BF98BA}" destId="{7688C676-141B-4E2F-9227-7338E45EC4EE}" srcOrd="12"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88C676-141B-4E2F-9227-7338E45EC4EE}">
      <dsp:nvSpPr>
        <dsp:cNvPr id="0" name=""/>
        <dsp:cNvSpPr/>
      </dsp:nvSpPr>
      <dsp:spPr>
        <a:xfrm>
          <a:off x="1995952" y="663803"/>
          <a:ext cx="4433031" cy="4433031"/>
        </a:xfrm>
        <a:prstGeom prst="blockArc">
          <a:avLst>
            <a:gd name="adj1" fmla="val 10800000"/>
            <a:gd name="adj2" fmla="val 16200000"/>
            <a:gd name="adj3" fmla="val 4640"/>
          </a:avLst>
        </a:prstGeom>
        <a:solidFill>
          <a:schemeClr val="bg1"/>
        </a:solidFill>
        <a:ln w="76200">
          <a:gradFill>
            <a:gsLst>
              <a:gs pos="60000">
                <a:srgbClr val="0070C0"/>
              </a:gs>
              <a:gs pos="45000">
                <a:schemeClr val="accent1">
                  <a:lumMod val="45000"/>
                  <a:lumOff val="55000"/>
                </a:schemeClr>
              </a:gs>
              <a:gs pos="1000">
                <a:srgbClr val="FFFF0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311740A2-0535-462A-BD17-0F718FB10364}">
      <dsp:nvSpPr>
        <dsp:cNvPr id="0" name=""/>
        <dsp:cNvSpPr/>
      </dsp:nvSpPr>
      <dsp:spPr>
        <a:xfrm>
          <a:off x="1995952" y="663803"/>
          <a:ext cx="4433031" cy="4433031"/>
        </a:xfrm>
        <a:prstGeom prst="blockArc">
          <a:avLst>
            <a:gd name="adj1" fmla="val 5400000"/>
            <a:gd name="adj2" fmla="val 10800000"/>
            <a:gd name="adj3" fmla="val 4640"/>
          </a:avLst>
        </a:prstGeom>
        <a:solidFill>
          <a:schemeClr val="bg1"/>
        </a:solidFill>
        <a:ln w="76200">
          <a:gradFill>
            <a:gsLst>
              <a:gs pos="90000">
                <a:srgbClr val="00B050"/>
              </a:gs>
              <a:gs pos="38000">
                <a:srgbClr val="0070C0"/>
              </a:gs>
              <a:gs pos="3000">
                <a:srgbClr val="0070C0"/>
              </a:gs>
              <a:gs pos="57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42C20324-EB92-4445-B3CF-EDC69159A55D}">
      <dsp:nvSpPr>
        <dsp:cNvPr id="0" name=""/>
        <dsp:cNvSpPr/>
      </dsp:nvSpPr>
      <dsp:spPr>
        <a:xfrm>
          <a:off x="1987529" y="689027"/>
          <a:ext cx="4433031" cy="4433031"/>
        </a:xfrm>
        <a:prstGeom prst="blockArc">
          <a:avLst>
            <a:gd name="adj1" fmla="val 0"/>
            <a:gd name="adj2" fmla="val 5400000"/>
            <a:gd name="adj3" fmla="val 4640"/>
          </a:avLst>
        </a:prstGeom>
        <a:solidFill>
          <a:schemeClr val="bg1"/>
        </a:solidFill>
        <a:ln w="76200">
          <a:gradFill>
            <a:gsLst>
              <a:gs pos="0">
                <a:srgbClr val="FFC000"/>
              </a:gs>
              <a:gs pos="54000">
                <a:srgbClr val="FFC000"/>
              </a:gs>
              <a:gs pos="75000">
                <a:srgbClr val="00B050"/>
              </a:gs>
              <a:gs pos="100000">
                <a:srgbClr val="00B050"/>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297FC968-8399-423A-9E9D-0F5D35968004}">
      <dsp:nvSpPr>
        <dsp:cNvPr id="0" name=""/>
        <dsp:cNvSpPr/>
      </dsp:nvSpPr>
      <dsp:spPr>
        <a:xfrm>
          <a:off x="2012753" y="663803"/>
          <a:ext cx="4433031" cy="4433031"/>
        </a:xfrm>
        <a:prstGeom prst="blockArc">
          <a:avLst>
            <a:gd name="adj1" fmla="val 16200000"/>
            <a:gd name="adj2" fmla="val 0"/>
            <a:gd name="adj3" fmla="val 4640"/>
          </a:avLst>
        </a:prstGeom>
        <a:solidFill>
          <a:schemeClr val="bg1"/>
        </a:solidFill>
        <a:ln w="76200">
          <a:gradFill>
            <a:gsLst>
              <a:gs pos="99000">
                <a:srgbClr val="FFC000"/>
              </a:gs>
              <a:gs pos="4000">
                <a:srgbClr val="FFFF00"/>
              </a:gs>
              <a:gs pos="50000">
                <a:srgbClr val="FFC000"/>
              </a:gs>
              <a:gs pos="100000">
                <a:schemeClr val="accent1">
                  <a:lumMod val="30000"/>
                  <a:lumOff val="70000"/>
                </a:schemeClr>
              </a:gs>
            </a:gsLst>
            <a:lin ang="5400000" scaled="1"/>
          </a:gra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5F214674-B189-4C22-BB92-7FCD63B8801D}">
      <dsp:nvSpPr>
        <dsp:cNvPr id="0" name=""/>
        <dsp:cNvSpPr/>
      </dsp:nvSpPr>
      <dsp:spPr>
        <a:xfrm>
          <a:off x="3192260" y="1860112"/>
          <a:ext cx="2040414" cy="2040414"/>
        </a:xfrm>
        <a:prstGeom prst="ellipse">
          <a:avLst/>
        </a:prstGeom>
        <a:solidFill>
          <a:schemeClr val="bg1"/>
        </a:solidFill>
        <a:ln w="76200">
          <a:solidFill>
            <a:srgbClr val="FF0000"/>
          </a:solid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GB" sz="2600" b="1" kern="1200" dirty="0">
              <a:solidFill>
                <a:sysClr val="windowText" lastClr="000000"/>
              </a:solidFill>
            </a:rPr>
            <a:t>Read it: </a:t>
          </a:r>
        </a:p>
        <a:p>
          <a:pPr marL="0" lvl="0" indent="0" algn="ctr" defTabSz="1155700">
            <a:lnSpc>
              <a:spcPct val="90000"/>
            </a:lnSpc>
            <a:spcBef>
              <a:spcPct val="0"/>
            </a:spcBef>
            <a:spcAft>
              <a:spcPct val="35000"/>
            </a:spcAft>
            <a:buNone/>
          </a:pPr>
          <a:r>
            <a:rPr lang="en-GB" sz="2600" kern="1200" dirty="0">
              <a:solidFill>
                <a:sysClr val="windowText" lastClr="000000"/>
              </a:solidFill>
            </a:rPr>
            <a:t>statement</a:t>
          </a:r>
        </a:p>
      </dsp:txBody>
      <dsp:txXfrm>
        <a:off x="3491072" y="2158924"/>
        <a:ext cx="1442790" cy="1442790"/>
      </dsp:txXfrm>
    </dsp:sp>
    <dsp:sp modelId="{6D7A40A8-E59D-4465-80D0-394B3B1139EE}">
      <dsp:nvSpPr>
        <dsp:cNvPr id="0" name=""/>
        <dsp:cNvSpPr/>
      </dsp:nvSpPr>
      <dsp:spPr>
        <a:xfrm>
          <a:off x="3498323" y="1077"/>
          <a:ext cx="1428289" cy="1428289"/>
        </a:xfrm>
        <a:prstGeom prst="ellipse">
          <a:avLst/>
        </a:prstGeom>
        <a:solidFill>
          <a:schemeClr val="bg1"/>
        </a:solidFill>
        <a:ln w="76200">
          <a:solidFill>
            <a:srgbClr val="FFFF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solidFill>
                <a:sysClr val="windowText" lastClr="000000"/>
              </a:solidFill>
            </a:rPr>
            <a:t>Define it</a:t>
          </a:r>
        </a:p>
      </dsp:txBody>
      <dsp:txXfrm>
        <a:off x="3707491" y="210245"/>
        <a:ext cx="1009953" cy="1009953"/>
      </dsp:txXfrm>
    </dsp:sp>
    <dsp:sp modelId="{429973DF-C82C-4672-822F-BBE88F24FF15}">
      <dsp:nvSpPr>
        <dsp:cNvPr id="0" name=""/>
        <dsp:cNvSpPr/>
      </dsp:nvSpPr>
      <dsp:spPr>
        <a:xfrm>
          <a:off x="5663420" y="2166174"/>
          <a:ext cx="1428289" cy="1428289"/>
        </a:xfrm>
        <a:prstGeom prst="ellipse">
          <a:avLst/>
        </a:prstGeom>
        <a:solidFill>
          <a:schemeClr val="bg1"/>
        </a:solidFill>
        <a:ln w="76200">
          <a:solidFill>
            <a:srgbClr val="FFC00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solidFill>
                <a:schemeClr val="tx1"/>
              </a:solidFill>
            </a:rPr>
            <a:t>Use it</a:t>
          </a:r>
        </a:p>
      </dsp:txBody>
      <dsp:txXfrm>
        <a:off x="5872588" y="2375342"/>
        <a:ext cx="1009953" cy="1009953"/>
      </dsp:txXfrm>
    </dsp:sp>
    <dsp:sp modelId="{F38BA563-BEB6-458F-B7B7-285A765CD6E3}">
      <dsp:nvSpPr>
        <dsp:cNvPr id="0" name=""/>
        <dsp:cNvSpPr/>
      </dsp:nvSpPr>
      <dsp:spPr>
        <a:xfrm>
          <a:off x="3498323" y="4331271"/>
          <a:ext cx="1428289" cy="1428289"/>
        </a:xfrm>
        <a:prstGeom prst="ellipse">
          <a:avLst/>
        </a:prstGeom>
        <a:solidFill>
          <a:schemeClr val="bg1"/>
        </a:solidFill>
        <a:ln w="76200">
          <a:solidFill>
            <a:srgbClr val="00B05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solidFill>
                <a:sysClr val="windowText" lastClr="000000"/>
              </a:solidFill>
            </a:rPr>
            <a:t>Link it</a:t>
          </a:r>
        </a:p>
        <a:p>
          <a:pPr marL="0" lvl="0" indent="0" algn="ctr" defTabSz="488950">
            <a:lnSpc>
              <a:spcPct val="90000"/>
            </a:lnSpc>
            <a:spcBef>
              <a:spcPct val="0"/>
            </a:spcBef>
            <a:spcAft>
              <a:spcPct val="35000"/>
            </a:spcAft>
            <a:buNone/>
          </a:pPr>
          <a:r>
            <a:rPr lang="en-GB" sz="1100" b="0" kern="1200" dirty="0">
              <a:solidFill>
                <a:sysClr val="windowText" lastClr="000000"/>
              </a:solidFill>
            </a:rPr>
            <a:t>synonym:</a:t>
          </a:r>
        </a:p>
        <a:p>
          <a:pPr marL="0" lvl="0" indent="0" algn="ctr" defTabSz="488950">
            <a:lnSpc>
              <a:spcPct val="90000"/>
            </a:lnSpc>
            <a:spcBef>
              <a:spcPct val="0"/>
            </a:spcBef>
            <a:spcAft>
              <a:spcPct val="35000"/>
            </a:spcAft>
            <a:buNone/>
          </a:pPr>
          <a:endParaRPr lang="en-GB" sz="1100" b="0" kern="1200" dirty="0">
            <a:solidFill>
              <a:sysClr val="windowText" lastClr="000000"/>
            </a:solidFill>
          </a:endParaRPr>
        </a:p>
        <a:p>
          <a:pPr marL="0" lvl="0" indent="0" algn="ctr" defTabSz="488950">
            <a:lnSpc>
              <a:spcPct val="90000"/>
            </a:lnSpc>
            <a:spcBef>
              <a:spcPct val="0"/>
            </a:spcBef>
            <a:spcAft>
              <a:spcPct val="35000"/>
            </a:spcAft>
            <a:buNone/>
          </a:pPr>
          <a:endParaRPr lang="en-GB" sz="1100" b="0" i="1" kern="1200" dirty="0">
            <a:solidFill>
              <a:sysClr val="windowText" lastClr="000000"/>
            </a:solidFill>
          </a:endParaRPr>
        </a:p>
      </dsp:txBody>
      <dsp:txXfrm>
        <a:off x="3707491" y="4540439"/>
        <a:ext cx="1009953" cy="1009953"/>
      </dsp:txXfrm>
    </dsp:sp>
    <dsp:sp modelId="{AA6AC4A2-44C1-4EEB-9B5C-CBF88EC7C79D}">
      <dsp:nvSpPr>
        <dsp:cNvPr id="0" name=""/>
        <dsp:cNvSpPr/>
      </dsp:nvSpPr>
      <dsp:spPr>
        <a:xfrm>
          <a:off x="1333225" y="2166174"/>
          <a:ext cx="1428289" cy="1428289"/>
        </a:xfrm>
        <a:prstGeom prst="ellipse">
          <a:avLst/>
        </a:prstGeom>
        <a:solidFill>
          <a:schemeClr val="bg1"/>
        </a:solidFill>
        <a:ln w="76200">
          <a:solidFill>
            <a:srgbClr val="0070C0"/>
          </a:solid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en-GB" sz="1100" b="1" kern="1200" dirty="0">
              <a:solidFill>
                <a:sysClr val="windowText" lastClr="000000"/>
              </a:solidFill>
            </a:rPr>
            <a:t>Deconstruct it</a:t>
          </a:r>
          <a:r>
            <a:rPr lang="en-GB" sz="1100" kern="1200" dirty="0">
              <a:solidFill>
                <a:sysClr val="windowText" lastClr="000000"/>
              </a:solidFill>
            </a:rPr>
            <a:t> </a:t>
          </a:r>
        </a:p>
        <a:p>
          <a:pPr marL="0" lvl="0" indent="0" algn="ctr" defTabSz="488950">
            <a:lnSpc>
              <a:spcPct val="90000"/>
            </a:lnSpc>
            <a:spcBef>
              <a:spcPct val="0"/>
            </a:spcBef>
            <a:spcAft>
              <a:spcPct val="35000"/>
            </a:spcAft>
            <a:buNone/>
          </a:pPr>
          <a:r>
            <a:rPr lang="en-GB" sz="1100" kern="1200" dirty="0">
              <a:solidFill>
                <a:sysClr val="windowText" lastClr="000000"/>
              </a:solidFill>
            </a:rPr>
            <a:t>focus element: </a:t>
          </a:r>
          <a:r>
            <a:rPr lang="en-GB" sz="1100" b="1" kern="1200" dirty="0" err="1">
              <a:solidFill>
                <a:sysClr val="windowText" lastClr="000000"/>
              </a:solidFill>
            </a:rPr>
            <a:t>ment</a:t>
          </a:r>
          <a:endParaRPr lang="en-GB" sz="1100" b="1" i="1" u="sng" kern="1200" dirty="0">
            <a:solidFill>
              <a:sysClr val="windowText" lastClr="000000"/>
            </a:solidFill>
          </a:endParaRPr>
        </a:p>
        <a:p>
          <a:pPr marL="0" lvl="0" indent="0" algn="ctr" defTabSz="488950">
            <a:lnSpc>
              <a:spcPct val="90000"/>
            </a:lnSpc>
            <a:spcBef>
              <a:spcPct val="0"/>
            </a:spcBef>
            <a:spcAft>
              <a:spcPct val="35000"/>
            </a:spcAft>
            <a:buNone/>
          </a:pPr>
          <a:r>
            <a:rPr lang="en-GB" sz="1100" u="none" kern="1200" dirty="0">
              <a:solidFill>
                <a:sysClr val="windowText" lastClr="000000"/>
              </a:solidFill>
            </a:rPr>
            <a:t>meaning:</a:t>
          </a:r>
        </a:p>
        <a:p>
          <a:pPr marL="0" lvl="0" indent="0" algn="ctr" defTabSz="488950">
            <a:lnSpc>
              <a:spcPct val="90000"/>
            </a:lnSpc>
            <a:spcBef>
              <a:spcPct val="0"/>
            </a:spcBef>
            <a:spcAft>
              <a:spcPct val="35000"/>
            </a:spcAft>
            <a:buNone/>
          </a:pPr>
          <a:endParaRPr lang="en-GB" sz="1100" i="1" u="none" kern="1200" dirty="0">
            <a:solidFill>
              <a:sysClr val="windowText" lastClr="000000"/>
            </a:solidFill>
          </a:endParaRPr>
        </a:p>
      </dsp:txBody>
      <dsp:txXfrm>
        <a:off x="1542393" y="2375342"/>
        <a:ext cx="1009953" cy="1009953"/>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08D025-ED7A-4D71-9C7F-02D24D3F240E}" type="datetimeFigureOut">
              <a:rPr lang="en-GB" smtClean="0"/>
              <a:t>05/06/2019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5FAFBC-5B6B-473F-8EFA-7450B3895ED3}" type="slidenum">
              <a:rPr lang="en-GB" smtClean="0"/>
              <a:t>‹#›</a:t>
            </a:fld>
            <a:endParaRPr lang="en-GB"/>
          </a:p>
        </p:txBody>
      </p:sp>
    </p:spTree>
    <p:extLst>
      <p:ext uri="{BB962C8B-B14F-4D97-AF65-F5344CB8AC3E}">
        <p14:creationId xmlns:p14="http://schemas.microsoft.com/office/powerpoint/2010/main" val="25285017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3</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29609574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4</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8947088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5</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1572227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6</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1948484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7</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41926071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8</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2602327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9</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488145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10</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9325928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11</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5296548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12</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2758054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13</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28834994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14</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12449470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15</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13396803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16</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15950721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17</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27506550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1B87AFB7-2458-4D40-9E7D-1EB24F9CA636}"/>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962D457-3B96-462B-AC57-8F15BFA70B85}" type="slidenum">
              <a:rPr lang="en-GB" altLang="en-US" smtClean="0">
                <a:solidFill>
                  <a:srgbClr val="000000"/>
                </a:solidFill>
              </a:rPr>
              <a:pPr/>
              <a:t>18</a:t>
            </a:fld>
            <a:endParaRPr lang="en-GB" altLang="en-US">
              <a:solidFill>
                <a:srgbClr val="000000"/>
              </a:solidFill>
            </a:endParaRPr>
          </a:p>
        </p:txBody>
      </p:sp>
      <p:sp>
        <p:nvSpPr>
          <p:cNvPr id="17411" name="Rectangle 2">
            <a:extLst>
              <a:ext uri="{FF2B5EF4-FFF2-40B4-BE49-F238E27FC236}">
                <a16:creationId xmlns:a16="http://schemas.microsoft.com/office/drawing/2014/main" id="{14125527-57A1-4E52-AE35-519C38EA3961}"/>
              </a:ext>
            </a:extLst>
          </p:cNvPr>
          <p:cNvSpPr>
            <a:spLocks noGrp="1" noRot="1" noChangeAspect="1" noChangeArrowheads="1" noTextEdit="1"/>
          </p:cNvSpPr>
          <p:nvPr>
            <p:ph type="sldImg"/>
          </p:nvPr>
        </p:nvSpPr>
        <p:spPr>
          <a:ln/>
        </p:spPr>
      </p:sp>
      <p:sp>
        <p:nvSpPr>
          <p:cNvPr id="17412" name="Rectangle 3">
            <a:extLst>
              <a:ext uri="{FF2B5EF4-FFF2-40B4-BE49-F238E27FC236}">
                <a16:creationId xmlns:a16="http://schemas.microsoft.com/office/drawing/2014/main" id="{E154A293-FD2C-49B9-82F3-6AAB629842D5}"/>
              </a:ext>
            </a:extLst>
          </p:cNvPr>
          <p:cNvSpPr>
            <a:spLocks noGrp="1" noChangeArrowheads="1"/>
          </p:cNvSpPr>
          <p:nvPr>
            <p:ph type="body" idx="1"/>
          </p:nvPr>
        </p:nvSpPr>
        <p:spPr>
          <a:noFill/>
        </p:spPr>
        <p:txBody>
          <a:bodyPr/>
          <a:lstStyle/>
          <a:p>
            <a:pPr>
              <a:spcBef>
                <a:spcPct val="0"/>
              </a:spcBef>
            </a:pPr>
            <a:endParaRPr lang="en-GB" altLang="en-US"/>
          </a:p>
        </p:txBody>
      </p:sp>
    </p:spTree>
    <p:extLst>
      <p:ext uri="{BB962C8B-B14F-4D97-AF65-F5344CB8AC3E}">
        <p14:creationId xmlns:p14="http://schemas.microsoft.com/office/powerpoint/2010/main" val="4725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694282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21488120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1567238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35403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1614054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1188071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1562205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175298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3468125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3647086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57A0149-7C49-4F8D-A8F7-B3F09E38B620}" type="datetimeFigureOut">
              <a:rPr lang="en-GB" smtClean="0"/>
              <a:t>05/06/2019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D63A657-5872-47BD-B421-961EC5613E85}" type="slidenum">
              <a:rPr lang="en-GB" smtClean="0"/>
              <a:t>‹#›</a:t>
            </a:fld>
            <a:endParaRPr lang="en-GB" dirty="0"/>
          </a:p>
        </p:txBody>
      </p:sp>
    </p:spTree>
    <p:extLst>
      <p:ext uri="{BB962C8B-B14F-4D97-AF65-F5344CB8AC3E}">
        <p14:creationId xmlns:p14="http://schemas.microsoft.com/office/powerpoint/2010/main" val="3718353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7A0149-7C49-4F8D-A8F7-B3F09E38B620}" type="datetimeFigureOut">
              <a:rPr lang="en-GB" smtClean="0"/>
              <a:t>05/06/2019</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63A657-5872-47BD-B421-961EC5613E85}" type="slidenum">
              <a:rPr lang="en-GB" smtClean="0"/>
              <a:t>‹#›</a:t>
            </a:fld>
            <a:endParaRPr lang="en-GB" dirty="0"/>
          </a:p>
        </p:txBody>
      </p:sp>
    </p:spTree>
    <p:extLst>
      <p:ext uri="{BB962C8B-B14F-4D97-AF65-F5344CB8AC3E}">
        <p14:creationId xmlns:p14="http://schemas.microsoft.com/office/powerpoint/2010/main" val="29143428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4.jpe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2.png"/><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75F6E96B-5F4E-43BA-B067-84872D376D7A}"/>
              </a:ext>
            </a:extLst>
          </p:cNvPr>
          <p:cNvSpPr>
            <a:spLocks noGrp="1" noChangeArrowheads="1"/>
          </p:cNvSpPr>
          <p:nvPr>
            <p:ph type="ctrTitle" idx="4294967295"/>
          </p:nvPr>
        </p:nvSpPr>
        <p:spPr>
          <a:xfrm>
            <a:off x="1188243" y="1301964"/>
            <a:ext cx="6408738" cy="1495425"/>
          </a:xfrm>
        </p:spPr>
        <p:txBody>
          <a:bodyPr anchor="b"/>
          <a:lstStyle/>
          <a:p>
            <a:pPr eaLnBrk="1" hangingPunct="1"/>
            <a:r>
              <a:rPr lang="en-GB" altLang="en-US" sz="6600" b="1" dirty="0">
                <a:solidFill>
                  <a:schemeClr val="tx1"/>
                </a:solidFill>
                <a:latin typeface="Calibri Light" panose="020F0302020204030204" pitchFamily="34" charset="0"/>
                <a:cs typeface="Calibri Light" panose="020F0302020204030204" pitchFamily="34" charset="0"/>
              </a:rPr>
              <a:t>Reading</a:t>
            </a:r>
            <a:endParaRPr lang="en-US" altLang="en-US" sz="6600" dirty="0">
              <a:solidFill>
                <a:schemeClr val="tx1"/>
              </a:solidFill>
              <a:latin typeface="Calibri Light" panose="020F0302020204030204" pitchFamily="34" charset="0"/>
              <a:cs typeface="Calibri Light" panose="020F0302020204030204" pitchFamily="34" charset="0"/>
            </a:endParaRPr>
          </a:p>
        </p:txBody>
      </p:sp>
      <p:sp>
        <p:nvSpPr>
          <p:cNvPr id="15363" name="Text Box 4">
            <a:extLst>
              <a:ext uri="{FF2B5EF4-FFF2-40B4-BE49-F238E27FC236}">
                <a16:creationId xmlns:a16="http://schemas.microsoft.com/office/drawing/2014/main" id="{F4572747-BB5B-417C-9F7C-525DC18D3A1A}"/>
              </a:ext>
            </a:extLst>
          </p:cNvPr>
          <p:cNvSpPr txBox="1">
            <a:spLocks noChangeArrowheads="1"/>
          </p:cNvSpPr>
          <p:nvPr/>
        </p:nvSpPr>
        <p:spPr bwMode="auto">
          <a:xfrm>
            <a:off x="1619250" y="5002213"/>
            <a:ext cx="5905500" cy="1250950"/>
          </a:xfrm>
          <a:prstGeom prst="rect">
            <a:avLst/>
          </a:prstGeom>
          <a:solidFill>
            <a:srgbClr val="FFFFFF"/>
          </a:solidFill>
          <a:ln w="38100" cmpd="dbl">
            <a:solidFill>
              <a:srgbClr val="000000"/>
            </a:solidFill>
            <a:miter lim="800000"/>
            <a:headEnd/>
            <a:tailEnd/>
          </a:ln>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FontTx/>
              <a:buNone/>
            </a:pPr>
            <a:r>
              <a:rPr lang="en-GB" altLang="en-US" sz="1000">
                <a:latin typeface="Calibri" panose="020F0502020204030204" pitchFamily="34" charset="0"/>
                <a:cs typeface="Calibri" panose="020F0502020204030204"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lgn="ctr">
              <a:buFontTx/>
              <a:buNone/>
            </a:pPr>
            <a:r>
              <a:rPr lang="en-GB" altLang="en-US" sz="1000">
                <a:latin typeface="Calibri" panose="020F0502020204030204" pitchFamily="34" charset="0"/>
                <a:cs typeface="Calibri" panose="020F0502020204030204" pitchFamily="34" charset="0"/>
              </a:rPr>
              <a:t>All opinions and contributions are those of the authors. The contents of this resource are not connected with nor endorsed by any other company, organisation or institution.</a:t>
            </a:r>
          </a:p>
          <a:p>
            <a:pPr algn="ctr">
              <a:buFontTx/>
              <a:buNone/>
            </a:pPr>
            <a:r>
              <a:rPr lang="en-GB" altLang="en-US" sz="1000">
                <a:latin typeface="Calibri" panose="020F0502020204030204" pitchFamily="34" charset="0"/>
                <a:cs typeface="Calibri" panose="020F0502020204030204" pitchFamily="34" charset="0"/>
              </a:rPr>
              <a:t>PiXL Club Ltd endeavour to trace and contact copyright owners. If there are any inadvertent omissions or errors in the acknowledgements or usage, this is unintended and PiXL will remedy these on written notification</a:t>
            </a:r>
          </a:p>
        </p:txBody>
      </p:sp>
      <p:sp>
        <p:nvSpPr>
          <p:cNvPr id="15364" name="TextBox 5">
            <a:extLst>
              <a:ext uri="{FF2B5EF4-FFF2-40B4-BE49-F238E27FC236}">
                <a16:creationId xmlns:a16="http://schemas.microsoft.com/office/drawing/2014/main" id="{FC901042-C22D-4751-A468-7EABD5A6A23A}"/>
              </a:ext>
            </a:extLst>
          </p:cNvPr>
          <p:cNvSpPr txBox="1">
            <a:spLocks noChangeArrowheads="1"/>
          </p:cNvSpPr>
          <p:nvPr/>
        </p:nvSpPr>
        <p:spPr bwMode="auto">
          <a:xfrm>
            <a:off x="2987675" y="4365625"/>
            <a:ext cx="318611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US" altLang="en-US" sz="1600" dirty="0">
                <a:latin typeface="Calibri" panose="020F0502020204030204" pitchFamily="34" charset="0"/>
              </a:rPr>
              <a:t>Commissioned by The </a:t>
            </a:r>
            <a:r>
              <a:rPr lang="en-US" altLang="en-US" sz="1600" dirty="0" err="1">
                <a:latin typeface="Calibri" panose="020F0502020204030204" pitchFamily="34" charset="0"/>
              </a:rPr>
              <a:t>PiXL</a:t>
            </a:r>
            <a:r>
              <a:rPr lang="en-US" altLang="en-US" sz="1600" dirty="0">
                <a:latin typeface="Calibri" panose="020F0502020204030204" pitchFamily="34" charset="0"/>
              </a:rPr>
              <a:t> Club Ltd.</a:t>
            </a:r>
          </a:p>
          <a:p>
            <a:pPr algn="ctr" eaLnBrk="1" hangingPunct="1">
              <a:spcBef>
                <a:spcPct val="0"/>
              </a:spcBef>
              <a:buFontTx/>
              <a:buNone/>
            </a:pPr>
            <a:r>
              <a:rPr lang="en-US" altLang="en-US" sz="1600" dirty="0">
                <a:latin typeface="Calibri" panose="020F0502020204030204" pitchFamily="34" charset="0"/>
              </a:rPr>
              <a:t>May 2019</a:t>
            </a:r>
          </a:p>
        </p:txBody>
      </p:sp>
      <p:sp>
        <p:nvSpPr>
          <p:cNvPr id="15365" name="TextBox 6">
            <a:extLst>
              <a:ext uri="{FF2B5EF4-FFF2-40B4-BE49-F238E27FC236}">
                <a16:creationId xmlns:a16="http://schemas.microsoft.com/office/drawing/2014/main" id="{16C94BC9-36DD-470E-91F2-95E37D9C56A3}"/>
              </a:ext>
            </a:extLst>
          </p:cNvPr>
          <p:cNvSpPr txBox="1">
            <a:spLocks noChangeArrowheads="1"/>
          </p:cNvSpPr>
          <p:nvPr/>
        </p:nvSpPr>
        <p:spPr bwMode="auto">
          <a:xfrm>
            <a:off x="2771775" y="6308725"/>
            <a:ext cx="38163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600" dirty="0">
                <a:latin typeface="Calibri" panose="020F0502020204030204" pitchFamily="34" charset="0"/>
              </a:rPr>
              <a:t>© Copyright The </a:t>
            </a:r>
            <a:r>
              <a:rPr lang="en-GB" altLang="en-US" sz="1600" dirty="0" err="1">
                <a:latin typeface="Calibri" panose="020F0502020204030204" pitchFamily="34" charset="0"/>
              </a:rPr>
              <a:t>PiXL</a:t>
            </a:r>
            <a:r>
              <a:rPr lang="en-GB" altLang="en-US" sz="1600" dirty="0">
                <a:latin typeface="Calibri" panose="020F0502020204030204" pitchFamily="34" charset="0"/>
              </a:rPr>
              <a:t> Club Limited, 2019</a:t>
            </a:r>
            <a:r>
              <a:rPr lang="en-US" altLang="en-US" sz="1600" dirty="0">
                <a:latin typeface="Calibri" panose="020F0502020204030204" pitchFamily="34" charset="0"/>
              </a:rPr>
              <a:t> </a:t>
            </a:r>
          </a:p>
        </p:txBody>
      </p:sp>
      <p:pic>
        <p:nvPicPr>
          <p:cNvPr id="15366" name="Picture 9">
            <a:extLst>
              <a:ext uri="{FF2B5EF4-FFF2-40B4-BE49-F238E27FC236}">
                <a16:creationId xmlns:a16="http://schemas.microsoft.com/office/drawing/2014/main" id="{7123CDDB-7AC6-4C46-B7C9-148DE266F7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538" y="133350"/>
            <a:ext cx="1111250"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10">
            <a:extLst>
              <a:ext uri="{FF2B5EF4-FFF2-40B4-BE49-F238E27FC236}">
                <a16:creationId xmlns:a16="http://schemas.microsoft.com/office/drawing/2014/main" id="{404A7CD3-26E2-4409-8A3C-7F1E66BAAD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5125" y="203200"/>
            <a:ext cx="1000125" cy="77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itle 1">
            <a:extLst>
              <a:ext uri="{FF2B5EF4-FFF2-40B4-BE49-F238E27FC236}">
                <a16:creationId xmlns:a16="http://schemas.microsoft.com/office/drawing/2014/main" id="{F1F5AC7F-3944-4620-98BF-2742494B95F9}"/>
              </a:ext>
            </a:extLst>
          </p:cNvPr>
          <p:cNvSpPr txBox="1">
            <a:spLocks/>
          </p:cNvSpPr>
          <p:nvPr/>
        </p:nvSpPr>
        <p:spPr>
          <a:xfrm>
            <a:off x="-179389" y="1081194"/>
            <a:ext cx="9144001" cy="815975"/>
          </a:xfrm>
          <a:prstGeom prst="rect">
            <a:avLst/>
          </a:prstGeom>
        </p:spPr>
        <p:txBody>
          <a:bodyP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a:lstStyle>
          <a:p>
            <a:pPr>
              <a:defRPr/>
            </a:pPr>
            <a:r>
              <a:rPr lang="en-GB" b="1" dirty="0">
                <a:solidFill>
                  <a:srgbClr val="ED7D31"/>
                </a:solidFill>
                <a:latin typeface="Calibri Light" panose="020F0302020204030204" pitchFamily="34" charset="0"/>
                <a:cs typeface="Calibri Light" panose="020F0302020204030204" pitchFamily="34" charset="0"/>
              </a:rPr>
              <a:t>Y6 Therapy</a:t>
            </a:r>
            <a:endParaRPr lang="en-US" dirty="0"/>
          </a:p>
        </p:txBody>
      </p:sp>
      <p:sp>
        <p:nvSpPr>
          <p:cNvPr id="15371" name="Rectangle 1">
            <a:extLst>
              <a:ext uri="{FF2B5EF4-FFF2-40B4-BE49-F238E27FC236}">
                <a16:creationId xmlns:a16="http://schemas.microsoft.com/office/drawing/2014/main" id="{6D3B1B3C-4519-4E55-A64C-63002904D6D6}"/>
              </a:ext>
            </a:extLst>
          </p:cNvPr>
          <p:cNvSpPr>
            <a:spLocks noChangeArrowheads="1"/>
          </p:cNvSpPr>
          <p:nvPr/>
        </p:nvSpPr>
        <p:spPr bwMode="auto">
          <a:xfrm>
            <a:off x="971550" y="3013501"/>
            <a:ext cx="72009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en-GB" sz="2500" dirty="0">
                <a:latin typeface="+mn-lt"/>
              </a:rPr>
              <a:t>R3f. Can decide whether statements about a text are true or false, using direct reference to the text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A454AAC1-F064-4470-8651-768B9D2DCCB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7" y="0"/>
            <a:ext cx="833438" cy="124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Diagram 7">
            <a:extLst>
              <a:ext uri="{FF2B5EF4-FFF2-40B4-BE49-F238E27FC236}">
                <a16:creationId xmlns:a16="http://schemas.microsoft.com/office/drawing/2014/main" id="{4A3D64F3-D48E-43ED-BDD1-5754AD4A0303}"/>
              </a:ext>
            </a:extLst>
          </p:cNvPr>
          <p:cNvGraphicFramePr/>
          <p:nvPr>
            <p:extLst>
              <p:ext uri="{D42A27DB-BD31-4B8C-83A1-F6EECF244321}">
                <p14:modId xmlns:p14="http://schemas.microsoft.com/office/powerpoint/2010/main" val="549233929"/>
              </p:ext>
            </p:extLst>
          </p:nvPr>
        </p:nvGraphicFramePr>
        <p:xfrm>
          <a:off x="395536" y="548680"/>
          <a:ext cx="8424936" cy="57606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itle 1">
            <a:extLst>
              <a:ext uri="{FF2B5EF4-FFF2-40B4-BE49-F238E27FC236}">
                <a16:creationId xmlns:a16="http://schemas.microsoft.com/office/drawing/2014/main" id="{095610C3-8754-4FCD-9D65-FBE11B810A02}"/>
              </a:ext>
            </a:extLst>
          </p:cNvPr>
          <p:cNvSpPr>
            <a:spLocks noGrp="1"/>
          </p:cNvSpPr>
          <p:nvPr>
            <p:ph type="title"/>
          </p:nvPr>
        </p:nvSpPr>
        <p:spPr>
          <a:xfrm rot="16200000">
            <a:off x="-1560909" y="3297213"/>
            <a:ext cx="4318266" cy="837424"/>
          </a:xfrm>
          <a:solidFill>
            <a:srgbClr val="FDFEDA"/>
          </a:solidFill>
          <a:ln>
            <a:solidFill>
              <a:schemeClr val="accent1"/>
            </a:solidFill>
          </a:ln>
        </p:spPr>
        <p:txBody>
          <a:bodyPr>
            <a:normAutofit/>
          </a:bodyPr>
          <a:lstStyle/>
          <a:p>
            <a:pPr algn="ctr"/>
            <a:r>
              <a:rPr lang="en-GB" dirty="0"/>
              <a:t>Vocabulary Task</a:t>
            </a:r>
          </a:p>
        </p:txBody>
      </p:sp>
      <p:pic>
        <p:nvPicPr>
          <p:cNvPr id="12" name="Picture 11">
            <a:extLst>
              <a:ext uri="{FF2B5EF4-FFF2-40B4-BE49-F238E27FC236}">
                <a16:creationId xmlns:a16="http://schemas.microsoft.com/office/drawing/2014/main" id="{DF825CCF-0B47-4213-B6F2-A4ACC62934C8}"/>
              </a:ext>
            </a:extLst>
          </p:cNvPr>
          <p:cNvPicPr>
            <a:picLocks noChangeAspect="1"/>
          </p:cNvPicPr>
          <p:nvPr/>
        </p:nvPicPr>
        <p:blipFill>
          <a:blip r:embed="rId8"/>
          <a:stretch>
            <a:fillRect/>
          </a:stretch>
        </p:blipFill>
        <p:spPr>
          <a:xfrm>
            <a:off x="8172400" y="77741"/>
            <a:ext cx="811181" cy="543170"/>
          </a:xfrm>
          <a:prstGeom prst="rect">
            <a:avLst/>
          </a:prstGeom>
        </p:spPr>
      </p:pic>
    </p:spTree>
    <p:extLst>
      <p:ext uri="{BB962C8B-B14F-4D97-AF65-F5344CB8AC3E}">
        <p14:creationId xmlns:p14="http://schemas.microsoft.com/office/powerpoint/2010/main" val="2220267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53246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Why ‘true or false’ questions? </a:t>
            </a:r>
          </a:p>
        </p:txBody>
      </p:sp>
      <p:sp>
        <p:nvSpPr>
          <p:cNvPr id="2" name="Rectangle: Rounded Corners 1">
            <a:extLst>
              <a:ext uri="{FF2B5EF4-FFF2-40B4-BE49-F238E27FC236}">
                <a16:creationId xmlns:a16="http://schemas.microsoft.com/office/drawing/2014/main" id="{8620DC8B-7B94-46C3-A21D-9B9D34B64042}"/>
              </a:ext>
            </a:extLst>
          </p:cNvPr>
          <p:cNvSpPr/>
          <p:nvPr/>
        </p:nvSpPr>
        <p:spPr>
          <a:xfrm>
            <a:off x="1115616" y="1443038"/>
            <a:ext cx="6993334" cy="133789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b="1" dirty="0">
                <a:solidFill>
                  <a:schemeClr val="tx1"/>
                </a:solidFill>
              </a:rPr>
              <a:t>True or False </a:t>
            </a:r>
            <a:r>
              <a:rPr lang="en-GB" sz="2500" dirty="0">
                <a:solidFill>
                  <a:schemeClr val="tx1"/>
                </a:solidFill>
              </a:rPr>
              <a:t>questions often appear in tests. They check if you have paid close attention to what you’ve been reading!</a:t>
            </a:r>
          </a:p>
        </p:txBody>
      </p:sp>
      <p:sp>
        <p:nvSpPr>
          <p:cNvPr id="9" name="Rectangle: Rounded Corners 8">
            <a:extLst>
              <a:ext uri="{FF2B5EF4-FFF2-40B4-BE49-F238E27FC236}">
                <a16:creationId xmlns:a16="http://schemas.microsoft.com/office/drawing/2014/main" id="{789FFB44-8108-405E-8995-8596BA1852FA}"/>
              </a:ext>
            </a:extLst>
          </p:cNvPr>
          <p:cNvSpPr/>
          <p:nvPr/>
        </p:nvSpPr>
        <p:spPr>
          <a:xfrm>
            <a:off x="1115616" y="3022555"/>
            <a:ext cx="6993334" cy="838493"/>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The </a:t>
            </a:r>
            <a:r>
              <a:rPr lang="en-GB" sz="2500" b="1" dirty="0">
                <a:solidFill>
                  <a:schemeClr val="tx1"/>
                </a:solidFill>
              </a:rPr>
              <a:t>wording</a:t>
            </a:r>
            <a:r>
              <a:rPr lang="en-GB" sz="2500" dirty="0">
                <a:solidFill>
                  <a:schemeClr val="tx1"/>
                </a:solidFill>
              </a:rPr>
              <a:t> can trick you, so you must be careful!</a:t>
            </a:r>
          </a:p>
        </p:txBody>
      </p:sp>
      <p:sp>
        <p:nvSpPr>
          <p:cNvPr id="10" name="Rectangle: Rounded Corners 9">
            <a:extLst>
              <a:ext uri="{FF2B5EF4-FFF2-40B4-BE49-F238E27FC236}">
                <a16:creationId xmlns:a16="http://schemas.microsoft.com/office/drawing/2014/main" id="{65F28C76-8422-455D-9D90-C3EB5F813884}"/>
              </a:ext>
            </a:extLst>
          </p:cNvPr>
          <p:cNvSpPr/>
          <p:nvPr/>
        </p:nvSpPr>
        <p:spPr>
          <a:xfrm>
            <a:off x="1115616" y="4102675"/>
            <a:ext cx="6993334" cy="852398"/>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The aim is to </a:t>
            </a:r>
            <a:r>
              <a:rPr lang="en-GB" sz="2500" b="1" dirty="0">
                <a:solidFill>
                  <a:schemeClr val="tx1"/>
                </a:solidFill>
              </a:rPr>
              <a:t>not read too quickly</a:t>
            </a:r>
            <a:r>
              <a:rPr lang="en-GB" sz="2500" dirty="0">
                <a:solidFill>
                  <a:schemeClr val="tx1"/>
                </a:solidFill>
              </a:rPr>
              <a:t> and</a:t>
            </a:r>
            <a:r>
              <a:rPr lang="en-GB" sz="2500" b="1" dirty="0">
                <a:solidFill>
                  <a:schemeClr val="tx1"/>
                </a:solidFill>
              </a:rPr>
              <a:t> scan </a:t>
            </a:r>
            <a:r>
              <a:rPr lang="en-GB" sz="2500" dirty="0">
                <a:solidFill>
                  <a:schemeClr val="tx1"/>
                </a:solidFill>
              </a:rPr>
              <a:t>carefully. </a:t>
            </a:r>
          </a:p>
        </p:txBody>
      </p:sp>
      <p:pic>
        <p:nvPicPr>
          <p:cNvPr id="4" name="Picture 3">
            <a:extLst>
              <a:ext uri="{FF2B5EF4-FFF2-40B4-BE49-F238E27FC236}">
                <a16:creationId xmlns:a16="http://schemas.microsoft.com/office/drawing/2014/main" id="{962BB701-A764-406A-95F8-58190D5B17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32040" y="4710247"/>
            <a:ext cx="2798445" cy="1902942"/>
          </a:xfrm>
          <a:prstGeom prst="rect">
            <a:avLst/>
          </a:prstGeom>
        </p:spPr>
      </p:pic>
    </p:spTree>
    <p:extLst>
      <p:ext uri="{BB962C8B-B14F-4D97-AF65-F5344CB8AC3E}">
        <p14:creationId xmlns:p14="http://schemas.microsoft.com/office/powerpoint/2010/main" val="1322070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752475" cy="1290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53246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The importance of evidence </a:t>
            </a:r>
          </a:p>
        </p:txBody>
      </p:sp>
      <p:sp>
        <p:nvSpPr>
          <p:cNvPr id="2" name="Rectangle: Rounded Corners 1">
            <a:extLst>
              <a:ext uri="{FF2B5EF4-FFF2-40B4-BE49-F238E27FC236}">
                <a16:creationId xmlns:a16="http://schemas.microsoft.com/office/drawing/2014/main" id="{8620DC8B-7B94-46C3-A21D-9B9D34B64042}"/>
              </a:ext>
            </a:extLst>
          </p:cNvPr>
          <p:cNvSpPr/>
          <p:nvPr/>
        </p:nvSpPr>
        <p:spPr>
          <a:xfrm>
            <a:off x="457201" y="1434967"/>
            <a:ext cx="8229600" cy="156198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Some things you just know to be true. Sometimes, however, you are expected to provide evidence to support your decision. This means you have to find and refer to the facts that show how you know. Have a look at this example.</a:t>
            </a:r>
          </a:p>
        </p:txBody>
      </p:sp>
      <p:sp>
        <p:nvSpPr>
          <p:cNvPr id="9" name="Rectangle: Rounded Corners 8">
            <a:extLst>
              <a:ext uri="{FF2B5EF4-FFF2-40B4-BE49-F238E27FC236}">
                <a16:creationId xmlns:a16="http://schemas.microsoft.com/office/drawing/2014/main" id="{789FFB44-8108-405E-8995-8596BA1852FA}"/>
              </a:ext>
            </a:extLst>
          </p:cNvPr>
          <p:cNvSpPr/>
          <p:nvPr/>
        </p:nvSpPr>
        <p:spPr>
          <a:xfrm>
            <a:off x="2511214" y="3305370"/>
            <a:ext cx="6175586" cy="160553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“It’s time for your sister to use the computer now,” said Dad.</a:t>
            </a:r>
          </a:p>
          <a:p>
            <a:r>
              <a:rPr lang="en-GB" sz="2500" dirty="0">
                <a:solidFill>
                  <a:schemeClr val="tx1"/>
                </a:solidFill>
              </a:rPr>
              <a:t>“No way!” yelled </a:t>
            </a:r>
            <a:r>
              <a:rPr lang="en-GB" sz="2500" dirty="0" err="1">
                <a:solidFill>
                  <a:schemeClr val="tx1"/>
                </a:solidFill>
              </a:rPr>
              <a:t>Thomaz</a:t>
            </a:r>
            <a:r>
              <a:rPr lang="en-GB" sz="2500" dirty="0">
                <a:solidFill>
                  <a:schemeClr val="tx1"/>
                </a:solidFill>
              </a:rPr>
              <a:t>, before stomping out of the room and slamming the door.</a:t>
            </a:r>
          </a:p>
        </p:txBody>
      </p:sp>
      <p:sp>
        <p:nvSpPr>
          <p:cNvPr id="10" name="Rectangle: Rounded Corners 9">
            <a:extLst>
              <a:ext uri="{FF2B5EF4-FFF2-40B4-BE49-F238E27FC236}">
                <a16:creationId xmlns:a16="http://schemas.microsoft.com/office/drawing/2014/main" id="{65F28C76-8422-455D-9D90-C3EB5F813884}"/>
              </a:ext>
            </a:extLst>
          </p:cNvPr>
          <p:cNvSpPr/>
          <p:nvPr/>
        </p:nvSpPr>
        <p:spPr>
          <a:xfrm>
            <a:off x="2511214" y="5179738"/>
            <a:ext cx="6175586" cy="1008112"/>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Question: </a:t>
            </a:r>
            <a:r>
              <a:rPr lang="en-GB" sz="2500" dirty="0" err="1">
                <a:solidFill>
                  <a:schemeClr val="tx1"/>
                </a:solidFill>
              </a:rPr>
              <a:t>Thomaz</a:t>
            </a:r>
            <a:r>
              <a:rPr lang="en-GB" sz="2500" dirty="0">
                <a:solidFill>
                  <a:schemeClr val="tx1"/>
                </a:solidFill>
              </a:rPr>
              <a:t> was happy to let his sister use the computer: </a:t>
            </a:r>
            <a:r>
              <a:rPr lang="en-GB" sz="2500" b="1" dirty="0">
                <a:solidFill>
                  <a:schemeClr val="tx1"/>
                </a:solidFill>
              </a:rPr>
              <a:t>true</a:t>
            </a:r>
            <a:r>
              <a:rPr lang="en-GB" sz="2500" dirty="0">
                <a:solidFill>
                  <a:schemeClr val="tx1"/>
                </a:solidFill>
              </a:rPr>
              <a:t> or </a:t>
            </a:r>
            <a:r>
              <a:rPr lang="en-GB" sz="2500" b="1" dirty="0">
                <a:solidFill>
                  <a:schemeClr val="tx1"/>
                </a:solidFill>
              </a:rPr>
              <a:t>false</a:t>
            </a:r>
            <a:r>
              <a:rPr lang="en-GB" sz="2500" dirty="0">
                <a:solidFill>
                  <a:schemeClr val="tx1"/>
                </a:solidFill>
              </a:rPr>
              <a:t>?</a:t>
            </a:r>
          </a:p>
        </p:txBody>
      </p:sp>
      <p:pic>
        <p:nvPicPr>
          <p:cNvPr id="5" name="Picture 4">
            <a:extLst>
              <a:ext uri="{FF2B5EF4-FFF2-40B4-BE49-F238E27FC236}">
                <a16:creationId xmlns:a16="http://schemas.microsoft.com/office/drawing/2014/main" id="{EBB8E17D-F6FA-45CF-AB11-AD7AAF0997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302" y="3140968"/>
            <a:ext cx="2427912" cy="3053978"/>
          </a:xfrm>
          <a:prstGeom prst="rect">
            <a:avLst/>
          </a:prstGeom>
        </p:spPr>
      </p:pic>
    </p:spTree>
    <p:extLst>
      <p:ext uri="{BB962C8B-B14F-4D97-AF65-F5344CB8AC3E}">
        <p14:creationId xmlns:p14="http://schemas.microsoft.com/office/powerpoint/2010/main" val="18276875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53246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The importance of evidence </a:t>
            </a:r>
          </a:p>
        </p:txBody>
      </p:sp>
      <p:sp>
        <p:nvSpPr>
          <p:cNvPr id="2" name="Rectangle: Rounded Corners 1">
            <a:extLst>
              <a:ext uri="{FF2B5EF4-FFF2-40B4-BE49-F238E27FC236}">
                <a16:creationId xmlns:a16="http://schemas.microsoft.com/office/drawing/2014/main" id="{8620DC8B-7B94-46C3-A21D-9B9D34B64042}"/>
              </a:ext>
            </a:extLst>
          </p:cNvPr>
          <p:cNvSpPr/>
          <p:nvPr/>
        </p:nvSpPr>
        <p:spPr>
          <a:xfrm>
            <a:off x="539553" y="1583375"/>
            <a:ext cx="3600400" cy="77296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err="1">
                <a:solidFill>
                  <a:schemeClr val="tx1"/>
                </a:solidFill>
              </a:rPr>
              <a:t>Thomaz</a:t>
            </a:r>
            <a:r>
              <a:rPr lang="en-GB" sz="2500" dirty="0">
                <a:solidFill>
                  <a:schemeClr val="tx1"/>
                </a:solidFill>
              </a:rPr>
              <a:t> yells, “No way!”</a:t>
            </a:r>
          </a:p>
        </p:txBody>
      </p:sp>
      <p:sp>
        <p:nvSpPr>
          <p:cNvPr id="9" name="Rectangle: Rounded Corners 8">
            <a:extLst>
              <a:ext uri="{FF2B5EF4-FFF2-40B4-BE49-F238E27FC236}">
                <a16:creationId xmlns:a16="http://schemas.microsoft.com/office/drawing/2014/main" id="{789FFB44-8108-405E-8995-8596BA1852FA}"/>
              </a:ext>
            </a:extLst>
          </p:cNvPr>
          <p:cNvSpPr/>
          <p:nvPr/>
        </p:nvSpPr>
        <p:spPr>
          <a:xfrm>
            <a:off x="1967396" y="2577967"/>
            <a:ext cx="6175586" cy="1601464"/>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“It’s time for your sister to use the computer now,” said Dad.</a:t>
            </a:r>
          </a:p>
          <a:p>
            <a:r>
              <a:rPr lang="en-GB" sz="2500" dirty="0">
                <a:solidFill>
                  <a:schemeClr val="tx1"/>
                </a:solidFill>
              </a:rPr>
              <a:t>“No way!” yelled </a:t>
            </a:r>
            <a:r>
              <a:rPr lang="en-GB" sz="2500" dirty="0" err="1">
                <a:solidFill>
                  <a:schemeClr val="tx1"/>
                </a:solidFill>
              </a:rPr>
              <a:t>Thomaz</a:t>
            </a:r>
            <a:r>
              <a:rPr lang="en-GB" sz="2500" dirty="0">
                <a:solidFill>
                  <a:schemeClr val="tx1"/>
                </a:solidFill>
              </a:rPr>
              <a:t>, before stomping out of the room and slamming the door.</a:t>
            </a:r>
          </a:p>
        </p:txBody>
      </p:sp>
      <p:pic>
        <p:nvPicPr>
          <p:cNvPr id="5" name="Picture 4">
            <a:extLst>
              <a:ext uri="{FF2B5EF4-FFF2-40B4-BE49-F238E27FC236}">
                <a16:creationId xmlns:a16="http://schemas.microsoft.com/office/drawing/2014/main" id="{EBB8E17D-F6FA-45CF-AB11-AD7AAF0997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302" y="3140968"/>
            <a:ext cx="1946376" cy="2448272"/>
          </a:xfrm>
          <a:prstGeom prst="rect">
            <a:avLst/>
          </a:prstGeom>
        </p:spPr>
      </p:pic>
      <p:sp>
        <p:nvSpPr>
          <p:cNvPr id="11" name="Rectangle: Rounded Corners 10">
            <a:extLst>
              <a:ext uri="{FF2B5EF4-FFF2-40B4-BE49-F238E27FC236}">
                <a16:creationId xmlns:a16="http://schemas.microsoft.com/office/drawing/2014/main" id="{A3881175-7C99-47AA-9C2B-C821783D732C}"/>
              </a:ext>
            </a:extLst>
          </p:cNvPr>
          <p:cNvSpPr/>
          <p:nvPr/>
        </p:nvSpPr>
        <p:spPr>
          <a:xfrm>
            <a:off x="4222307" y="1583375"/>
            <a:ext cx="4546846" cy="77296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err="1">
                <a:solidFill>
                  <a:schemeClr val="tx1"/>
                </a:solidFill>
              </a:rPr>
              <a:t>Thomaz</a:t>
            </a:r>
            <a:r>
              <a:rPr lang="en-GB" sz="2500" dirty="0">
                <a:solidFill>
                  <a:schemeClr val="tx1"/>
                </a:solidFill>
              </a:rPr>
              <a:t> stomps out of the room.</a:t>
            </a:r>
          </a:p>
        </p:txBody>
      </p:sp>
      <p:sp>
        <p:nvSpPr>
          <p:cNvPr id="12" name="Rectangle: Rounded Corners 11">
            <a:extLst>
              <a:ext uri="{FF2B5EF4-FFF2-40B4-BE49-F238E27FC236}">
                <a16:creationId xmlns:a16="http://schemas.microsoft.com/office/drawing/2014/main" id="{7BE9EC73-4DDD-4D66-95CE-A962A4A8F4D6}"/>
              </a:ext>
            </a:extLst>
          </p:cNvPr>
          <p:cNvSpPr/>
          <p:nvPr/>
        </p:nvSpPr>
        <p:spPr>
          <a:xfrm>
            <a:off x="2699792" y="4401057"/>
            <a:ext cx="4384923" cy="53408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err="1">
                <a:solidFill>
                  <a:schemeClr val="tx1"/>
                </a:solidFill>
              </a:rPr>
              <a:t>Thomaz</a:t>
            </a:r>
            <a:r>
              <a:rPr lang="en-GB" sz="2500" dirty="0">
                <a:solidFill>
                  <a:schemeClr val="tx1"/>
                </a:solidFill>
              </a:rPr>
              <a:t> slams the door.</a:t>
            </a:r>
          </a:p>
        </p:txBody>
      </p:sp>
      <p:cxnSp>
        <p:nvCxnSpPr>
          <p:cNvPr id="13" name="Straight Arrow Connector 12">
            <a:extLst>
              <a:ext uri="{FF2B5EF4-FFF2-40B4-BE49-F238E27FC236}">
                <a16:creationId xmlns:a16="http://schemas.microsoft.com/office/drawing/2014/main" id="{6631770A-F41F-44FE-9294-EAFF27858338}"/>
              </a:ext>
            </a:extLst>
          </p:cNvPr>
          <p:cNvCxnSpPr>
            <a:cxnSpLocks/>
          </p:cNvCxnSpPr>
          <p:nvPr/>
        </p:nvCxnSpPr>
        <p:spPr>
          <a:xfrm flipV="1">
            <a:off x="5055189" y="4025620"/>
            <a:ext cx="0" cy="375437"/>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E06B904-A592-442D-9E6B-F214020AF267}"/>
              </a:ext>
            </a:extLst>
          </p:cNvPr>
          <p:cNvCxnSpPr>
            <a:cxnSpLocks/>
          </p:cNvCxnSpPr>
          <p:nvPr/>
        </p:nvCxnSpPr>
        <p:spPr>
          <a:xfrm flipH="1">
            <a:off x="2915816" y="2356341"/>
            <a:ext cx="72008" cy="107265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B3F8D30E-75C4-4995-9CE7-6DE95B1F3999}"/>
              </a:ext>
            </a:extLst>
          </p:cNvPr>
          <p:cNvCxnSpPr>
            <a:cxnSpLocks/>
          </p:cNvCxnSpPr>
          <p:nvPr/>
        </p:nvCxnSpPr>
        <p:spPr>
          <a:xfrm flipH="1">
            <a:off x="6609519" y="2322144"/>
            <a:ext cx="72008" cy="107265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6" name="Rectangle: Rounded Corners 15">
            <a:extLst>
              <a:ext uri="{FF2B5EF4-FFF2-40B4-BE49-F238E27FC236}">
                <a16:creationId xmlns:a16="http://schemas.microsoft.com/office/drawing/2014/main" id="{0109A485-464E-4CD0-87B4-90A26C391873}"/>
              </a:ext>
            </a:extLst>
          </p:cNvPr>
          <p:cNvSpPr/>
          <p:nvPr/>
        </p:nvSpPr>
        <p:spPr>
          <a:xfrm>
            <a:off x="2029678" y="5085184"/>
            <a:ext cx="6113304" cy="1288684"/>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Question: </a:t>
            </a:r>
            <a:r>
              <a:rPr lang="en-GB" sz="2500" dirty="0" err="1">
                <a:solidFill>
                  <a:schemeClr val="tx1"/>
                </a:solidFill>
              </a:rPr>
              <a:t>Thomaz</a:t>
            </a:r>
            <a:r>
              <a:rPr lang="en-GB" sz="2500" dirty="0">
                <a:solidFill>
                  <a:schemeClr val="tx1"/>
                </a:solidFill>
              </a:rPr>
              <a:t> was happy to let his sister use the computer: </a:t>
            </a:r>
            <a:r>
              <a:rPr lang="en-GB" sz="2500" b="1" dirty="0">
                <a:solidFill>
                  <a:schemeClr val="tx1"/>
                </a:solidFill>
              </a:rPr>
              <a:t>true</a:t>
            </a:r>
            <a:r>
              <a:rPr lang="en-GB" sz="2500" dirty="0">
                <a:solidFill>
                  <a:schemeClr val="tx1"/>
                </a:solidFill>
              </a:rPr>
              <a:t> or </a:t>
            </a:r>
            <a:r>
              <a:rPr lang="en-GB" sz="2500" b="1" dirty="0">
                <a:solidFill>
                  <a:schemeClr val="tx1"/>
                </a:solidFill>
              </a:rPr>
              <a:t>false</a:t>
            </a:r>
            <a:r>
              <a:rPr lang="en-GB" sz="2500" dirty="0">
                <a:solidFill>
                  <a:schemeClr val="tx1"/>
                </a:solidFill>
              </a:rPr>
              <a:t>?</a:t>
            </a:r>
          </a:p>
          <a:p>
            <a:pPr algn="ctr"/>
            <a:r>
              <a:rPr lang="en-GB" sz="2500" dirty="0">
                <a:solidFill>
                  <a:schemeClr val="tx1"/>
                </a:solidFill>
              </a:rPr>
              <a:t>Answer: </a:t>
            </a:r>
            <a:r>
              <a:rPr lang="en-GB" sz="2500" b="1" dirty="0">
                <a:solidFill>
                  <a:schemeClr val="tx1"/>
                </a:solidFill>
              </a:rPr>
              <a:t>false</a:t>
            </a:r>
            <a:r>
              <a:rPr lang="en-GB" sz="2500" dirty="0">
                <a:solidFill>
                  <a:schemeClr val="tx1"/>
                </a:solidFill>
              </a:rPr>
              <a:t>.</a:t>
            </a:r>
          </a:p>
        </p:txBody>
      </p:sp>
    </p:spTree>
    <p:extLst>
      <p:ext uri="{BB962C8B-B14F-4D97-AF65-F5344CB8AC3E}">
        <p14:creationId xmlns:p14="http://schemas.microsoft.com/office/powerpoint/2010/main" val="1653188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12"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53246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Your turn</a:t>
            </a:r>
          </a:p>
        </p:txBody>
      </p:sp>
      <p:sp>
        <p:nvSpPr>
          <p:cNvPr id="2" name="Rectangle: Rounded Corners 1">
            <a:extLst>
              <a:ext uri="{FF2B5EF4-FFF2-40B4-BE49-F238E27FC236}">
                <a16:creationId xmlns:a16="http://schemas.microsoft.com/office/drawing/2014/main" id="{8620DC8B-7B94-46C3-A21D-9B9D34B64042}"/>
              </a:ext>
            </a:extLst>
          </p:cNvPr>
          <p:cNvSpPr/>
          <p:nvPr/>
        </p:nvSpPr>
        <p:spPr>
          <a:xfrm>
            <a:off x="752475" y="1434967"/>
            <a:ext cx="7934325" cy="156198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Read the text, then discuss the evidence. When you think you know, answer the question </a:t>
            </a:r>
            <a:r>
              <a:rPr lang="en-GB" sz="2500" b="1" dirty="0">
                <a:solidFill>
                  <a:schemeClr val="tx1"/>
                </a:solidFill>
              </a:rPr>
              <a:t>true</a:t>
            </a:r>
            <a:r>
              <a:rPr lang="en-GB" sz="2500" dirty="0">
                <a:solidFill>
                  <a:schemeClr val="tx1"/>
                </a:solidFill>
              </a:rPr>
              <a:t> or </a:t>
            </a:r>
            <a:r>
              <a:rPr lang="en-GB" sz="2500" b="1" dirty="0">
                <a:solidFill>
                  <a:schemeClr val="tx1"/>
                </a:solidFill>
              </a:rPr>
              <a:t>false</a:t>
            </a:r>
            <a:r>
              <a:rPr lang="en-GB" sz="2500" dirty="0">
                <a:solidFill>
                  <a:schemeClr val="tx1"/>
                </a:solidFill>
              </a:rPr>
              <a:t>. </a:t>
            </a:r>
          </a:p>
          <a:p>
            <a:pPr algn="ctr"/>
            <a:r>
              <a:rPr lang="en-GB" sz="2500" dirty="0">
                <a:solidFill>
                  <a:schemeClr val="tx1"/>
                </a:solidFill>
              </a:rPr>
              <a:t>Click to see the answer and evidence. </a:t>
            </a:r>
          </a:p>
        </p:txBody>
      </p:sp>
      <p:sp>
        <p:nvSpPr>
          <p:cNvPr id="9" name="Rectangle: Rounded Corners 8">
            <a:extLst>
              <a:ext uri="{FF2B5EF4-FFF2-40B4-BE49-F238E27FC236}">
                <a16:creationId xmlns:a16="http://schemas.microsoft.com/office/drawing/2014/main" id="{789FFB44-8108-405E-8995-8596BA1852FA}"/>
              </a:ext>
            </a:extLst>
          </p:cNvPr>
          <p:cNvSpPr/>
          <p:nvPr/>
        </p:nvSpPr>
        <p:spPr>
          <a:xfrm>
            <a:off x="2511214" y="3241437"/>
            <a:ext cx="6175586" cy="1602930"/>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The windows were wonky, the paint was peeling and the door was falling off its hinges. Even so, they looked at each other and smiled. “It’s perfect,” she said.</a:t>
            </a:r>
          </a:p>
        </p:txBody>
      </p:sp>
      <p:sp>
        <p:nvSpPr>
          <p:cNvPr id="10" name="Rectangle: Rounded Corners 9">
            <a:extLst>
              <a:ext uri="{FF2B5EF4-FFF2-40B4-BE49-F238E27FC236}">
                <a16:creationId xmlns:a16="http://schemas.microsoft.com/office/drawing/2014/main" id="{65F28C76-8422-455D-9D90-C3EB5F813884}"/>
              </a:ext>
            </a:extLst>
          </p:cNvPr>
          <p:cNvSpPr/>
          <p:nvPr/>
        </p:nvSpPr>
        <p:spPr>
          <a:xfrm>
            <a:off x="2511214" y="5088851"/>
            <a:ext cx="6175586" cy="852398"/>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Question: the couple really liked the house: </a:t>
            </a:r>
            <a:r>
              <a:rPr lang="en-GB" sz="2500" b="1" dirty="0">
                <a:solidFill>
                  <a:schemeClr val="tx1"/>
                </a:solidFill>
              </a:rPr>
              <a:t>true</a:t>
            </a:r>
            <a:r>
              <a:rPr lang="en-GB" sz="2500" dirty="0">
                <a:solidFill>
                  <a:schemeClr val="tx1"/>
                </a:solidFill>
              </a:rPr>
              <a:t> or </a:t>
            </a:r>
            <a:r>
              <a:rPr lang="en-GB" sz="2500" b="1" dirty="0">
                <a:solidFill>
                  <a:schemeClr val="tx1"/>
                </a:solidFill>
              </a:rPr>
              <a:t>false</a:t>
            </a:r>
            <a:r>
              <a:rPr lang="en-GB" sz="2500" dirty="0">
                <a:solidFill>
                  <a:schemeClr val="tx1"/>
                </a:solidFill>
              </a:rPr>
              <a:t>?</a:t>
            </a:r>
          </a:p>
        </p:txBody>
      </p:sp>
      <p:pic>
        <p:nvPicPr>
          <p:cNvPr id="12" name="Picture 11" descr="A close up of a logo&#10;&#10;Description automatically generated">
            <a:extLst>
              <a:ext uri="{FF2B5EF4-FFF2-40B4-BE49-F238E27FC236}">
                <a16:creationId xmlns:a16="http://schemas.microsoft.com/office/drawing/2014/main" id="{A1C11C8E-B05B-4BCF-8006-E7D9C842BD9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1560" y="2996953"/>
            <a:ext cx="1899654" cy="1847414"/>
          </a:xfrm>
          <a:prstGeom prst="rect">
            <a:avLst/>
          </a:prstGeom>
        </p:spPr>
      </p:pic>
    </p:spTree>
    <p:extLst>
      <p:ext uri="{BB962C8B-B14F-4D97-AF65-F5344CB8AC3E}">
        <p14:creationId xmlns:p14="http://schemas.microsoft.com/office/powerpoint/2010/main" val="1334466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5247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53246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How did you do?</a:t>
            </a:r>
          </a:p>
        </p:txBody>
      </p:sp>
      <p:sp>
        <p:nvSpPr>
          <p:cNvPr id="2" name="Rectangle: Rounded Corners 1">
            <a:extLst>
              <a:ext uri="{FF2B5EF4-FFF2-40B4-BE49-F238E27FC236}">
                <a16:creationId xmlns:a16="http://schemas.microsoft.com/office/drawing/2014/main" id="{8620DC8B-7B94-46C3-A21D-9B9D34B64042}"/>
              </a:ext>
            </a:extLst>
          </p:cNvPr>
          <p:cNvSpPr/>
          <p:nvPr/>
        </p:nvSpPr>
        <p:spPr>
          <a:xfrm>
            <a:off x="752476" y="1596472"/>
            <a:ext cx="3806536" cy="1281258"/>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‘Even so’ suggests that the problems with the house did not bother them. </a:t>
            </a:r>
          </a:p>
        </p:txBody>
      </p:sp>
      <p:sp>
        <p:nvSpPr>
          <p:cNvPr id="9" name="Rectangle: Rounded Corners 8">
            <a:extLst>
              <a:ext uri="{FF2B5EF4-FFF2-40B4-BE49-F238E27FC236}">
                <a16:creationId xmlns:a16="http://schemas.microsoft.com/office/drawing/2014/main" id="{789FFB44-8108-405E-8995-8596BA1852FA}"/>
              </a:ext>
            </a:extLst>
          </p:cNvPr>
          <p:cNvSpPr/>
          <p:nvPr/>
        </p:nvSpPr>
        <p:spPr>
          <a:xfrm>
            <a:off x="2511214" y="3207225"/>
            <a:ext cx="6175586" cy="1517919"/>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The windows were wonky, the paint was peeling and the door was falling off its hinges. Even so, they looked at each other and smiled. “It’s perfect,” she said.</a:t>
            </a:r>
          </a:p>
        </p:txBody>
      </p:sp>
      <p:sp>
        <p:nvSpPr>
          <p:cNvPr id="10" name="Rectangle: Rounded Corners 9">
            <a:extLst>
              <a:ext uri="{FF2B5EF4-FFF2-40B4-BE49-F238E27FC236}">
                <a16:creationId xmlns:a16="http://schemas.microsoft.com/office/drawing/2014/main" id="{65F28C76-8422-455D-9D90-C3EB5F813884}"/>
              </a:ext>
            </a:extLst>
          </p:cNvPr>
          <p:cNvSpPr/>
          <p:nvPr/>
        </p:nvSpPr>
        <p:spPr>
          <a:xfrm>
            <a:off x="2505699" y="4997801"/>
            <a:ext cx="6175586" cy="1293313"/>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Question: the couple really liked the house: </a:t>
            </a:r>
            <a:r>
              <a:rPr lang="en-GB" sz="2500" b="1" dirty="0">
                <a:solidFill>
                  <a:schemeClr val="tx1"/>
                </a:solidFill>
              </a:rPr>
              <a:t>true</a:t>
            </a:r>
            <a:r>
              <a:rPr lang="en-GB" sz="2500" dirty="0">
                <a:solidFill>
                  <a:schemeClr val="tx1"/>
                </a:solidFill>
              </a:rPr>
              <a:t> or </a:t>
            </a:r>
            <a:r>
              <a:rPr lang="en-GB" sz="2500" b="1" dirty="0">
                <a:solidFill>
                  <a:schemeClr val="tx1"/>
                </a:solidFill>
              </a:rPr>
              <a:t>false</a:t>
            </a:r>
            <a:r>
              <a:rPr lang="en-GB" sz="2500" dirty="0">
                <a:solidFill>
                  <a:schemeClr val="tx1"/>
                </a:solidFill>
              </a:rPr>
              <a:t>?</a:t>
            </a:r>
          </a:p>
          <a:p>
            <a:pPr algn="ctr"/>
            <a:r>
              <a:rPr lang="en-GB" sz="2500" dirty="0">
                <a:solidFill>
                  <a:schemeClr val="tx1"/>
                </a:solidFill>
              </a:rPr>
              <a:t>Answer: </a:t>
            </a:r>
            <a:r>
              <a:rPr lang="en-GB" sz="2500" b="1" dirty="0">
                <a:solidFill>
                  <a:schemeClr val="tx1"/>
                </a:solidFill>
              </a:rPr>
              <a:t>true</a:t>
            </a:r>
            <a:r>
              <a:rPr lang="en-GB" sz="2500" dirty="0">
                <a:solidFill>
                  <a:schemeClr val="tx1"/>
                </a:solidFill>
              </a:rPr>
              <a:t>.</a:t>
            </a:r>
          </a:p>
        </p:txBody>
      </p:sp>
      <p:pic>
        <p:nvPicPr>
          <p:cNvPr id="12" name="Picture 11" descr="A close up of a logo&#10;&#10;Description automatically generated">
            <a:extLst>
              <a:ext uri="{FF2B5EF4-FFF2-40B4-BE49-F238E27FC236}">
                <a16:creationId xmlns:a16="http://schemas.microsoft.com/office/drawing/2014/main" id="{A1C11C8E-B05B-4BCF-8006-E7D9C842BD9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1560" y="2996953"/>
            <a:ext cx="1899654" cy="1847414"/>
          </a:xfrm>
          <a:prstGeom prst="rect">
            <a:avLst/>
          </a:prstGeom>
        </p:spPr>
      </p:pic>
      <p:sp>
        <p:nvSpPr>
          <p:cNvPr id="11" name="Rectangle: Rounded Corners 10">
            <a:extLst>
              <a:ext uri="{FF2B5EF4-FFF2-40B4-BE49-F238E27FC236}">
                <a16:creationId xmlns:a16="http://schemas.microsoft.com/office/drawing/2014/main" id="{5D5A3031-F335-4E53-A14B-73DB583FCE09}"/>
              </a:ext>
            </a:extLst>
          </p:cNvPr>
          <p:cNvSpPr/>
          <p:nvPr/>
        </p:nvSpPr>
        <p:spPr>
          <a:xfrm>
            <a:off x="4854288" y="1596473"/>
            <a:ext cx="3806536" cy="125646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By saying “It’s perfect,” they mean that they think it couldn’t be better.</a:t>
            </a:r>
          </a:p>
        </p:txBody>
      </p:sp>
      <p:cxnSp>
        <p:nvCxnSpPr>
          <p:cNvPr id="13" name="Straight Arrow Connector 12">
            <a:extLst>
              <a:ext uri="{FF2B5EF4-FFF2-40B4-BE49-F238E27FC236}">
                <a16:creationId xmlns:a16="http://schemas.microsoft.com/office/drawing/2014/main" id="{5FA095E3-9BA3-4FF6-9C4C-38F1F8CCF783}"/>
              </a:ext>
            </a:extLst>
          </p:cNvPr>
          <p:cNvCxnSpPr>
            <a:cxnSpLocks/>
          </p:cNvCxnSpPr>
          <p:nvPr/>
        </p:nvCxnSpPr>
        <p:spPr>
          <a:xfrm>
            <a:off x="3059832" y="2858884"/>
            <a:ext cx="648072" cy="1218188"/>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5970E566-71E9-45D6-A02A-C4E7927B8BF8}"/>
              </a:ext>
            </a:extLst>
          </p:cNvPr>
          <p:cNvCxnSpPr>
            <a:cxnSpLocks/>
          </p:cNvCxnSpPr>
          <p:nvPr/>
        </p:nvCxnSpPr>
        <p:spPr>
          <a:xfrm flipH="1">
            <a:off x="4860032" y="2843518"/>
            <a:ext cx="500670" cy="156597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7014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398098" y="213414"/>
            <a:ext cx="8229600" cy="664286"/>
          </a:xfrm>
          <a:prstGeom prst="rect">
            <a:avLst/>
          </a:prstGeom>
        </p:spPr>
        <p:txBody>
          <a:bodyP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Completing a table </a:t>
            </a:r>
          </a:p>
        </p:txBody>
      </p:sp>
      <p:sp>
        <p:nvSpPr>
          <p:cNvPr id="12" name="Rectangle: Rounded Corners 11">
            <a:extLst>
              <a:ext uri="{FF2B5EF4-FFF2-40B4-BE49-F238E27FC236}">
                <a16:creationId xmlns:a16="http://schemas.microsoft.com/office/drawing/2014/main" id="{97AC449A-12E2-4AE4-80BA-D6FCD2A4584E}"/>
              </a:ext>
            </a:extLst>
          </p:cNvPr>
          <p:cNvSpPr/>
          <p:nvPr/>
        </p:nvSpPr>
        <p:spPr>
          <a:xfrm>
            <a:off x="1187624" y="878113"/>
            <a:ext cx="6840760" cy="118257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Often, you will be asked to read a text and then complete a table, ticking in the </a:t>
            </a:r>
            <a:r>
              <a:rPr lang="en-GB" sz="2500" b="1" dirty="0">
                <a:solidFill>
                  <a:schemeClr val="tx1"/>
                </a:solidFill>
              </a:rPr>
              <a:t>true</a:t>
            </a:r>
            <a:r>
              <a:rPr lang="en-GB" sz="2500" dirty="0">
                <a:solidFill>
                  <a:schemeClr val="tx1"/>
                </a:solidFill>
              </a:rPr>
              <a:t> or </a:t>
            </a:r>
            <a:r>
              <a:rPr lang="en-GB" sz="2500" b="1" dirty="0">
                <a:solidFill>
                  <a:schemeClr val="tx1"/>
                </a:solidFill>
              </a:rPr>
              <a:t>false</a:t>
            </a:r>
            <a:r>
              <a:rPr lang="en-GB" sz="2500" dirty="0">
                <a:solidFill>
                  <a:schemeClr val="tx1"/>
                </a:solidFill>
              </a:rPr>
              <a:t> column. Practise with this example. Click to check.</a:t>
            </a:r>
          </a:p>
        </p:txBody>
      </p:sp>
      <p:sp>
        <p:nvSpPr>
          <p:cNvPr id="13" name="Rectangle: Rounded Corners 12">
            <a:extLst>
              <a:ext uri="{FF2B5EF4-FFF2-40B4-BE49-F238E27FC236}">
                <a16:creationId xmlns:a16="http://schemas.microsoft.com/office/drawing/2014/main" id="{E8CE060C-1830-462E-8F67-99A0328AB787}"/>
              </a:ext>
            </a:extLst>
          </p:cNvPr>
          <p:cNvSpPr/>
          <p:nvPr/>
        </p:nvSpPr>
        <p:spPr>
          <a:xfrm>
            <a:off x="349341" y="2162491"/>
            <a:ext cx="8327115" cy="2160401"/>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ea typeface="MS Mincho" panose="02020609040205080304" pitchFamily="49" charset="-128"/>
                <a:cs typeface="Times New Roman" panose="02020603050405020304" pitchFamily="18" charset="0"/>
              </a:rPr>
              <a:t>Alice shivered, wrapped her dressing gown tightly around her and braved the short journey from her bed to the window. Outside, the heavily-frosted grounds were glistening in the weak, early morning sunshine. A faint smile twitched at the corners of her mouth</a:t>
            </a:r>
            <a:r>
              <a:rPr lang="en-GB" sz="2500" dirty="0">
                <a:solidFill>
                  <a:schemeClr val="tx1"/>
                </a:solidFill>
              </a:rPr>
              <a:t>.</a:t>
            </a:r>
          </a:p>
        </p:txBody>
      </p:sp>
      <p:graphicFrame>
        <p:nvGraphicFramePr>
          <p:cNvPr id="14" name="Table 13">
            <a:extLst>
              <a:ext uri="{FF2B5EF4-FFF2-40B4-BE49-F238E27FC236}">
                <a16:creationId xmlns:a16="http://schemas.microsoft.com/office/drawing/2014/main" id="{D1E4D1B7-FAEB-47CA-83A7-83D4A5B8D81D}"/>
              </a:ext>
            </a:extLst>
          </p:cNvPr>
          <p:cNvGraphicFramePr>
            <a:graphicFrameLocks noGrp="1"/>
          </p:cNvGraphicFramePr>
          <p:nvPr>
            <p:extLst>
              <p:ext uri="{D42A27DB-BD31-4B8C-83A1-F6EECF244321}">
                <p14:modId xmlns:p14="http://schemas.microsoft.com/office/powerpoint/2010/main" val="652317657"/>
              </p:ext>
            </p:extLst>
          </p:nvPr>
        </p:nvGraphicFramePr>
        <p:xfrm>
          <a:off x="474248" y="4404236"/>
          <a:ext cx="8104387" cy="2377944"/>
        </p:xfrm>
        <a:graphic>
          <a:graphicData uri="http://schemas.openxmlformats.org/drawingml/2006/table">
            <a:tbl>
              <a:tblPr firstRow="1" firstCol="1" lastRow="1" lastCol="1" bandRow="1" bandCol="1"/>
              <a:tblGrid>
                <a:gridCol w="5807773">
                  <a:extLst>
                    <a:ext uri="{9D8B030D-6E8A-4147-A177-3AD203B41FA5}">
                      <a16:colId xmlns:a16="http://schemas.microsoft.com/office/drawing/2014/main" val="20000"/>
                    </a:ext>
                  </a:extLst>
                </a:gridCol>
                <a:gridCol w="1102375">
                  <a:extLst>
                    <a:ext uri="{9D8B030D-6E8A-4147-A177-3AD203B41FA5}">
                      <a16:colId xmlns:a16="http://schemas.microsoft.com/office/drawing/2014/main" val="20001"/>
                    </a:ext>
                  </a:extLst>
                </a:gridCol>
                <a:gridCol w="1194239">
                  <a:extLst>
                    <a:ext uri="{9D8B030D-6E8A-4147-A177-3AD203B41FA5}">
                      <a16:colId xmlns:a16="http://schemas.microsoft.com/office/drawing/2014/main" val="20002"/>
                    </a:ext>
                  </a:extLst>
                </a:gridCol>
              </a:tblGrid>
              <a:tr h="599703">
                <a:tc>
                  <a:txBody>
                    <a:bodyPr/>
                    <a:lstStyle/>
                    <a:p>
                      <a:pPr algn="l">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a:noFill/>
                    </a:lnL>
                    <a:lnR w="19050" cap="flat" cmpd="sng" algn="ctr">
                      <a:solidFill>
                        <a:srgbClr val="363435"/>
                      </a:solidFill>
                      <a:prstDash val="solid"/>
                      <a:round/>
                      <a:headEnd type="none" w="med" len="med"/>
                      <a:tailEnd type="none" w="med" len="med"/>
                    </a:lnR>
                    <a:lnT>
                      <a:noFill/>
                    </a:lnT>
                    <a:lnB w="19050" cap="flat" cmpd="sng" algn="ctr">
                      <a:solidFill>
                        <a:srgbClr val="363435"/>
                      </a:solidFill>
                      <a:prstDash val="solid"/>
                      <a:round/>
                      <a:headEnd type="none" w="med" len="med"/>
                      <a:tailEnd type="none" w="med" len="med"/>
                    </a:lnB>
                  </a:tcPr>
                </a:tc>
                <a:tc>
                  <a:txBody>
                    <a:bodyPr/>
                    <a:lstStyle/>
                    <a:p>
                      <a:pPr algn="l">
                        <a:lnSpc>
                          <a:spcPts val="900"/>
                        </a:lnSpc>
                        <a:spcBef>
                          <a:spcPts val="30"/>
                        </a:spcBef>
                        <a:spcAft>
                          <a:spcPts val="800"/>
                        </a:spcAft>
                      </a:pPr>
                      <a:r>
                        <a:rPr lang="en-GB" sz="2500" dirty="0">
                          <a:effectLst/>
                          <a:latin typeface="Calibri" panose="020F0502020204030204" pitchFamily="34" charset="0"/>
                          <a:ea typeface="Calibri" panose="020F0502020204030204" pitchFamily="34" charset="0"/>
                          <a:cs typeface="Calibri" panose="020F0502020204030204" pitchFamily="34" charset="0"/>
                        </a:rPr>
                        <a:t> </a:t>
                      </a:r>
                    </a:p>
                    <a:p>
                      <a:pPr marL="282575" algn="l">
                        <a:lnSpc>
                          <a:spcPct val="107000"/>
                        </a:lnSpc>
                        <a:spcAft>
                          <a:spcPts val="800"/>
                        </a:spcAft>
                      </a:pPr>
                      <a:r>
                        <a:rPr lang="en-GB" sz="2500" b="1" spc="-110" dirty="0">
                          <a:effectLst/>
                          <a:latin typeface="Calibri" panose="020F0502020204030204" pitchFamily="34" charset="0"/>
                          <a:ea typeface="Arial" panose="020B0604020202020204" pitchFamily="34" charset="0"/>
                          <a:cs typeface="Calibri" panose="020F0502020204030204" pitchFamily="34" charset="0"/>
                        </a:rPr>
                        <a:t>T</a:t>
                      </a:r>
                      <a:r>
                        <a:rPr lang="en-GB" sz="2500" b="1" dirty="0">
                          <a:effectLst/>
                          <a:latin typeface="Calibri" panose="020F0502020204030204" pitchFamily="34" charset="0"/>
                          <a:ea typeface="Arial" panose="020B0604020202020204" pitchFamily="34" charset="0"/>
                          <a:cs typeface="Calibri" panose="020F0502020204030204" pitchFamily="34" charset="0"/>
                        </a:rPr>
                        <a:t>rue</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FF2CC"/>
                    </a:solidFill>
                  </a:tcPr>
                </a:tc>
                <a:tc>
                  <a:txBody>
                    <a:bodyPr/>
                    <a:lstStyle/>
                    <a:p>
                      <a:pPr algn="l">
                        <a:lnSpc>
                          <a:spcPts val="900"/>
                        </a:lnSpc>
                        <a:spcBef>
                          <a:spcPts val="30"/>
                        </a:spcBef>
                        <a:spcAft>
                          <a:spcPts val="800"/>
                        </a:spcAft>
                      </a:pPr>
                      <a:r>
                        <a:rPr lang="en-GB" sz="2500" dirty="0">
                          <a:effectLst/>
                          <a:latin typeface="Calibri" panose="020F0502020204030204" pitchFamily="34" charset="0"/>
                          <a:ea typeface="Calibri" panose="020F0502020204030204" pitchFamily="34" charset="0"/>
                          <a:cs typeface="Calibri" panose="020F0502020204030204" pitchFamily="34" charset="0"/>
                        </a:rPr>
                        <a:t> </a:t>
                      </a:r>
                    </a:p>
                    <a:p>
                      <a:pPr marL="247015" algn="l">
                        <a:lnSpc>
                          <a:spcPct val="107000"/>
                        </a:lnSpc>
                        <a:spcAft>
                          <a:spcPts val="800"/>
                        </a:spcAft>
                      </a:pPr>
                      <a:r>
                        <a:rPr lang="en-GB" sz="2500" b="1" dirty="0">
                          <a:effectLst/>
                          <a:latin typeface="Calibri" panose="020F0502020204030204" pitchFamily="34" charset="0"/>
                          <a:ea typeface="Arial" panose="020B0604020202020204" pitchFamily="34" charset="0"/>
                          <a:cs typeface="Calibri" panose="020F0502020204030204" pitchFamily="34" charset="0"/>
                        </a:rPr>
                        <a:t>False</a:t>
                      </a:r>
                      <a:endParaRPr lang="en-GB" sz="25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FF2CC"/>
                    </a:solidFill>
                  </a:tcPr>
                </a:tc>
                <a:extLst>
                  <a:ext uri="{0D108BD9-81ED-4DB2-BD59-A6C34878D82A}">
                    <a16:rowId xmlns:a16="http://schemas.microsoft.com/office/drawing/2014/main" val="10000"/>
                  </a:ext>
                </a:extLst>
              </a:tr>
              <a:tr h="522790">
                <a:tc>
                  <a:txBody>
                    <a:bodyPr/>
                    <a:lstStyle/>
                    <a:p>
                      <a:pPr algn="l">
                        <a:lnSpc>
                          <a:spcPct val="107000"/>
                        </a:lnSpc>
                        <a:spcAft>
                          <a:spcPts val="0"/>
                        </a:spcAft>
                      </a:pPr>
                      <a:r>
                        <a:rPr lang="en-US" sz="2500" dirty="0">
                          <a:effectLst/>
                          <a:latin typeface="Calibri" panose="020F0502020204030204" pitchFamily="34" charset="0"/>
                          <a:ea typeface="Arial" panose="020B0604020202020204" pitchFamily="34" charset="0"/>
                          <a:cs typeface="Calibri" panose="020F0502020204030204" pitchFamily="34" charset="0"/>
                        </a:rPr>
                        <a:t>  Alice’s room was cold. </a:t>
                      </a:r>
                      <a:endParaRPr lang="en-GB" sz="25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FF2CC"/>
                    </a:solidFill>
                  </a:tcPr>
                </a:tc>
                <a:tc>
                  <a:txBody>
                    <a:bodyPr/>
                    <a:lstStyle/>
                    <a:p>
                      <a:pPr marL="171450" indent="-171450" algn="ctr">
                        <a:lnSpc>
                          <a:spcPct val="107000"/>
                        </a:lnSpc>
                        <a:spcAft>
                          <a:spcPts val="800"/>
                        </a:spcAft>
                        <a:buSzPct val="200000"/>
                        <a:buFont typeface="Wingdings" panose="05000000000000000000" pitchFamily="2" charset="2"/>
                        <a:buChar char="ü"/>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SzPct val="200000"/>
                        <a:buFont typeface="Wingdings" panose="05000000000000000000" pitchFamily="2" charset="2"/>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tc>
                  <a:txBody>
                    <a:bodyPr/>
                    <a:lstStyle/>
                    <a:p>
                      <a:pPr algn="l">
                        <a:lnSpc>
                          <a:spcPct val="107000"/>
                        </a:lnSpc>
                      </a:pPr>
                      <a:r>
                        <a:rPr lang="en-GB" sz="1100" dirty="0">
                          <a:effectLst/>
                          <a:latin typeface="Calibri" panose="020F0502020204030204" pitchFamily="34"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extLst>
                  <a:ext uri="{0D108BD9-81ED-4DB2-BD59-A6C34878D82A}">
                    <a16:rowId xmlns:a16="http://schemas.microsoft.com/office/drawing/2014/main" val="10001"/>
                  </a:ext>
                </a:extLst>
              </a:tr>
              <a:tr h="0">
                <a:tc>
                  <a:txBody>
                    <a:bodyPr/>
                    <a:lstStyle/>
                    <a:p>
                      <a:pPr algn="l">
                        <a:lnSpc>
                          <a:spcPct val="106000"/>
                        </a:lnSpc>
                        <a:spcAft>
                          <a:spcPts val="0"/>
                        </a:spcAft>
                      </a:pPr>
                      <a:r>
                        <a:rPr lang="en-US" sz="2500" dirty="0">
                          <a:effectLst/>
                          <a:latin typeface="Calibri" panose="020F0502020204030204" pitchFamily="34" charset="0"/>
                          <a:ea typeface="Arial" panose="020B0604020202020204" pitchFamily="34" charset="0"/>
                          <a:cs typeface="Calibri" panose="020F0502020204030204" pitchFamily="34" charset="0"/>
                        </a:rPr>
                        <a:t> The sun was setting</a:t>
                      </a:r>
                      <a:r>
                        <a:rPr lang="en-US" sz="2500" baseline="0" dirty="0">
                          <a:effectLst/>
                          <a:latin typeface="Calibri" panose="020F0502020204030204" pitchFamily="34" charset="0"/>
                          <a:ea typeface="Arial" panose="020B0604020202020204" pitchFamily="34" charset="0"/>
                          <a:cs typeface="Calibri" panose="020F0502020204030204" pitchFamily="34" charset="0"/>
                        </a:rPr>
                        <a:t> outside.</a:t>
                      </a:r>
                      <a:endParaRPr lang="en-GB" sz="2500" dirty="0">
                        <a:effectLst/>
                        <a:latin typeface="Calibri" panose="020F0502020204030204" pitchFamily="34" charset="0"/>
                        <a:ea typeface="Times New Roman" panose="02020603050405020304" pitchFamily="18" charset="0"/>
                        <a:cs typeface="Calibri" panose="020F0502020204030204" pitchFamily="34" charset="0"/>
                      </a:endParaRPr>
                    </a:p>
                  </a:txBody>
                  <a:tcPr marL="0" marR="0" marT="0" marB="0" anchor="ctr">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FF2CC"/>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gn="ctr">
                        <a:lnSpc>
                          <a:spcPct val="107000"/>
                        </a:lnSpc>
                        <a:spcAft>
                          <a:spcPts val="800"/>
                        </a:spcAft>
                        <a:buSzPct val="200000"/>
                        <a:buFont typeface="Wingdings" panose="05000000000000000000" pitchFamily="2" charset="2"/>
                        <a:buNone/>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extLst>
                  <a:ext uri="{0D108BD9-81ED-4DB2-BD59-A6C34878D82A}">
                    <a16:rowId xmlns:a16="http://schemas.microsoft.com/office/drawing/2014/main" val="10003"/>
                  </a:ext>
                </a:extLst>
              </a:tr>
              <a:tr h="635635">
                <a:tc>
                  <a:txBody>
                    <a:bodyPr/>
                    <a:lstStyle/>
                    <a:p>
                      <a:pPr marL="98425" algn="l">
                        <a:lnSpc>
                          <a:spcPct val="107000"/>
                        </a:lnSpc>
                        <a:spcAft>
                          <a:spcPts val="800"/>
                        </a:spcAft>
                      </a:pPr>
                      <a:r>
                        <a:rPr lang="en-GB" sz="2500" baseline="0" dirty="0">
                          <a:effectLst/>
                          <a:latin typeface="Calibri" panose="020F0502020204030204" pitchFamily="34" charset="0"/>
                          <a:ea typeface="Arial" panose="020B0604020202020204" pitchFamily="34" charset="0"/>
                          <a:cs typeface="Calibri" panose="020F0502020204030204" pitchFamily="34" charset="0"/>
                        </a:rPr>
                        <a:t>Alice placed a dressing gown loosely around herself. </a:t>
                      </a:r>
                      <a:endParaRPr lang="en-GB" sz="25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FF2CC"/>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DFDFD"/>
                    </a:solidFill>
                  </a:tcPr>
                </a:tc>
                <a:tc>
                  <a:txBody>
                    <a:bodyPr/>
                    <a:lstStyle/>
                    <a:p>
                      <a:pPr marL="0" indent="0" algn="ctr">
                        <a:lnSpc>
                          <a:spcPct val="107000"/>
                        </a:lnSpc>
                        <a:spcAft>
                          <a:spcPts val="800"/>
                        </a:spcAft>
                        <a:buSzPct val="200000"/>
                        <a:buFont typeface="Wingdings" panose="05000000000000000000" pitchFamily="2" charset="2"/>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SzPct val="200000"/>
                        <a:buFont typeface="Wingdings" panose="05000000000000000000" pitchFamily="2" charset="2"/>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DFDFD"/>
                    </a:solidFill>
                  </a:tcPr>
                </a:tc>
                <a:extLst>
                  <a:ext uri="{0D108BD9-81ED-4DB2-BD59-A6C34878D82A}">
                    <a16:rowId xmlns:a16="http://schemas.microsoft.com/office/drawing/2014/main" val="10004"/>
                  </a:ext>
                </a:extLst>
              </a:tr>
            </a:tbl>
          </a:graphicData>
        </a:graphic>
      </p:graphicFrame>
      <p:graphicFrame>
        <p:nvGraphicFramePr>
          <p:cNvPr id="9" name="Table 8">
            <a:extLst>
              <a:ext uri="{FF2B5EF4-FFF2-40B4-BE49-F238E27FC236}">
                <a16:creationId xmlns:a16="http://schemas.microsoft.com/office/drawing/2014/main" id="{1D68BFCA-FADE-46C7-BB12-64A24B424A72}"/>
              </a:ext>
            </a:extLst>
          </p:cNvPr>
          <p:cNvGraphicFramePr>
            <a:graphicFrameLocks noGrp="1"/>
          </p:cNvGraphicFramePr>
          <p:nvPr>
            <p:extLst>
              <p:ext uri="{D42A27DB-BD31-4B8C-83A1-F6EECF244321}">
                <p14:modId xmlns:p14="http://schemas.microsoft.com/office/powerpoint/2010/main" val="516987425"/>
              </p:ext>
            </p:extLst>
          </p:nvPr>
        </p:nvGraphicFramePr>
        <p:xfrm>
          <a:off x="474248" y="4404649"/>
          <a:ext cx="8104387" cy="2377944"/>
        </p:xfrm>
        <a:graphic>
          <a:graphicData uri="http://schemas.openxmlformats.org/drawingml/2006/table">
            <a:tbl>
              <a:tblPr firstRow="1" firstCol="1" lastRow="1" lastCol="1" bandRow="1" bandCol="1"/>
              <a:tblGrid>
                <a:gridCol w="5807773">
                  <a:extLst>
                    <a:ext uri="{9D8B030D-6E8A-4147-A177-3AD203B41FA5}">
                      <a16:colId xmlns:a16="http://schemas.microsoft.com/office/drawing/2014/main" val="20000"/>
                    </a:ext>
                  </a:extLst>
                </a:gridCol>
                <a:gridCol w="1102375">
                  <a:extLst>
                    <a:ext uri="{9D8B030D-6E8A-4147-A177-3AD203B41FA5}">
                      <a16:colId xmlns:a16="http://schemas.microsoft.com/office/drawing/2014/main" val="20001"/>
                    </a:ext>
                  </a:extLst>
                </a:gridCol>
                <a:gridCol w="1194239">
                  <a:extLst>
                    <a:ext uri="{9D8B030D-6E8A-4147-A177-3AD203B41FA5}">
                      <a16:colId xmlns:a16="http://schemas.microsoft.com/office/drawing/2014/main" val="20002"/>
                    </a:ext>
                  </a:extLst>
                </a:gridCol>
              </a:tblGrid>
              <a:tr h="599703">
                <a:tc>
                  <a:txBody>
                    <a:bodyPr/>
                    <a:lstStyle/>
                    <a:p>
                      <a:pPr algn="l">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a:noFill/>
                    </a:lnL>
                    <a:lnR w="19050" cap="flat" cmpd="sng" algn="ctr">
                      <a:solidFill>
                        <a:srgbClr val="363435"/>
                      </a:solidFill>
                      <a:prstDash val="solid"/>
                      <a:round/>
                      <a:headEnd type="none" w="med" len="med"/>
                      <a:tailEnd type="none" w="med" len="med"/>
                    </a:lnR>
                    <a:lnT>
                      <a:noFill/>
                    </a:lnT>
                    <a:lnB w="19050" cap="flat" cmpd="sng" algn="ctr">
                      <a:solidFill>
                        <a:srgbClr val="363435"/>
                      </a:solidFill>
                      <a:prstDash val="solid"/>
                      <a:round/>
                      <a:headEnd type="none" w="med" len="med"/>
                      <a:tailEnd type="none" w="med" len="med"/>
                    </a:lnB>
                  </a:tcPr>
                </a:tc>
                <a:tc>
                  <a:txBody>
                    <a:bodyPr/>
                    <a:lstStyle/>
                    <a:p>
                      <a:pPr algn="l">
                        <a:lnSpc>
                          <a:spcPts val="900"/>
                        </a:lnSpc>
                        <a:spcBef>
                          <a:spcPts val="30"/>
                        </a:spcBef>
                        <a:spcAft>
                          <a:spcPts val="800"/>
                        </a:spcAft>
                      </a:pPr>
                      <a:r>
                        <a:rPr lang="en-GB" sz="2500" dirty="0">
                          <a:effectLst/>
                          <a:latin typeface="Calibri" panose="020F0502020204030204" pitchFamily="34" charset="0"/>
                          <a:ea typeface="Calibri" panose="020F0502020204030204" pitchFamily="34" charset="0"/>
                          <a:cs typeface="Calibri" panose="020F0502020204030204" pitchFamily="34" charset="0"/>
                        </a:rPr>
                        <a:t> </a:t>
                      </a:r>
                    </a:p>
                    <a:p>
                      <a:pPr marL="282575" algn="l">
                        <a:lnSpc>
                          <a:spcPct val="107000"/>
                        </a:lnSpc>
                        <a:spcAft>
                          <a:spcPts val="800"/>
                        </a:spcAft>
                      </a:pPr>
                      <a:r>
                        <a:rPr lang="en-GB" sz="2500" b="1" spc="-110" dirty="0">
                          <a:effectLst/>
                          <a:latin typeface="Calibri" panose="020F0502020204030204" pitchFamily="34" charset="0"/>
                          <a:ea typeface="Arial" panose="020B0604020202020204" pitchFamily="34" charset="0"/>
                          <a:cs typeface="Calibri" panose="020F0502020204030204" pitchFamily="34" charset="0"/>
                        </a:rPr>
                        <a:t>T</a:t>
                      </a:r>
                      <a:r>
                        <a:rPr lang="en-GB" sz="2500" b="1" dirty="0">
                          <a:effectLst/>
                          <a:latin typeface="Calibri" panose="020F0502020204030204" pitchFamily="34" charset="0"/>
                          <a:ea typeface="Arial" panose="020B0604020202020204" pitchFamily="34" charset="0"/>
                          <a:cs typeface="Calibri" panose="020F0502020204030204" pitchFamily="34" charset="0"/>
                        </a:rPr>
                        <a:t>rue</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FF2CC"/>
                    </a:solidFill>
                  </a:tcPr>
                </a:tc>
                <a:tc>
                  <a:txBody>
                    <a:bodyPr/>
                    <a:lstStyle/>
                    <a:p>
                      <a:pPr algn="l">
                        <a:lnSpc>
                          <a:spcPts val="900"/>
                        </a:lnSpc>
                        <a:spcBef>
                          <a:spcPts val="30"/>
                        </a:spcBef>
                        <a:spcAft>
                          <a:spcPts val="800"/>
                        </a:spcAft>
                      </a:pPr>
                      <a:r>
                        <a:rPr lang="en-GB" sz="2500" dirty="0">
                          <a:effectLst/>
                          <a:latin typeface="Calibri" panose="020F0502020204030204" pitchFamily="34" charset="0"/>
                          <a:ea typeface="Calibri" panose="020F0502020204030204" pitchFamily="34" charset="0"/>
                          <a:cs typeface="Calibri" panose="020F0502020204030204" pitchFamily="34" charset="0"/>
                        </a:rPr>
                        <a:t> </a:t>
                      </a:r>
                    </a:p>
                    <a:p>
                      <a:pPr marL="247015" algn="l">
                        <a:lnSpc>
                          <a:spcPct val="107000"/>
                        </a:lnSpc>
                        <a:spcAft>
                          <a:spcPts val="800"/>
                        </a:spcAft>
                      </a:pPr>
                      <a:r>
                        <a:rPr lang="en-GB" sz="2500" b="1" dirty="0">
                          <a:effectLst/>
                          <a:latin typeface="Calibri" panose="020F0502020204030204" pitchFamily="34" charset="0"/>
                          <a:ea typeface="Arial" panose="020B0604020202020204" pitchFamily="34" charset="0"/>
                          <a:cs typeface="Calibri" panose="020F0502020204030204" pitchFamily="34" charset="0"/>
                        </a:rPr>
                        <a:t>False</a:t>
                      </a:r>
                      <a:endParaRPr lang="en-GB" sz="25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FF2CC"/>
                    </a:solidFill>
                  </a:tcPr>
                </a:tc>
                <a:extLst>
                  <a:ext uri="{0D108BD9-81ED-4DB2-BD59-A6C34878D82A}">
                    <a16:rowId xmlns:a16="http://schemas.microsoft.com/office/drawing/2014/main" val="10000"/>
                  </a:ext>
                </a:extLst>
              </a:tr>
              <a:tr h="522790">
                <a:tc>
                  <a:txBody>
                    <a:bodyPr/>
                    <a:lstStyle/>
                    <a:p>
                      <a:pPr algn="l">
                        <a:lnSpc>
                          <a:spcPct val="107000"/>
                        </a:lnSpc>
                        <a:spcAft>
                          <a:spcPts val="0"/>
                        </a:spcAft>
                      </a:pPr>
                      <a:r>
                        <a:rPr lang="en-US" sz="2500" dirty="0">
                          <a:effectLst/>
                          <a:latin typeface="Calibri" panose="020F0502020204030204" pitchFamily="34" charset="0"/>
                          <a:ea typeface="Arial" panose="020B0604020202020204" pitchFamily="34" charset="0"/>
                          <a:cs typeface="Calibri" panose="020F0502020204030204" pitchFamily="34" charset="0"/>
                        </a:rPr>
                        <a:t>  Alice’s room was cold. </a:t>
                      </a:r>
                      <a:endParaRPr lang="en-GB" sz="25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FF2CC"/>
                    </a:solidFill>
                  </a:tcPr>
                </a:tc>
                <a:tc>
                  <a:txBody>
                    <a:bodyPr/>
                    <a:lstStyle/>
                    <a:p>
                      <a:pPr marL="171450" indent="-171450" algn="ctr">
                        <a:lnSpc>
                          <a:spcPct val="107000"/>
                        </a:lnSpc>
                        <a:spcAft>
                          <a:spcPts val="800"/>
                        </a:spcAft>
                        <a:buSzPct val="200000"/>
                        <a:buFont typeface="Wingdings" panose="05000000000000000000" pitchFamily="2" charset="2"/>
                        <a:buChar char="ü"/>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gn="ctr">
                        <a:lnSpc>
                          <a:spcPct val="107000"/>
                        </a:lnSpc>
                        <a:spcAft>
                          <a:spcPts val="800"/>
                        </a:spcAft>
                        <a:buSzPct val="200000"/>
                        <a:buFont typeface="Wingdings" panose="05000000000000000000" pitchFamily="2" charset="2"/>
                        <a:buChar char="ü"/>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tc>
                  <a:txBody>
                    <a:bodyPr/>
                    <a:lstStyle/>
                    <a:p>
                      <a:pPr algn="l">
                        <a:lnSpc>
                          <a:spcPct val="107000"/>
                        </a:lnSpc>
                      </a:pPr>
                      <a:r>
                        <a:rPr lang="en-GB" sz="1100" dirty="0">
                          <a:effectLst/>
                          <a:latin typeface="Calibri" panose="020F0502020204030204" pitchFamily="34"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extLst>
                  <a:ext uri="{0D108BD9-81ED-4DB2-BD59-A6C34878D82A}">
                    <a16:rowId xmlns:a16="http://schemas.microsoft.com/office/drawing/2014/main" val="10001"/>
                  </a:ext>
                </a:extLst>
              </a:tr>
              <a:tr h="0">
                <a:tc>
                  <a:txBody>
                    <a:bodyPr/>
                    <a:lstStyle/>
                    <a:p>
                      <a:pPr algn="l">
                        <a:lnSpc>
                          <a:spcPct val="106000"/>
                        </a:lnSpc>
                        <a:spcAft>
                          <a:spcPts val="0"/>
                        </a:spcAft>
                      </a:pPr>
                      <a:r>
                        <a:rPr lang="en-US" sz="2500" dirty="0">
                          <a:effectLst/>
                          <a:latin typeface="Calibri" panose="020F0502020204030204" pitchFamily="34" charset="0"/>
                          <a:ea typeface="Arial" panose="020B0604020202020204" pitchFamily="34" charset="0"/>
                          <a:cs typeface="Calibri" panose="020F0502020204030204" pitchFamily="34" charset="0"/>
                        </a:rPr>
                        <a:t> The sun was setting</a:t>
                      </a:r>
                      <a:r>
                        <a:rPr lang="en-US" sz="2500" baseline="0" dirty="0">
                          <a:effectLst/>
                          <a:latin typeface="Calibri" panose="020F0502020204030204" pitchFamily="34" charset="0"/>
                          <a:ea typeface="Arial" panose="020B0604020202020204" pitchFamily="34" charset="0"/>
                          <a:cs typeface="Calibri" panose="020F0502020204030204" pitchFamily="34" charset="0"/>
                        </a:rPr>
                        <a:t> outside.</a:t>
                      </a:r>
                      <a:endParaRPr lang="en-GB" sz="2500" dirty="0">
                        <a:effectLst/>
                        <a:latin typeface="Calibri" panose="020F0502020204030204" pitchFamily="34" charset="0"/>
                        <a:ea typeface="Times New Roman" panose="02020603050405020304" pitchFamily="18" charset="0"/>
                        <a:cs typeface="Calibri" panose="020F0502020204030204" pitchFamily="34" charset="0"/>
                      </a:endParaRPr>
                    </a:p>
                  </a:txBody>
                  <a:tcPr marL="0" marR="0" marT="0" marB="0" anchor="ctr">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FF2CC"/>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marL="171450" indent="-171450" algn="ctr">
                        <a:lnSpc>
                          <a:spcPct val="107000"/>
                        </a:lnSpc>
                        <a:spcAft>
                          <a:spcPts val="800"/>
                        </a:spcAft>
                        <a:buSzPct val="200000"/>
                        <a:buFont typeface="Wingdings" panose="05000000000000000000" pitchFamily="2" charset="2"/>
                        <a:buChar char="ü"/>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extLst>
                  <a:ext uri="{0D108BD9-81ED-4DB2-BD59-A6C34878D82A}">
                    <a16:rowId xmlns:a16="http://schemas.microsoft.com/office/drawing/2014/main" val="10003"/>
                  </a:ext>
                </a:extLst>
              </a:tr>
              <a:tr h="635635">
                <a:tc>
                  <a:txBody>
                    <a:bodyPr/>
                    <a:lstStyle/>
                    <a:p>
                      <a:pPr marL="98425" algn="l">
                        <a:lnSpc>
                          <a:spcPct val="107000"/>
                        </a:lnSpc>
                        <a:spcAft>
                          <a:spcPts val="800"/>
                        </a:spcAft>
                      </a:pPr>
                      <a:r>
                        <a:rPr lang="en-GB" sz="2500" baseline="0" dirty="0">
                          <a:effectLst/>
                          <a:latin typeface="Calibri" panose="020F0502020204030204" pitchFamily="34" charset="0"/>
                          <a:ea typeface="Arial" panose="020B0604020202020204" pitchFamily="34" charset="0"/>
                          <a:cs typeface="Calibri" panose="020F0502020204030204" pitchFamily="34" charset="0"/>
                        </a:rPr>
                        <a:t>Alice placed a dressing gown loosely around herself. </a:t>
                      </a:r>
                      <a:endParaRPr lang="en-GB" sz="2500" dirty="0">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FF2CC"/>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DFDFD"/>
                    </a:solidFill>
                  </a:tcPr>
                </a:tc>
                <a:tc>
                  <a:txBody>
                    <a:bodyPr/>
                    <a:lstStyle/>
                    <a:p>
                      <a:pPr marL="0" indent="0" algn="ctr">
                        <a:lnSpc>
                          <a:spcPct val="107000"/>
                        </a:lnSpc>
                        <a:spcAft>
                          <a:spcPts val="800"/>
                        </a:spcAft>
                        <a:buSzPct val="200000"/>
                        <a:buFont typeface="Wingdings" panose="05000000000000000000" pitchFamily="2" charset="2"/>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indent="-171450" algn="ctr">
                        <a:lnSpc>
                          <a:spcPct val="107000"/>
                        </a:lnSpc>
                        <a:spcAft>
                          <a:spcPts val="800"/>
                        </a:spcAft>
                        <a:buSzPct val="200000"/>
                        <a:buFont typeface="Wingdings" panose="05000000000000000000" pitchFamily="2" charset="2"/>
                        <a:buChar char="ü"/>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DFDFD"/>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161323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53246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Providing answers with evidence </a:t>
            </a:r>
          </a:p>
        </p:txBody>
      </p:sp>
      <p:sp>
        <p:nvSpPr>
          <p:cNvPr id="5" name="Rectangle: Rounded Corners 4">
            <a:extLst>
              <a:ext uri="{FF2B5EF4-FFF2-40B4-BE49-F238E27FC236}">
                <a16:creationId xmlns:a16="http://schemas.microsoft.com/office/drawing/2014/main" id="{DA7E7C7D-FA8B-485D-ABA2-B08EFA5E6FBE}"/>
              </a:ext>
            </a:extLst>
          </p:cNvPr>
          <p:cNvSpPr/>
          <p:nvPr/>
        </p:nvSpPr>
        <p:spPr>
          <a:xfrm>
            <a:off x="1000124" y="1383203"/>
            <a:ext cx="7499176" cy="86716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Now let’s answer the same questions, providing evidence this time. Discuss your answer. Click to check.</a:t>
            </a:r>
          </a:p>
        </p:txBody>
      </p:sp>
      <p:sp>
        <p:nvSpPr>
          <p:cNvPr id="6" name="Rectangle: Rounded Corners 5">
            <a:extLst>
              <a:ext uri="{FF2B5EF4-FFF2-40B4-BE49-F238E27FC236}">
                <a16:creationId xmlns:a16="http://schemas.microsoft.com/office/drawing/2014/main" id="{871FAB7C-8641-48B6-95F1-F49B8C11D077}"/>
              </a:ext>
            </a:extLst>
          </p:cNvPr>
          <p:cNvSpPr/>
          <p:nvPr/>
        </p:nvSpPr>
        <p:spPr>
          <a:xfrm>
            <a:off x="215514" y="2521353"/>
            <a:ext cx="8712967" cy="1950107"/>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ea typeface="MS Mincho" panose="02020609040205080304" pitchFamily="49" charset="-128"/>
                <a:cs typeface="Times New Roman" panose="02020603050405020304" pitchFamily="18" charset="0"/>
              </a:rPr>
              <a:t>Alice shivered, wrapped her dressing gown tightly around her and braved the short journey from her bed to the window. Outside, the heavily-frosted grounds were glistening in the weak, early morning sunshine. A faint smile twitched at the corners of her mouth</a:t>
            </a:r>
            <a:r>
              <a:rPr lang="en-GB" sz="2500" dirty="0">
                <a:solidFill>
                  <a:schemeClr val="tx1"/>
                </a:solidFill>
              </a:rPr>
              <a:t>.</a:t>
            </a:r>
          </a:p>
        </p:txBody>
      </p:sp>
      <p:sp>
        <p:nvSpPr>
          <p:cNvPr id="7" name="Rectangle: Rounded Corners 6">
            <a:extLst>
              <a:ext uri="{FF2B5EF4-FFF2-40B4-BE49-F238E27FC236}">
                <a16:creationId xmlns:a16="http://schemas.microsoft.com/office/drawing/2014/main" id="{FFCFA88F-18B3-4D73-8EA0-07F8C0A3531C}"/>
              </a:ext>
            </a:extLst>
          </p:cNvPr>
          <p:cNvSpPr/>
          <p:nvPr/>
        </p:nvSpPr>
        <p:spPr>
          <a:xfrm>
            <a:off x="215515" y="4742447"/>
            <a:ext cx="8712967" cy="169855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dirty="0">
                <a:solidFill>
                  <a:schemeClr val="tx1"/>
                </a:solidFill>
              </a:rPr>
              <a:t>Statement: </a:t>
            </a:r>
            <a:r>
              <a:rPr lang="en-GB" sz="2500" dirty="0">
                <a:solidFill>
                  <a:schemeClr val="tx1"/>
                </a:solidFill>
              </a:rPr>
              <a:t>Alice’s room was cold.</a:t>
            </a:r>
          </a:p>
          <a:p>
            <a:r>
              <a:rPr lang="en-GB" sz="2500" b="1" dirty="0">
                <a:solidFill>
                  <a:schemeClr val="tx1"/>
                </a:solidFill>
              </a:rPr>
              <a:t>True or false: </a:t>
            </a:r>
            <a:r>
              <a:rPr lang="en-GB" sz="2500" u="sng" dirty="0">
                <a:solidFill>
                  <a:schemeClr val="tx1"/>
                </a:solidFill>
              </a:rPr>
              <a:t>true</a:t>
            </a:r>
            <a:r>
              <a:rPr lang="en-GB" sz="2500" dirty="0">
                <a:solidFill>
                  <a:schemeClr val="tx1"/>
                </a:solidFill>
              </a:rPr>
              <a:t> </a:t>
            </a:r>
          </a:p>
          <a:p>
            <a:r>
              <a:rPr lang="en-GB" sz="2500" b="1" dirty="0">
                <a:solidFill>
                  <a:schemeClr val="tx1"/>
                </a:solidFill>
              </a:rPr>
              <a:t>Evidence:</a:t>
            </a:r>
          </a:p>
          <a:p>
            <a:endParaRPr lang="en-GB" sz="2400" dirty="0">
              <a:solidFill>
                <a:schemeClr val="tx1"/>
              </a:solidFill>
            </a:endParaRPr>
          </a:p>
        </p:txBody>
      </p:sp>
      <p:sp>
        <p:nvSpPr>
          <p:cNvPr id="9" name="Rectangle: Rounded Corners 8">
            <a:extLst>
              <a:ext uri="{FF2B5EF4-FFF2-40B4-BE49-F238E27FC236}">
                <a16:creationId xmlns:a16="http://schemas.microsoft.com/office/drawing/2014/main" id="{8C8B3C29-FAC9-44A5-8A50-E26B36642981}"/>
              </a:ext>
            </a:extLst>
          </p:cNvPr>
          <p:cNvSpPr/>
          <p:nvPr/>
        </p:nvSpPr>
        <p:spPr>
          <a:xfrm>
            <a:off x="215513" y="4742446"/>
            <a:ext cx="8712967" cy="169855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dirty="0">
                <a:solidFill>
                  <a:schemeClr val="tx1"/>
                </a:solidFill>
              </a:rPr>
              <a:t>Statement: </a:t>
            </a:r>
            <a:r>
              <a:rPr lang="en-GB" sz="2500" dirty="0">
                <a:solidFill>
                  <a:schemeClr val="tx1"/>
                </a:solidFill>
              </a:rPr>
              <a:t>Alice’s room was cold.</a:t>
            </a:r>
          </a:p>
          <a:p>
            <a:r>
              <a:rPr lang="en-GB" sz="2500" b="1" dirty="0">
                <a:solidFill>
                  <a:schemeClr val="tx1"/>
                </a:solidFill>
              </a:rPr>
              <a:t>True or false: </a:t>
            </a:r>
            <a:r>
              <a:rPr lang="en-GB" sz="2500" u="sng" dirty="0">
                <a:solidFill>
                  <a:schemeClr val="tx1"/>
                </a:solidFill>
              </a:rPr>
              <a:t>true</a:t>
            </a:r>
            <a:r>
              <a:rPr lang="en-GB" sz="2500" dirty="0">
                <a:solidFill>
                  <a:schemeClr val="tx1"/>
                </a:solidFill>
              </a:rPr>
              <a:t> </a:t>
            </a:r>
          </a:p>
          <a:p>
            <a:r>
              <a:rPr lang="en-GB" sz="2500" b="1" dirty="0">
                <a:solidFill>
                  <a:schemeClr val="tx1"/>
                </a:solidFill>
              </a:rPr>
              <a:t>Evidence:</a:t>
            </a:r>
            <a:r>
              <a:rPr lang="en-GB" sz="2500" dirty="0">
                <a:solidFill>
                  <a:schemeClr val="tx1"/>
                </a:solidFill>
              </a:rPr>
              <a:t> she shivers and has to wrap the dressing gown around her so the room must have been cold.</a:t>
            </a:r>
          </a:p>
        </p:txBody>
      </p:sp>
      <p:sp>
        <p:nvSpPr>
          <p:cNvPr id="10" name="Rectangle: Rounded Corners 9">
            <a:extLst>
              <a:ext uri="{FF2B5EF4-FFF2-40B4-BE49-F238E27FC236}">
                <a16:creationId xmlns:a16="http://schemas.microsoft.com/office/drawing/2014/main" id="{7BB78DDF-14F3-4688-A283-1E8C331C7B25}"/>
              </a:ext>
            </a:extLst>
          </p:cNvPr>
          <p:cNvSpPr/>
          <p:nvPr/>
        </p:nvSpPr>
        <p:spPr>
          <a:xfrm>
            <a:off x="215514" y="2511748"/>
            <a:ext cx="8712967" cy="1969318"/>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rgbClr val="C00000"/>
                </a:solidFill>
                <a:ea typeface="MS Mincho" panose="02020609040205080304" pitchFamily="49" charset="-128"/>
                <a:cs typeface="Times New Roman" panose="02020603050405020304" pitchFamily="18" charset="0"/>
              </a:rPr>
              <a:t>Alice shivered, wrapped her dressing gown tightly around her </a:t>
            </a:r>
            <a:r>
              <a:rPr lang="en-GB" sz="2500" dirty="0">
                <a:solidFill>
                  <a:schemeClr val="tx1"/>
                </a:solidFill>
                <a:ea typeface="MS Mincho" panose="02020609040205080304" pitchFamily="49" charset="-128"/>
                <a:cs typeface="Times New Roman" panose="02020603050405020304" pitchFamily="18" charset="0"/>
              </a:rPr>
              <a:t>and braved the short journey from her bed to the window. Outside, the heavily-frosted grounds were glistening in the weak, early morning sunshine. A faint smile twitched at the corners of her mouth</a:t>
            </a:r>
            <a:r>
              <a:rPr lang="en-GB" sz="2500" dirty="0">
                <a:solidFill>
                  <a:schemeClr val="tx1"/>
                </a:solidFill>
              </a:rPr>
              <a:t>.</a:t>
            </a:r>
          </a:p>
        </p:txBody>
      </p:sp>
    </p:spTree>
    <p:extLst>
      <p:ext uri="{BB962C8B-B14F-4D97-AF65-F5344CB8AC3E}">
        <p14:creationId xmlns:p14="http://schemas.microsoft.com/office/powerpoint/2010/main" val="132061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53246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Providing answers with evidence </a:t>
            </a:r>
          </a:p>
        </p:txBody>
      </p:sp>
      <p:sp>
        <p:nvSpPr>
          <p:cNvPr id="6" name="Rectangle: Rounded Corners 5">
            <a:extLst>
              <a:ext uri="{FF2B5EF4-FFF2-40B4-BE49-F238E27FC236}">
                <a16:creationId xmlns:a16="http://schemas.microsoft.com/office/drawing/2014/main" id="{871FAB7C-8641-48B6-95F1-F49B8C11D077}"/>
              </a:ext>
            </a:extLst>
          </p:cNvPr>
          <p:cNvSpPr/>
          <p:nvPr/>
        </p:nvSpPr>
        <p:spPr>
          <a:xfrm>
            <a:off x="215350" y="2564904"/>
            <a:ext cx="8712967" cy="1944216"/>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ea typeface="MS Mincho" panose="02020609040205080304" pitchFamily="49" charset="-128"/>
                <a:cs typeface="Times New Roman" panose="02020603050405020304" pitchFamily="18" charset="0"/>
              </a:rPr>
              <a:t>Alice shivered, wrapped her dressing gown tightly around her and braved the short journey from her bed to the window. Outside, the heavily-frosted grounds were glistening in the weak, early morning sunshine. A faint smile twitched at the corners of her mouth</a:t>
            </a:r>
            <a:r>
              <a:rPr lang="en-GB" sz="2500" dirty="0">
                <a:solidFill>
                  <a:schemeClr val="tx1"/>
                </a:solidFill>
              </a:rPr>
              <a:t>.</a:t>
            </a:r>
          </a:p>
        </p:txBody>
      </p:sp>
      <p:sp>
        <p:nvSpPr>
          <p:cNvPr id="7" name="Rectangle: Rounded Corners 6">
            <a:extLst>
              <a:ext uri="{FF2B5EF4-FFF2-40B4-BE49-F238E27FC236}">
                <a16:creationId xmlns:a16="http://schemas.microsoft.com/office/drawing/2014/main" id="{FFCFA88F-18B3-4D73-8EA0-07F8C0A3531C}"/>
              </a:ext>
            </a:extLst>
          </p:cNvPr>
          <p:cNvSpPr/>
          <p:nvPr/>
        </p:nvSpPr>
        <p:spPr>
          <a:xfrm>
            <a:off x="181236" y="4754779"/>
            <a:ext cx="8712967" cy="169855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dirty="0">
                <a:solidFill>
                  <a:schemeClr val="tx1"/>
                </a:solidFill>
              </a:rPr>
              <a:t>Statement: </a:t>
            </a:r>
            <a:r>
              <a:rPr lang="en-GB" sz="2500" dirty="0">
                <a:solidFill>
                  <a:schemeClr val="tx1"/>
                </a:solidFill>
              </a:rPr>
              <a:t>The sun was setting outside.</a:t>
            </a:r>
          </a:p>
          <a:p>
            <a:r>
              <a:rPr lang="en-GB" sz="2500" b="1" dirty="0">
                <a:solidFill>
                  <a:schemeClr val="tx1"/>
                </a:solidFill>
              </a:rPr>
              <a:t>True or false: </a:t>
            </a:r>
            <a:r>
              <a:rPr lang="en-GB" sz="2500" u="sng" dirty="0">
                <a:solidFill>
                  <a:schemeClr val="tx1"/>
                </a:solidFill>
              </a:rPr>
              <a:t>false</a:t>
            </a:r>
            <a:r>
              <a:rPr lang="en-GB" sz="2500" dirty="0">
                <a:solidFill>
                  <a:schemeClr val="tx1"/>
                </a:solidFill>
              </a:rPr>
              <a:t> </a:t>
            </a:r>
          </a:p>
          <a:p>
            <a:r>
              <a:rPr lang="en-GB" sz="2500" b="1" dirty="0">
                <a:solidFill>
                  <a:schemeClr val="tx1"/>
                </a:solidFill>
              </a:rPr>
              <a:t>Evidence:</a:t>
            </a:r>
          </a:p>
          <a:p>
            <a:endParaRPr lang="en-GB" sz="2400" dirty="0">
              <a:solidFill>
                <a:schemeClr val="tx1"/>
              </a:solidFill>
            </a:endParaRPr>
          </a:p>
        </p:txBody>
      </p:sp>
      <p:sp>
        <p:nvSpPr>
          <p:cNvPr id="9" name="Rectangle: Rounded Corners 8">
            <a:extLst>
              <a:ext uri="{FF2B5EF4-FFF2-40B4-BE49-F238E27FC236}">
                <a16:creationId xmlns:a16="http://schemas.microsoft.com/office/drawing/2014/main" id="{8C8B3C29-FAC9-44A5-8A50-E26B36642981}"/>
              </a:ext>
            </a:extLst>
          </p:cNvPr>
          <p:cNvSpPr/>
          <p:nvPr/>
        </p:nvSpPr>
        <p:spPr>
          <a:xfrm>
            <a:off x="172687" y="4754778"/>
            <a:ext cx="8712967" cy="1698557"/>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dirty="0">
                <a:solidFill>
                  <a:schemeClr val="tx1"/>
                </a:solidFill>
              </a:rPr>
              <a:t>Statement: </a:t>
            </a:r>
            <a:r>
              <a:rPr lang="en-GB" sz="2500" dirty="0">
                <a:solidFill>
                  <a:schemeClr val="tx1"/>
                </a:solidFill>
              </a:rPr>
              <a:t>The sun was setting outside.</a:t>
            </a:r>
          </a:p>
          <a:p>
            <a:r>
              <a:rPr lang="en-GB" sz="2500" b="1" dirty="0">
                <a:solidFill>
                  <a:schemeClr val="tx1"/>
                </a:solidFill>
              </a:rPr>
              <a:t>True or false: </a:t>
            </a:r>
            <a:r>
              <a:rPr lang="en-GB" sz="2500" u="sng" dirty="0">
                <a:solidFill>
                  <a:schemeClr val="tx1"/>
                </a:solidFill>
              </a:rPr>
              <a:t>false</a:t>
            </a:r>
            <a:r>
              <a:rPr lang="en-GB" sz="2500" dirty="0">
                <a:solidFill>
                  <a:schemeClr val="tx1"/>
                </a:solidFill>
              </a:rPr>
              <a:t> </a:t>
            </a:r>
          </a:p>
          <a:p>
            <a:r>
              <a:rPr lang="en-GB" sz="2500" b="1" dirty="0">
                <a:solidFill>
                  <a:schemeClr val="tx1"/>
                </a:solidFill>
              </a:rPr>
              <a:t>Evidence:</a:t>
            </a:r>
            <a:r>
              <a:rPr lang="en-GB" sz="2500" dirty="0">
                <a:solidFill>
                  <a:schemeClr val="tx1"/>
                </a:solidFill>
              </a:rPr>
              <a:t> the text mentions the “early morning sunshine” so the sun was rising, not setting.</a:t>
            </a:r>
          </a:p>
        </p:txBody>
      </p:sp>
      <p:sp>
        <p:nvSpPr>
          <p:cNvPr id="10" name="Rectangle: Rounded Corners 9">
            <a:extLst>
              <a:ext uri="{FF2B5EF4-FFF2-40B4-BE49-F238E27FC236}">
                <a16:creationId xmlns:a16="http://schemas.microsoft.com/office/drawing/2014/main" id="{7BB78DDF-14F3-4688-A283-1E8C331C7B25}"/>
              </a:ext>
            </a:extLst>
          </p:cNvPr>
          <p:cNvSpPr/>
          <p:nvPr/>
        </p:nvSpPr>
        <p:spPr>
          <a:xfrm>
            <a:off x="215515" y="2564904"/>
            <a:ext cx="8712967" cy="1938571"/>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ea typeface="MS Mincho" panose="02020609040205080304" pitchFamily="49" charset="-128"/>
                <a:cs typeface="Times New Roman" panose="02020603050405020304" pitchFamily="18" charset="0"/>
              </a:rPr>
              <a:t>Alice shivered, wrapped her dressing gown tightly around her and braved the short journey from her bed to the window. Outside, the heavily-frosted grounds were glistening in the weak, </a:t>
            </a:r>
            <a:r>
              <a:rPr lang="en-GB" sz="2500" dirty="0">
                <a:solidFill>
                  <a:srgbClr val="C00000"/>
                </a:solidFill>
                <a:ea typeface="MS Mincho" panose="02020609040205080304" pitchFamily="49" charset="-128"/>
                <a:cs typeface="Times New Roman" panose="02020603050405020304" pitchFamily="18" charset="0"/>
              </a:rPr>
              <a:t>early morning sunshine</a:t>
            </a:r>
            <a:r>
              <a:rPr lang="en-GB" sz="2500" dirty="0">
                <a:solidFill>
                  <a:schemeClr val="tx1"/>
                </a:solidFill>
                <a:ea typeface="MS Mincho" panose="02020609040205080304" pitchFamily="49" charset="-128"/>
                <a:cs typeface="Times New Roman" panose="02020603050405020304" pitchFamily="18" charset="0"/>
              </a:rPr>
              <a:t>. A faint smile twitched at the corners of her mouth</a:t>
            </a:r>
            <a:r>
              <a:rPr lang="en-GB" sz="2500" dirty="0">
                <a:solidFill>
                  <a:schemeClr val="tx1"/>
                </a:solidFill>
              </a:rPr>
              <a:t>.</a:t>
            </a:r>
          </a:p>
        </p:txBody>
      </p:sp>
      <p:sp>
        <p:nvSpPr>
          <p:cNvPr id="11" name="Rectangle: Rounded Corners 10">
            <a:extLst>
              <a:ext uri="{FF2B5EF4-FFF2-40B4-BE49-F238E27FC236}">
                <a16:creationId xmlns:a16="http://schemas.microsoft.com/office/drawing/2014/main" id="{8C1FF0EB-D6F9-46DD-8DB9-7272BB13ADFD}"/>
              </a:ext>
            </a:extLst>
          </p:cNvPr>
          <p:cNvSpPr/>
          <p:nvPr/>
        </p:nvSpPr>
        <p:spPr>
          <a:xfrm>
            <a:off x="1000124" y="1383203"/>
            <a:ext cx="7499176" cy="86716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Now let’s answer the same questions, providing evidence this time. Discuss your answer. Click to check.</a:t>
            </a:r>
          </a:p>
        </p:txBody>
      </p:sp>
    </p:spTree>
    <p:extLst>
      <p:ext uri="{BB962C8B-B14F-4D97-AF65-F5344CB8AC3E}">
        <p14:creationId xmlns:p14="http://schemas.microsoft.com/office/powerpoint/2010/main" val="4280302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53246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Providing answers with evidence </a:t>
            </a:r>
          </a:p>
        </p:txBody>
      </p:sp>
      <p:sp>
        <p:nvSpPr>
          <p:cNvPr id="6" name="Rectangle: Rounded Corners 5">
            <a:extLst>
              <a:ext uri="{FF2B5EF4-FFF2-40B4-BE49-F238E27FC236}">
                <a16:creationId xmlns:a16="http://schemas.microsoft.com/office/drawing/2014/main" id="{871FAB7C-8641-48B6-95F1-F49B8C11D077}"/>
              </a:ext>
            </a:extLst>
          </p:cNvPr>
          <p:cNvSpPr/>
          <p:nvPr/>
        </p:nvSpPr>
        <p:spPr>
          <a:xfrm>
            <a:off x="215516" y="2420889"/>
            <a:ext cx="8712967" cy="1950063"/>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ea typeface="MS Mincho" panose="02020609040205080304" pitchFamily="49" charset="-128"/>
                <a:cs typeface="Times New Roman" panose="02020603050405020304" pitchFamily="18" charset="0"/>
              </a:rPr>
              <a:t>Alice shivered, wrapped her dressing gown tightly around her and braved the short journey from her bed to the window. Outside, the heavily-frosted grounds were glistening in the weak, early morning sunshine. A faint smile twitched at the corners of her mouth</a:t>
            </a:r>
            <a:r>
              <a:rPr lang="en-GB" sz="2500" dirty="0">
                <a:solidFill>
                  <a:schemeClr val="tx1"/>
                </a:solidFill>
              </a:rPr>
              <a:t>.</a:t>
            </a:r>
          </a:p>
        </p:txBody>
      </p:sp>
      <p:sp>
        <p:nvSpPr>
          <p:cNvPr id="7" name="Rectangle: Rounded Corners 6">
            <a:extLst>
              <a:ext uri="{FF2B5EF4-FFF2-40B4-BE49-F238E27FC236}">
                <a16:creationId xmlns:a16="http://schemas.microsoft.com/office/drawing/2014/main" id="{FFCFA88F-18B3-4D73-8EA0-07F8C0A3531C}"/>
              </a:ext>
            </a:extLst>
          </p:cNvPr>
          <p:cNvSpPr/>
          <p:nvPr/>
        </p:nvSpPr>
        <p:spPr>
          <a:xfrm>
            <a:off x="184519" y="4575281"/>
            <a:ext cx="8712967" cy="1950063"/>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dirty="0">
                <a:solidFill>
                  <a:schemeClr val="tx1"/>
                </a:solidFill>
              </a:rPr>
              <a:t>Statement: </a:t>
            </a:r>
            <a:r>
              <a:rPr lang="en-GB" sz="2500" dirty="0">
                <a:solidFill>
                  <a:schemeClr val="tx1"/>
                </a:solidFill>
              </a:rPr>
              <a:t>Alice placed a dressing gown loosely around herself.</a:t>
            </a:r>
          </a:p>
          <a:p>
            <a:r>
              <a:rPr lang="en-GB" sz="2500" b="1" dirty="0">
                <a:solidFill>
                  <a:schemeClr val="tx1"/>
                </a:solidFill>
              </a:rPr>
              <a:t>True or false: </a:t>
            </a:r>
            <a:r>
              <a:rPr lang="en-GB" sz="2500" u="sng" dirty="0">
                <a:solidFill>
                  <a:schemeClr val="tx1"/>
                </a:solidFill>
              </a:rPr>
              <a:t>false</a:t>
            </a:r>
            <a:r>
              <a:rPr lang="en-GB" sz="2500" dirty="0">
                <a:solidFill>
                  <a:schemeClr val="tx1"/>
                </a:solidFill>
              </a:rPr>
              <a:t> </a:t>
            </a:r>
          </a:p>
          <a:p>
            <a:r>
              <a:rPr lang="en-GB" sz="2500" b="1" dirty="0">
                <a:solidFill>
                  <a:schemeClr val="tx1"/>
                </a:solidFill>
              </a:rPr>
              <a:t>Evidence:</a:t>
            </a:r>
          </a:p>
          <a:p>
            <a:endParaRPr lang="en-GB" sz="2400" dirty="0">
              <a:solidFill>
                <a:schemeClr val="tx1"/>
              </a:solidFill>
            </a:endParaRPr>
          </a:p>
        </p:txBody>
      </p:sp>
      <p:sp>
        <p:nvSpPr>
          <p:cNvPr id="9" name="Rectangle: Rounded Corners 8">
            <a:extLst>
              <a:ext uri="{FF2B5EF4-FFF2-40B4-BE49-F238E27FC236}">
                <a16:creationId xmlns:a16="http://schemas.microsoft.com/office/drawing/2014/main" id="{8C8B3C29-FAC9-44A5-8A50-E26B36642981}"/>
              </a:ext>
            </a:extLst>
          </p:cNvPr>
          <p:cNvSpPr/>
          <p:nvPr/>
        </p:nvSpPr>
        <p:spPr>
          <a:xfrm>
            <a:off x="192655" y="4573585"/>
            <a:ext cx="8712967" cy="1951759"/>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dirty="0">
                <a:solidFill>
                  <a:schemeClr val="tx1"/>
                </a:solidFill>
              </a:rPr>
              <a:t>Statement: </a:t>
            </a:r>
            <a:r>
              <a:rPr lang="en-GB" sz="2500" dirty="0">
                <a:solidFill>
                  <a:schemeClr val="tx1"/>
                </a:solidFill>
              </a:rPr>
              <a:t>Alice placed a dressing gown loosely around herself.</a:t>
            </a:r>
          </a:p>
          <a:p>
            <a:r>
              <a:rPr lang="en-GB" sz="2500" b="1" dirty="0">
                <a:solidFill>
                  <a:schemeClr val="tx1"/>
                </a:solidFill>
              </a:rPr>
              <a:t>True or false: </a:t>
            </a:r>
            <a:r>
              <a:rPr lang="en-GB" sz="2500" u="sng" dirty="0">
                <a:solidFill>
                  <a:schemeClr val="tx1"/>
                </a:solidFill>
              </a:rPr>
              <a:t>false</a:t>
            </a:r>
            <a:r>
              <a:rPr lang="en-GB" sz="2500" dirty="0">
                <a:solidFill>
                  <a:schemeClr val="tx1"/>
                </a:solidFill>
              </a:rPr>
              <a:t> </a:t>
            </a:r>
          </a:p>
          <a:p>
            <a:r>
              <a:rPr lang="en-GB" sz="2500" b="1" dirty="0">
                <a:solidFill>
                  <a:schemeClr val="tx1"/>
                </a:solidFill>
              </a:rPr>
              <a:t>Evidence:</a:t>
            </a:r>
            <a:r>
              <a:rPr lang="en-GB" sz="2500" dirty="0">
                <a:solidFill>
                  <a:schemeClr val="tx1"/>
                </a:solidFill>
              </a:rPr>
              <a:t> the text mentions that she does put on a dressing gown, but says that she wrapped it </a:t>
            </a:r>
            <a:r>
              <a:rPr lang="en-GB" sz="2500" b="1" dirty="0">
                <a:solidFill>
                  <a:schemeClr val="tx1"/>
                </a:solidFill>
              </a:rPr>
              <a:t>tightly</a:t>
            </a:r>
            <a:r>
              <a:rPr lang="en-GB" sz="2500" dirty="0">
                <a:solidFill>
                  <a:schemeClr val="tx1"/>
                </a:solidFill>
              </a:rPr>
              <a:t> around herself, not loosely.</a:t>
            </a:r>
          </a:p>
        </p:txBody>
      </p:sp>
      <p:sp>
        <p:nvSpPr>
          <p:cNvPr id="10" name="Rectangle: Rounded Corners 9">
            <a:extLst>
              <a:ext uri="{FF2B5EF4-FFF2-40B4-BE49-F238E27FC236}">
                <a16:creationId xmlns:a16="http://schemas.microsoft.com/office/drawing/2014/main" id="{7BB78DDF-14F3-4688-A283-1E8C331C7B25}"/>
              </a:ext>
            </a:extLst>
          </p:cNvPr>
          <p:cNvSpPr/>
          <p:nvPr/>
        </p:nvSpPr>
        <p:spPr>
          <a:xfrm>
            <a:off x="184519" y="2420888"/>
            <a:ext cx="8743964" cy="1950063"/>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ea typeface="MS Mincho" panose="02020609040205080304" pitchFamily="49" charset="-128"/>
                <a:cs typeface="Times New Roman" panose="02020603050405020304" pitchFamily="18" charset="0"/>
              </a:rPr>
              <a:t>Alice shivered, </a:t>
            </a:r>
            <a:r>
              <a:rPr lang="en-GB" sz="2500" dirty="0">
                <a:solidFill>
                  <a:srgbClr val="C00000"/>
                </a:solidFill>
                <a:ea typeface="MS Mincho" panose="02020609040205080304" pitchFamily="49" charset="-128"/>
                <a:cs typeface="Times New Roman" panose="02020603050405020304" pitchFamily="18" charset="0"/>
              </a:rPr>
              <a:t>wrapped her dressing gown tightly around her </a:t>
            </a:r>
            <a:r>
              <a:rPr lang="en-GB" sz="2500" dirty="0">
                <a:solidFill>
                  <a:schemeClr val="tx1"/>
                </a:solidFill>
                <a:ea typeface="MS Mincho" panose="02020609040205080304" pitchFamily="49" charset="-128"/>
                <a:cs typeface="Times New Roman" panose="02020603050405020304" pitchFamily="18" charset="0"/>
              </a:rPr>
              <a:t>and braved the short journey from her bed to the window. Outside, the heavily-frosted grounds were glistening in the weak, early morning sunshine. A faint smile twitched at the corners of her mouth</a:t>
            </a:r>
            <a:r>
              <a:rPr lang="en-GB" sz="2500" dirty="0">
                <a:solidFill>
                  <a:schemeClr val="tx1"/>
                </a:solidFill>
              </a:rPr>
              <a:t>.</a:t>
            </a:r>
          </a:p>
        </p:txBody>
      </p:sp>
      <p:sp>
        <p:nvSpPr>
          <p:cNvPr id="11" name="Rectangle: Rounded Corners 10">
            <a:extLst>
              <a:ext uri="{FF2B5EF4-FFF2-40B4-BE49-F238E27FC236}">
                <a16:creationId xmlns:a16="http://schemas.microsoft.com/office/drawing/2014/main" id="{0490554A-4E3B-4C54-91C5-56789E3F5C35}"/>
              </a:ext>
            </a:extLst>
          </p:cNvPr>
          <p:cNvSpPr/>
          <p:nvPr/>
        </p:nvSpPr>
        <p:spPr>
          <a:xfrm>
            <a:off x="1000124" y="1383203"/>
            <a:ext cx="7499176" cy="86716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Now let’s answer the same questions, providing evidence this time. Discuss your answer. Click to check.</a:t>
            </a:r>
          </a:p>
        </p:txBody>
      </p:sp>
    </p:spTree>
    <p:extLst>
      <p:ext uri="{BB962C8B-B14F-4D97-AF65-F5344CB8AC3E}">
        <p14:creationId xmlns:p14="http://schemas.microsoft.com/office/powerpoint/2010/main" val="189327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26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FAC5E5AF-1EDC-427F-B992-FE9B1B9C653E}"/>
              </a:ext>
            </a:extLst>
          </p:cNvPr>
          <p:cNvSpPr/>
          <p:nvPr/>
        </p:nvSpPr>
        <p:spPr>
          <a:xfrm>
            <a:off x="143508" y="1408593"/>
            <a:ext cx="8856984" cy="5333519"/>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‘He doesn’t say much, does he?’</a:t>
            </a:r>
          </a:p>
          <a:p>
            <a:r>
              <a:rPr lang="en-GB" sz="2500" i="1" dirty="0">
                <a:solidFill>
                  <a:schemeClr val="tx1"/>
                </a:solidFill>
              </a:rPr>
              <a:t>He</a:t>
            </a:r>
            <a:r>
              <a:rPr lang="en-GB" sz="2500" dirty="0">
                <a:solidFill>
                  <a:schemeClr val="tx1"/>
                </a:solidFill>
              </a:rPr>
              <a:t> was watching the news. </a:t>
            </a:r>
            <a:r>
              <a:rPr lang="en-GB" sz="2500" i="1" dirty="0">
                <a:solidFill>
                  <a:schemeClr val="tx1"/>
                </a:solidFill>
              </a:rPr>
              <a:t>He</a:t>
            </a:r>
            <a:r>
              <a:rPr lang="en-GB" sz="2500" dirty="0">
                <a:solidFill>
                  <a:schemeClr val="tx1"/>
                </a:solidFill>
              </a:rPr>
              <a:t> was getting annoyed. </a:t>
            </a:r>
            <a:r>
              <a:rPr lang="en-GB" sz="2500" i="1" dirty="0">
                <a:solidFill>
                  <a:schemeClr val="tx1"/>
                </a:solidFill>
              </a:rPr>
              <a:t>He</a:t>
            </a:r>
            <a:r>
              <a:rPr lang="en-GB" sz="2500" dirty="0">
                <a:solidFill>
                  <a:schemeClr val="tx1"/>
                </a:solidFill>
              </a:rPr>
              <a:t> was trying to listen to what the presenters were saying: something about a dangerous animal that had escaped from a private zoo. </a:t>
            </a:r>
          </a:p>
          <a:p>
            <a:r>
              <a:rPr lang="en-GB" sz="2500" dirty="0">
                <a:solidFill>
                  <a:schemeClr val="tx1"/>
                </a:solidFill>
              </a:rPr>
              <a:t>‘He’ was Jed. But ‘He’ could have been his actual name as far as Mum’s latest boyfriend, Ashley, was concerned. That or ‘Mate’. Jed never seemed to get called anything else. </a:t>
            </a:r>
          </a:p>
          <a:p>
            <a:r>
              <a:rPr lang="en-GB" sz="2500" dirty="0">
                <a:solidFill>
                  <a:schemeClr val="tx1"/>
                </a:solidFill>
              </a:rPr>
              <a:t>Since Dad had abandoned them, Jed had seen a succession of boyfriends come and go. Some made more of an effort to bond with him than others, but they all bolted sooner or later. From some of the angry words exchanged in the final shouting matches, Jed wondered whether he might be part of the problem, but Mum never blamed him. </a:t>
            </a:r>
          </a:p>
        </p:txBody>
      </p:sp>
      <p:sp>
        <p:nvSpPr>
          <p:cNvPr id="6" name="Rectangle: Rounded Corners 5">
            <a:extLst>
              <a:ext uri="{FF2B5EF4-FFF2-40B4-BE49-F238E27FC236}">
                <a16:creationId xmlns:a16="http://schemas.microsoft.com/office/drawing/2014/main" id="{6F492EBC-AC19-4A57-A653-31E23ABDA87E}"/>
              </a:ext>
            </a:extLst>
          </p:cNvPr>
          <p:cNvSpPr/>
          <p:nvPr/>
        </p:nvSpPr>
        <p:spPr>
          <a:xfrm>
            <a:off x="1518704" y="287937"/>
            <a:ext cx="6040114" cy="86716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Your turn: read this text and then answer the true or false questions on the next slide.</a:t>
            </a:r>
          </a:p>
        </p:txBody>
      </p:sp>
      <p:pic>
        <p:nvPicPr>
          <p:cNvPr id="7" name="Graphic 6" descr="Monitor">
            <a:extLst>
              <a:ext uri="{FF2B5EF4-FFF2-40B4-BE49-F238E27FC236}">
                <a16:creationId xmlns:a16="http://schemas.microsoft.com/office/drawing/2014/main" id="{68DECDCD-00F2-43A6-A5D9-DA97222E315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349120" y="1294934"/>
            <a:ext cx="914400" cy="914400"/>
          </a:xfrm>
          <a:prstGeom prst="rect">
            <a:avLst/>
          </a:prstGeom>
        </p:spPr>
      </p:pic>
      <p:pic>
        <p:nvPicPr>
          <p:cNvPr id="10" name="Graphic 9" descr="Tiger">
            <a:extLst>
              <a:ext uri="{FF2B5EF4-FFF2-40B4-BE49-F238E27FC236}">
                <a16:creationId xmlns:a16="http://schemas.microsoft.com/office/drawing/2014/main" id="{6F065AB8-1ACD-48AD-BD38-44CFC9A7A92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482296" y="1408593"/>
            <a:ext cx="614288" cy="614288"/>
          </a:xfrm>
          <a:prstGeom prst="rect">
            <a:avLst/>
          </a:prstGeom>
        </p:spPr>
      </p:pic>
      <p:pic>
        <p:nvPicPr>
          <p:cNvPr id="12" name="Graphic 11" descr="Run">
            <a:extLst>
              <a:ext uri="{FF2B5EF4-FFF2-40B4-BE49-F238E27FC236}">
                <a16:creationId xmlns:a16="http://schemas.microsoft.com/office/drawing/2014/main" id="{39624492-765B-4FC2-9C6B-274ECBC4FBC4}"/>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806320" y="5497305"/>
            <a:ext cx="914400" cy="914400"/>
          </a:xfrm>
          <a:prstGeom prst="rect">
            <a:avLst/>
          </a:prstGeom>
        </p:spPr>
      </p:pic>
    </p:spTree>
    <p:extLst>
      <p:ext uri="{BB962C8B-B14F-4D97-AF65-F5344CB8AC3E}">
        <p14:creationId xmlns:p14="http://schemas.microsoft.com/office/powerpoint/2010/main" val="3377469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532466"/>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Your turn</a:t>
            </a:r>
          </a:p>
        </p:txBody>
      </p:sp>
      <p:sp>
        <p:nvSpPr>
          <p:cNvPr id="5" name="Rectangle: Rounded Corners 4">
            <a:extLst>
              <a:ext uri="{FF2B5EF4-FFF2-40B4-BE49-F238E27FC236}">
                <a16:creationId xmlns:a16="http://schemas.microsoft.com/office/drawing/2014/main" id="{529DB505-D586-41C8-8CB7-C55DB9D16B34}"/>
              </a:ext>
            </a:extLst>
          </p:cNvPr>
          <p:cNvSpPr/>
          <p:nvPr/>
        </p:nvSpPr>
        <p:spPr>
          <a:xfrm>
            <a:off x="1187624" y="1339445"/>
            <a:ext cx="7056784" cy="86716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Using information from the text, indicate whether the following statements are </a:t>
            </a:r>
            <a:r>
              <a:rPr lang="en-GB" sz="2500" b="1" dirty="0">
                <a:solidFill>
                  <a:schemeClr val="tx1"/>
                </a:solidFill>
              </a:rPr>
              <a:t>true</a:t>
            </a:r>
            <a:r>
              <a:rPr lang="en-GB" sz="2500" dirty="0">
                <a:solidFill>
                  <a:schemeClr val="tx1"/>
                </a:solidFill>
              </a:rPr>
              <a:t> or </a:t>
            </a:r>
            <a:r>
              <a:rPr lang="en-GB" sz="2500" b="1" dirty="0">
                <a:solidFill>
                  <a:schemeClr val="tx1"/>
                </a:solidFill>
              </a:rPr>
              <a:t>false</a:t>
            </a:r>
            <a:r>
              <a:rPr lang="en-GB" sz="2500" dirty="0">
                <a:solidFill>
                  <a:schemeClr val="tx1"/>
                </a:solidFill>
              </a:rPr>
              <a:t>. </a:t>
            </a:r>
          </a:p>
        </p:txBody>
      </p:sp>
      <p:sp>
        <p:nvSpPr>
          <p:cNvPr id="6" name="Rectangle: Rounded Corners 5">
            <a:extLst>
              <a:ext uri="{FF2B5EF4-FFF2-40B4-BE49-F238E27FC236}">
                <a16:creationId xmlns:a16="http://schemas.microsoft.com/office/drawing/2014/main" id="{7356C38F-D82F-42B4-9C83-595EE3AFCEF7}"/>
              </a:ext>
            </a:extLst>
          </p:cNvPr>
          <p:cNvSpPr/>
          <p:nvPr/>
        </p:nvSpPr>
        <p:spPr>
          <a:xfrm>
            <a:off x="251520" y="2420888"/>
            <a:ext cx="8568952" cy="1800200"/>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1. Ashley always called Jed by his name.</a:t>
            </a:r>
          </a:p>
          <a:p>
            <a:r>
              <a:rPr lang="en-GB" sz="800" dirty="0">
                <a:solidFill>
                  <a:schemeClr val="tx1"/>
                </a:solidFill>
              </a:rPr>
              <a:t> </a:t>
            </a:r>
          </a:p>
          <a:p>
            <a:r>
              <a:rPr lang="en-GB" sz="2500" dirty="0">
                <a:solidFill>
                  <a:schemeClr val="tx1"/>
                </a:solidFill>
              </a:rPr>
              <a:t>This statement is </a:t>
            </a:r>
            <a:r>
              <a:rPr lang="en-GB" sz="2400" dirty="0">
                <a:solidFill>
                  <a:schemeClr val="tx1"/>
                </a:solidFill>
              </a:rPr>
              <a:t>_________ </a:t>
            </a:r>
            <a:r>
              <a:rPr lang="en-GB" sz="2500" dirty="0">
                <a:solidFill>
                  <a:schemeClr val="tx1"/>
                </a:solidFill>
              </a:rPr>
              <a:t>because</a:t>
            </a:r>
            <a:r>
              <a:rPr lang="en-GB" sz="2400" dirty="0">
                <a:solidFill>
                  <a:schemeClr val="tx1"/>
                </a:solidFill>
              </a:rPr>
              <a:t> ____________________</a:t>
            </a:r>
          </a:p>
          <a:p>
            <a:endParaRPr lang="en-GB" sz="800" dirty="0">
              <a:solidFill>
                <a:schemeClr val="tx1"/>
              </a:solidFill>
            </a:endParaRPr>
          </a:p>
          <a:p>
            <a:r>
              <a:rPr lang="en-GB" sz="2400" dirty="0">
                <a:solidFill>
                  <a:schemeClr val="tx1"/>
                </a:solidFill>
              </a:rPr>
              <a:t>_____________________________________________________</a:t>
            </a:r>
          </a:p>
          <a:p>
            <a:endParaRPr lang="en-GB" sz="2400" dirty="0">
              <a:solidFill>
                <a:schemeClr val="tx1"/>
              </a:solidFill>
            </a:endParaRPr>
          </a:p>
        </p:txBody>
      </p:sp>
      <p:sp>
        <p:nvSpPr>
          <p:cNvPr id="9" name="Rectangle: Rounded Corners 8">
            <a:extLst>
              <a:ext uri="{FF2B5EF4-FFF2-40B4-BE49-F238E27FC236}">
                <a16:creationId xmlns:a16="http://schemas.microsoft.com/office/drawing/2014/main" id="{EF01DF63-BFE4-41DE-8FCB-688B2ACA7C3B}"/>
              </a:ext>
            </a:extLst>
          </p:cNvPr>
          <p:cNvSpPr/>
          <p:nvPr/>
        </p:nvSpPr>
        <p:spPr>
          <a:xfrm>
            <a:off x="251519" y="2422273"/>
            <a:ext cx="8568951" cy="1800200"/>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1. Ashley always called Jed by his name.</a:t>
            </a:r>
          </a:p>
          <a:p>
            <a:r>
              <a:rPr lang="en-GB" sz="800" dirty="0">
                <a:solidFill>
                  <a:schemeClr val="tx1"/>
                </a:solidFill>
              </a:rPr>
              <a:t> </a:t>
            </a:r>
          </a:p>
          <a:p>
            <a:r>
              <a:rPr lang="en-GB" sz="2500" dirty="0">
                <a:solidFill>
                  <a:schemeClr val="tx1"/>
                </a:solidFill>
              </a:rPr>
              <a:t>This statement is __</a:t>
            </a:r>
            <a:r>
              <a:rPr lang="en-GB" sz="2500" b="1" dirty="0">
                <a:solidFill>
                  <a:schemeClr val="tx1"/>
                </a:solidFill>
              </a:rPr>
              <a:t>false</a:t>
            </a:r>
            <a:r>
              <a:rPr lang="en-GB" sz="2500" dirty="0">
                <a:solidFill>
                  <a:schemeClr val="tx1"/>
                </a:solidFill>
              </a:rPr>
              <a:t>_____ because Ashley always seemed</a:t>
            </a:r>
          </a:p>
          <a:p>
            <a:endParaRPr lang="en-GB" sz="800" dirty="0">
              <a:solidFill>
                <a:schemeClr val="tx1"/>
              </a:solidFill>
            </a:endParaRPr>
          </a:p>
          <a:p>
            <a:r>
              <a:rPr lang="en-GB" sz="2400" dirty="0">
                <a:solidFill>
                  <a:schemeClr val="tx1"/>
                </a:solidFill>
              </a:rPr>
              <a:t>to call Jed ‘He’ or ‘Mate’_______________________________</a:t>
            </a:r>
          </a:p>
          <a:p>
            <a:endParaRPr lang="en-GB" sz="2400" dirty="0">
              <a:solidFill>
                <a:schemeClr val="tx1"/>
              </a:solidFill>
            </a:endParaRPr>
          </a:p>
        </p:txBody>
      </p:sp>
      <p:sp>
        <p:nvSpPr>
          <p:cNvPr id="10" name="Rectangle: Rounded Corners 9">
            <a:extLst>
              <a:ext uri="{FF2B5EF4-FFF2-40B4-BE49-F238E27FC236}">
                <a16:creationId xmlns:a16="http://schemas.microsoft.com/office/drawing/2014/main" id="{B913EDB4-B6C7-4490-8A2B-FD6C1FE576AF}"/>
              </a:ext>
            </a:extLst>
          </p:cNvPr>
          <p:cNvSpPr/>
          <p:nvPr/>
        </p:nvSpPr>
        <p:spPr>
          <a:xfrm>
            <a:off x="233429" y="4435367"/>
            <a:ext cx="8568952" cy="1800200"/>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2. Jed’s dad had passed away.</a:t>
            </a:r>
          </a:p>
          <a:p>
            <a:r>
              <a:rPr lang="en-GB" sz="800" dirty="0">
                <a:solidFill>
                  <a:schemeClr val="tx1"/>
                </a:solidFill>
              </a:rPr>
              <a:t> </a:t>
            </a:r>
          </a:p>
          <a:p>
            <a:r>
              <a:rPr lang="en-GB" sz="2500" dirty="0">
                <a:solidFill>
                  <a:schemeClr val="tx1"/>
                </a:solidFill>
              </a:rPr>
              <a:t>This statement is </a:t>
            </a:r>
            <a:r>
              <a:rPr lang="en-GB" sz="2400" dirty="0">
                <a:solidFill>
                  <a:schemeClr val="tx1"/>
                </a:solidFill>
              </a:rPr>
              <a:t>_________ </a:t>
            </a:r>
            <a:r>
              <a:rPr lang="en-GB" sz="2500" dirty="0">
                <a:solidFill>
                  <a:schemeClr val="tx1"/>
                </a:solidFill>
              </a:rPr>
              <a:t>because</a:t>
            </a:r>
            <a:r>
              <a:rPr lang="en-GB" sz="2400" dirty="0">
                <a:solidFill>
                  <a:schemeClr val="tx1"/>
                </a:solidFill>
              </a:rPr>
              <a:t> ____________________</a:t>
            </a:r>
          </a:p>
          <a:p>
            <a:endParaRPr lang="en-GB" sz="800" dirty="0">
              <a:solidFill>
                <a:schemeClr val="tx1"/>
              </a:solidFill>
            </a:endParaRPr>
          </a:p>
          <a:p>
            <a:r>
              <a:rPr lang="en-GB" sz="2400" dirty="0">
                <a:solidFill>
                  <a:schemeClr val="tx1"/>
                </a:solidFill>
              </a:rPr>
              <a:t>_____________________________________________________</a:t>
            </a:r>
          </a:p>
          <a:p>
            <a:endParaRPr lang="en-GB" sz="2400" dirty="0">
              <a:solidFill>
                <a:schemeClr val="tx1"/>
              </a:solidFill>
            </a:endParaRPr>
          </a:p>
        </p:txBody>
      </p:sp>
      <p:sp>
        <p:nvSpPr>
          <p:cNvPr id="11" name="Rectangle: Rounded Corners 10">
            <a:extLst>
              <a:ext uri="{FF2B5EF4-FFF2-40B4-BE49-F238E27FC236}">
                <a16:creationId xmlns:a16="http://schemas.microsoft.com/office/drawing/2014/main" id="{023B1755-AE5B-45C2-A772-6F439449D0BE}"/>
              </a:ext>
            </a:extLst>
          </p:cNvPr>
          <p:cNvSpPr/>
          <p:nvPr/>
        </p:nvSpPr>
        <p:spPr>
          <a:xfrm>
            <a:off x="232520" y="4433982"/>
            <a:ext cx="8568952" cy="1800200"/>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2. Jed’s dad had passed away.</a:t>
            </a:r>
          </a:p>
          <a:p>
            <a:r>
              <a:rPr lang="en-GB" sz="800" dirty="0">
                <a:solidFill>
                  <a:schemeClr val="tx1"/>
                </a:solidFill>
              </a:rPr>
              <a:t> </a:t>
            </a:r>
          </a:p>
          <a:p>
            <a:r>
              <a:rPr lang="en-GB" sz="2500" dirty="0">
                <a:solidFill>
                  <a:schemeClr val="tx1"/>
                </a:solidFill>
              </a:rPr>
              <a:t>This statement is __</a:t>
            </a:r>
            <a:r>
              <a:rPr lang="en-GB" sz="2500" b="1" dirty="0">
                <a:solidFill>
                  <a:schemeClr val="tx1"/>
                </a:solidFill>
              </a:rPr>
              <a:t>false</a:t>
            </a:r>
            <a:r>
              <a:rPr lang="en-GB" sz="2500" dirty="0">
                <a:solidFill>
                  <a:schemeClr val="tx1"/>
                </a:solidFill>
              </a:rPr>
              <a:t>_____ because the text says that his </a:t>
            </a:r>
          </a:p>
          <a:p>
            <a:endParaRPr lang="en-GB" sz="800" dirty="0">
              <a:solidFill>
                <a:schemeClr val="tx1"/>
              </a:solidFill>
            </a:endParaRPr>
          </a:p>
          <a:p>
            <a:r>
              <a:rPr lang="en-GB" sz="2500" dirty="0">
                <a:solidFill>
                  <a:schemeClr val="tx1"/>
                </a:solidFill>
              </a:rPr>
              <a:t>dad had abandoned them, which means he ran away.</a:t>
            </a:r>
            <a:r>
              <a:rPr lang="en-GB" sz="2400" dirty="0">
                <a:solidFill>
                  <a:schemeClr val="tx1"/>
                </a:solidFill>
              </a:rPr>
              <a:t> </a:t>
            </a:r>
          </a:p>
          <a:p>
            <a:endParaRPr lang="en-GB" sz="2400" dirty="0">
              <a:solidFill>
                <a:schemeClr val="tx1"/>
              </a:solidFill>
            </a:endParaRPr>
          </a:p>
        </p:txBody>
      </p:sp>
      <p:pic>
        <p:nvPicPr>
          <p:cNvPr id="3" name="Graphic 2" descr="Speech">
            <a:extLst>
              <a:ext uri="{FF2B5EF4-FFF2-40B4-BE49-F238E27FC236}">
                <a16:creationId xmlns:a16="http://schemas.microsoft.com/office/drawing/2014/main" id="{A8D9AF0C-B525-4088-B706-A7364286FEA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flipH="1">
            <a:off x="7164288" y="2289779"/>
            <a:ext cx="864096" cy="914400"/>
          </a:xfrm>
          <a:prstGeom prst="rect">
            <a:avLst/>
          </a:prstGeom>
        </p:spPr>
      </p:pic>
    </p:spTree>
    <p:extLst>
      <p:ext uri="{BB962C8B-B14F-4D97-AF65-F5344CB8AC3E}">
        <p14:creationId xmlns:p14="http://schemas.microsoft.com/office/powerpoint/2010/main" val="1365091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268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FAC5E5AF-1EDC-427F-B992-FE9B1B9C653E}"/>
              </a:ext>
            </a:extLst>
          </p:cNvPr>
          <p:cNvSpPr/>
          <p:nvPr/>
        </p:nvSpPr>
        <p:spPr>
          <a:xfrm>
            <a:off x="107504" y="1412776"/>
            <a:ext cx="8928992" cy="5299074"/>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It was a good couple of minutes before he slowed down. By this time, he was deep into the dense tangle of ferns that covered the Beacons, following one of the many narrow sheep trails that pushed through the undergrowth. Although shoulder-height to an average grown-up, the ferns were taller than him, so Jed knew he was well-hidden. Best of all, very few people ever ventured far from the paths and tracks that led hikers around these popular, picturesque hills, so he knew that he would be blissfully alone. </a:t>
            </a:r>
          </a:p>
          <a:p>
            <a:endParaRPr lang="en-GB" sz="800" dirty="0">
              <a:solidFill>
                <a:schemeClr val="tx1"/>
              </a:solidFill>
            </a:endParaRPr>
          </a:p>
          <a:p>
            <a:r>
              <a:rPr lang="en-GB" sz="2400" dirty="0">
                <a:solidFill>
                  <a:schemeClr val="tx1"/>
                </a:solidFill>
              </a:rPr>
              <a:t>By the time he had reached his secret den in the small, grassy clearing, his breathing had calmed down to a normal rate and his heart had stopped thumping against his ribs. He dropped to his knees and crawled into the rough shelter he had built the previous week out of sturdy branches, interwoven with leafy twigs.</a:t>
            </a:r>
          </a:p>
        </p:txBody>
      </p:sp>
      <p:sp>
        <p:nvSpPr>
          <p:cNvPr id="6" name="Rectangle: Rounded Corners 5">
            <a:extLst>
              <a:ext uri="{FF2B5EF4-FFF2-40B4-BE49-F238E27FC236}">
                <a16:creationId xmlns:a16="http://schemas.microsoft.com/office/drawing/2014/main" id="{6F492EBC-AC19-4A57-A653-31E23ABDA87E}"/>
              </a:ext>
            </a:extLst>
          </p:cNvPr>
          <p:cNvSpPr/>
          <p:nvPr/>
        </p:nvSpPr>
        <p:spPr>
          <a:xfrm>
            <a:off x="1518704" y="287937"/>
            <a:ext cx="6221648" cy="86716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Now try with a later excerpt from the same story. Answer the questions on the next slide.</a:t>
            </a:r>
          </a:p>
        </p:txBody>
      </p:sp>
    </p:spTree>
    <p:extLst>
      <p:ext uri="{BB962C8B-B14F-4D97-AF65-F5344CB8AC3E}">
        <p14:creationId xmlns:p14="http://schemas.microsoft.com/office/powerpoint/2010/main" val="16983517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504330"/>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Your turn</a:t>
            </a:r>
          </a:p>
        </p:txBody>
      </p:sp>
      <p:sp>
        <p:nvSpPr>
          <p:cNvPr id="5" name="Rectangle: Rounded Corners 4">
            <a:extLst>
              <a:ext uri="{FF2B5EF4-FFF2-40B4-BE49-F238E27FC236}">
                <a16:creationId xmlns:a16="http://schemas.microsoft.com/office/drawing/2014/main" id="{529DB505-D586-41C8-8CB7-C55DB9D16B34}"/>
              </a:ext>
            </a:extLst>
          </p:cNvPr>
          <p:cNvSpPr/>
          <p:nvPr/>
        </p:nvSpPr>
        <p:spPr>
          <a:xfrm>
            <a:off x="1187624" y="1339445"/>
            <a:ext cx="7056784" cy="86716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Using information from the text, indicate whether the following statements are </a:t>
            </a:r>
            <a:r>
              <a:rPr lang="en-GB" sz="2500" b="1" dirty="0">
                <a:solidFill>
                  <a:schemeClr val="tx1"/>
                </a:solidFill>
              </a:rPr>
              <a:t>true</a:t>
            </a:r>
            <a:r>
              <a:rPr lang="en-GB" sz="2500" dirty="0">
                <a:solidFill>
                  <a:schemeClr val="tx1"/>
                </a:solidFill>
              </a:rPr>
              <a:t> or </a:t>
            </a:r>
            <a:r>
              <a:rPr lang="en-GB" sz="2500" b="1" dirty="0">
                <a:solidFill>
                  <a:schemeClr val="tx1"/>
                </a:solidFill>
              </a:rPr>
              <a:t>false</a:t>
            </a:r>
            <a:r>
              <a:rPr lang="en-GB" sz="2500" dirty="0">
                <a:solidFill>
                  <a:schemeClr val="tx1"/>
                </a:solidFill>
              </a:rPr>
              <a:t>. </a:t>
            </a:r>
          </a:p>
        </p:txBody>
      </p:sp>
      <p:sp>
        <p:nvSpPr>
          <p:cNvPr id="6" name="Rectangle: Rounded Corners 5">
            <a:extLst>
              <a:ext uri="{FF2B5EF4-FFF2-40B4-BE49-F238E27FC236}">
                <a16:creationId xmlns:a16="http://schemas.microsoft.com/office/drawing/2014/main" id="{7356C38F-D82F-42B4-9C83-595EE3AFCEF7}"/>
              </a:ext>
            </a:extLst>
          </p:cNvPr>
          <p:cNvSpPr/>
          <p:nvPr/>
        </p:nvSpPr>
        <p:spPr>
          <a:xfrm>
            <a:off x="251520" y="2420888"/>
            <a:ext cx="8568952" cy="1800200"/>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1. People tended to stick to the paths when hiking.</a:t>
            </a:r>
          </a:p>
          <a:p>
            <a:r>
              <a:rPr lang="en-GB" sz="800" dirty="0">
                <a:solidFill>
                  <a:schemeClr val="tx1"/>
                </a:solidFill>
              </a:rPr>
              <a:t> </a:t>
            </a:r>
          </a:p>
          <a:p>
            <a:r>
              <a:rPr lang="en-GB" sz="2500" dirty="0">
                <a:solidFill>
                  <a:schemeClr val="tx1"/>
                </a:solidFill>
              </a:rPr>
              <a:t>This statement is </a:t>
            </a:r>
            <a:r>
              <a:rPr lang="en-GB" sz="2400" dirty="0">
                <a:solidFill>
                  <a:schemeClr val="tx1"/>
                </a:solidFill>
              </a:rPr>
              <a:t>___________ </a:t>
            </a:r>
            <a:r>
              <a:rPr lang="en-GB" sz="2500" dirty="0">
                <a:solidFill>
                  <a:schemeClr val="tx1"/>
                </a:solidFill>
              </a:rPr>
              <a:t>because</a:t>
            </a:r>
            <a:r>
              <a:rPr lang="en-GB" sz="2400" dirty="0">
                <a:solidFill>
                  <a:schemeClr val="tx1"/>
                </a:solidFill>
              </a:rPr>
              <a:t> ____________________</a:t>
            </a:r>
          </a:p>
          <a:p>
            <a:endParaRPr lang="en-GB" sz="800" dirty="0">
              <a:solidFill>
                <a:schemeClr val="tx1"/>
              </a:solidFill>
            </a:endParaRPr>
          </a:p>
          <a:p>
            <a:r>
              <a:rPr lang="en-GB" sz="2400" dirty="0">
                <a:solidFill>
                  <a:schemeClr val="tx1"/>
                </a:solidFill>
              </a:rPr>
              <a:t>_____________________________________________________</a:t>
            </a:r>
          </a:p>
          <a:p>
            <a:endParaRPr lang="en-GB" sz="2400" dirty="0">
              <a:solidFill>
                <a:schemeClr val="tx1"/>
              </a:solidFill>
            </a:endParaRPr>
          </a:p>
        </p:txBody>
      </p:sp>
      <p:sp>
        <p:nvSpPr>
          <p:cNvPr id="9" name="Rectangle: Rounded Corners 8">
            <a:extLst>
              <a:ext uri="{FF2B5EF4-FFF2-40B4-BE49-F238E27FC236}">
                <a16:creationId xmlns:a16="http://schemas.microsoft.com/office/drawing/2014/main" id="{EF01DF63-BFE4-41DE-8FCB-688B2ACA7C3B}"/>
              </a:ext>
            </a:extLst>
          </p:cNvPr>
          <p:cNvSpPr/>
          <p:nvPr/>
        </p:nvSpPr>
        <p:spPr>
          <a:xfrm>
            <a:off x="240904" y="2395252"/>
            <a:ext cx="8568952" cy="1825836"/>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1. People tended to stick to the paths when hiking.</a:t>
            </a:r>
          </a:p>
          <a:p>
            <a:r>
              <a:rPr lang="en-GB" sz="800" dirty="0">
                <a:solidFill>
                  <a:schemeClr val="tx1"/>
                </a:solidFill>
              </a:rPr>
              <a:t> </a:t>
            </a:r>
          </a:p>
          <a:p>
            <a:r>
              <a:rPr lang="en-GB" sz="2500" dirty="0">
                <a:solidFill>
                  <a:schemeClr val="tx1"/>
                </a:solidFill>
              </a:rPr>
              <a:t>This statement is __</a:t>
            </a:r>
            <a:r>
              <a:rPr lang="en-GB" sz="2500" b="1" dirty="0">
                <a:solidFill>
                  <a:schemeClr val="tx1"/>
                </a:solidFill>
              </a:rPr>
              <a:t>true</a:t>
            </a:r>
            <a:r>
              <a:rPr lang="en-GB" sz="2500" dirty="0">
                <a:solidFill>
                  <a:schemeClr val="tx1"/>
                </a:solidFill>
              </a:rPr>
              <a:t>_____ because it says that very few people ventured far from the paths and tracks that led hikers around the hills.</a:t>
            </a:r>
          </a:p>
        </p:txBody>
      </p:sp>
      <p:sp>
        <p:nvSpPr>
          <p:cNvPr id="10" name="Rectangle: Rounded Corners 9">
            <a:extLst>
              <a:ext uri="{FF2B5EF4-FFF2-40B4-BE49-F238E27FC236}">
                <a16:creationId xmlns:a16="http://schemas.microsoft.com/office/drawing/2014/main" id="{B913EDB4-B6C7-4490-8A2B-FD6C1FE576AF}"/>
              </a:ext>
            </a:extLst>
          </p:cNvPr>
          <p:cNvSpPr/>
          <p:nvPr/>
        </p:nvSpPr>
        <p:spPr>
          <a:xfrm>
            <a:off x="233429" y="4435367"/>
            <a:ext cx="8568952" cy="1800200"/>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2. Jed started building himself a shelter out of twigs.</a:t>
            </a:r>
          </a:p>
          <a:p>
            <a:r>
              <a:rPr lang="en-GB" sz="800" dirty="0">
                <a:solidFill>
                  <a:schemeClr val="tx1"/>
                </a:solidFill>
              </a:rPr>
              <a:t> </a:t>
            </a:r>
          </a:p>
          <a:p>
            <a:r>
              <a:rPr lang="en-GB" sz="2500" dirty="0">
                <a:solidFill>
                  <a:schemeClr val="tx1"/>
                </a:solidFill>
              </a:rPr>
              <a:t>This statement is </a:t>
            </a:r>
            <a:r>
              <a:rPr lang="en-GB" sz="2400" dirty="0">
                <a:solidFill>
                  <a:schemeClr val="tx1"/>
                </a:solidFill>
              </a:rPr>
              <a:t>_________ </a:t>
            </a:r>
            <a:r>
              <a:rPr lang="en-GB" sz="2500" dirty="0">
                <a:solidFill>
                  <a:schemeClr val="tx1"/>
                </a:solidFill>
              </a:rPr>
              <a:t>because</a:t>
            </a:r>
            <a:r>
              <a:rPr lang="en-GB" sz="2400" dirty="0">
                <a:solidFill>
                  <a:schemeClr val="tx1"/>
                </a:solidFill>
              </a:rPr>
              <a:t> ____________________</a:t>
            </a:r>
          </a:p>
          <a:p>
            <a:endParaRPr lang="en-GB" sz="800" dirty="0">
              <a:solidFill>
                <a:schemeClr val="tx1"/>
              </a:solidFill>
            </a:endParaRPr>
          </a:p>
          <a:p>
            <a:r>
              <a:rPr lang="en-GB" sz="2400" dirty="0">
                <a:solidFill>
                  <a:schemeClr val="tx1"/>
                </a:solidFill>
              </a:rPr>
              <a:t>_____________________________________________________</a:t>
            </a:r>
          </a:p>
          <a:p>
            <a:endParaRPr lang="en-GB" sz="2400" dirty="0">
              <a:solidFill>
                <a:schemeClr val="tx1"/>
              </a:solidFill>
            </a:endParaRPr>
          </a:p>
        </p:txBody>
      </p:sp>
      <p:sp>
        <p:nvSpPr>
          <p:cNvPr id="11" name="Rectangle: Rounded Corners 10">
            <a:extLst>
              <a:ext uri="{FF2B5EF4-FFF2-40B4-BE49-F238E27FC236}">
                <a16:creationId xmlns:a16="http://schemas.microsoft.com/office/drawing/2014/main" id="{023B1755-AE5B-45C2-A772-6F439449D0BE}"/>
              </a:ext>
            </a:extLst>
          </p:cNvPr>
          <p:cNvSpPr/>
          <p:nvPr/>
        </p:nvSpPr>
        <p:spPr>
          <a:xfrm>
            <a:off x="226120" y="4409731"/>
            <a:ext cx="8568952" cy="1825836"/>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2. Jed started building himself a shelter out of twigs.</a:t>
            </a:r>
          </a:p>
          <a:p>
            <a:r>
              <a:rPr lang="en-GB" sz="800" dirty="0">
                <a:solidFill>
                  <a:schemeClr val="tx1"/>
                </a:solidFill>
              </a:rPr>
              <a:t> </a:t>
            </a:r>
          </a:p>
          <a:p>
            <a:r>
              <a:rPr lang="en-GB" sz="2500" dirty="0">
                <a:solidFill>
                  <a:schemeClr val="tx1"/>
                </a:solidFill>
              </a:rPr>
              <a:t>This statement is __</a:t>
            </a:r>
            <a:r>
              <a:rPr lang="en-GB" sz="2500" b="1" dirty="0">
                <a:solidFill>
                  <a:schemeClr val="tx1"/>
                </a:solidFill>
              </a:rPr>
              <a:t>false</a:t>
            </a:r>
            <a:r>
              <a:rPr lang="en-GB" sz="2500" dirty="0">
                <a:solidFill>
                  <a:schemeClr val="tx1"/>
                </a:solidFill>
              </a:rPr>
              <a:t>_____ because the text says that he </a:t>
            </a:r>
          </a:p>
          <a:p>
            <a:endParaRPr lang="en-GB" sz="800" dirty="0">
              <a:solidFill>
                <a:schemeClr val="tx1"/>
              </a:solidFill>
            </a:endParaRPr>
          </a:p>
          <a:p>
            <a:r>
              <a:rPr lang="en-GB" sz="2500" dirty="0">
                <a:solidFill>
                  <a:schemeClr val="tx1"/>
                </a:solidFill>
              </a:rPr>
              <a:t>had built the shelter the previous week. </a:t>
            </a:r>
          </a:p>
        </p:txBody>
      </p:sp>
      <p:pic>
        <p:nvPicPr>
          <p:cNvPr id="3" name="Graphic 2" descr="Hike">
            <a:extLst>
              <a:ext uri="{FF2B5EF4-FFF2-40B4-BE49-F238E27FC236}">
                <a16:creationId xmlns:a16="http://schemas.microsoft.com/office/drawing/2014/main" id="{3A920459-5CD7-475D-86A2-2FD1FD8CB2F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085782" y="2770679"/>
            <a:ext cx="776287" cy="776287"/>
          </a:xfrm>
          <a:prstGeom prst="rect">
            <a:avLst/>
          </a:prstGeom>
        </p:spPr>
      </p:pic>
    </p:spTree>
    <p:extLst>
      <p:ext uri="{BB962C8B-B14F-4D97-AF65-F5344CB8AC3E}">
        <p14:creationId xmlns:p14="http://schemas.microsoft.com/office/powerpoint/2010/main" val="1314988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FAC5E5AF-1EDC-427F-B992-FE9B1B9C653E}"/>
              </a:ext>
            </a:extLst>
          </p:cNvPr>
          <p:cNvSpPr/>
          <p:nvPr/>
        </p:nvSpPr>
        <p:spPr>
          <a:xfrm>
            <a:off x="89216" y="1844825"/>
            <a:ext cx="8965567" cy="4909458"/>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b="1" dirty="0">
                <a:solidFill>
                  <a:schemeClr val="tx1"/>
                </a:solidFill>
              </a:rPr>
              <a:t>Light blockers</a:t>
            </a:r>
            <a:endParaRPr lang="en-GB" sz="2500" dirty="0">
              <a:solidFill>
                <a:schemeClr val="tx1"/>
              </a:solidFill>
            </a:endParaRPr>
          </a:p>
          <a:p>
            <a:r>
              <a:rPr lang="en-GB" sz="2500" dirty="0">
                <a:solidFill>
                  <a:schemeClr val="tx1"/>
                </a:solidFill>
              </a:rPr>
              <a:t>Light travels in straight lines until it meets a different material. Some materials, like air and flat glass, are largely transparent, which means the light can go straight through them. Other materials are translucent: light can pass through, but is scattered so you can’t clearly see what’s on the other side. (Frosted glass is translucent rather than transparent, which makes it useful for bathroom windows where people want to be private!) Finally, there are materials that are opaque, meaning that they don’t let any light pass through them. Translucent objects do cast shadows but opaque materials create the clearest ones.</a:t>
            </a:r>
          </a:p>
        </p:txBody>
      </p:sp>
      <p:sp>
        <p:nvSpPr>
          <p:cNvPr id="6" name="Rectangle: Rounded Corners 5">
            <a:extLst>
              <a:ext uri="{FF2B5EF4-FFF2-40B4-BE49-F238E27FC236}">
                <a16:creationId xmlns:a16="http://schemas.microsoft.com/office/drawing/2014/main" id="{6F492EBC-AC19-4A57-A653-31E23ABDA87E}"/>
              </a:ext>
            </a:extLst>
          </p:cNvPr>
          <p:cNvSpPr/>
          <p:nvPr/>
        </p:nvSpPr>
        <p:spPr>
          <a:xfrm>
            <a:off x="1043608" y="996529"/>
            <a:ext cx="7366558" cy="776287"/>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You can apply the same approach with non-fiction texts. Read this extract and then answer the questions.</a:t>
            </a:r>
          </a:p>
        </p:txBody>
      </p:sp>
      <p:sp>
        <p:nvSpPr>
          <p:cNvPr id="7" name="Title 1">
            <a:extLst>
              <a:ext uri="{FF2B5EF4-FFF2-40B4-BE49-F238E27FC236}">
                <a16:creationId xmlns:a16="http://schemas.microsoft.com/office/drawing/2014/main" id="{41DB96B1-DFEB-4F8B-9F51-A720A999B684}"/>
              </a:ext>
            </a:extLst>
          </p:cNvPr>
          <p:cNvSpPr txBox="1">
            <a:spLocks/>
          </p:cNvSpPr>
          <p:nvPr/>
        </p:nvSpPr>
        <p:spPr>
          <a:xfrm>
            <a:off x="421196" y="175098"/>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Non-fiction texts</a:t>
            </a:r>
          </a:p>
        </p:txBody>
      </p:sp>
    </p:spTree>
    <p:extLst>
      <p:ext uri="{BB962C8B-B14F-4D97-AF65-F5344CB8AC3E}">
        <p14:creationId xmlns:p14="http://schemas.microsoft.com/office/powerpoint/2010/main" val="32703080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a:extLst>
              <a:ext uri="{FF2B5EF4-FFF2-40B4-BE49-F238E27FC236}">
                <a16:creationId xmlns:a16="http://schemas.microsoft.com/office/drawing/2014/main" id="{14DCAC63-87C4-4209-8497-59BEBA8E10BF}"/>
              </a:ext>
            </a:extLst>
          </p:cNvPr>
          <p:cNvSpPr txBox="1">
            <a:spLocks/>
          </p:cNvSpPr>
          <p:nvPr/>
        </p:nvSpPr>
        <p:spPr>
          <a:xfrm>
            <a:off x="457200" y="328985"/>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a:t>Your turn</a:t>
            </a:r>
          </a:p>
        </p:txBody>
      </p:sp>
      <p:sp>
        <p:nvSpPr>
          <p:cNvPr id="5" name="Rectangle: Rounded Corners 4">
            <a:extLst>
              <a:ext uri="{FF2B5EF4-FFF2-40B4-BE49-F238E27FC236}">
                <a16:creationId xmlns:a16="http://schemas.microsoft.com/office/drawing/2014/main" id="{529DB505-D586-41C8-8CB7-C55DB9D16B34}"/>
              </a:ext>
            </a:extLst>
          </p:cNvPr>
          <p:cNvSpPr/>
          <p:nvPr/>
        </p:nvSpPr>
        <p:spPr>
          <a:xfrm>
            <a:off x="1187624" y="1122999"/>
            <a:ext cx="7056784" cy="1009857"/>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chemeClr val="tx1"/>
                </a:solidFill>
              </a:rPr>
              <a:t>Using information from the text, indicate whether the following statements are </a:t>
            </a:r>
            <a:r>
              <a:rPr lang="en-GB" sz="2500" b="1" dirty="0">
                <a:solidFill>
                  <a:schemeClr val="tx1"/>
                </a:solidFill>
              </a:rPr>
              <a:t>true</a:t>
            </a:r>
            <a:r>
              <a:rPr lang="en-GB" sz="2500" dirty="0">
                <a:solidFill>
                  <a:schemeClr val="tx1"/>
                </a:solidFill>
              </a:rPr>
              <a:t> or </a:t>
            </a:r>
            <a:r>
              <a:rPr lang="en-GB" sz="2500" b="1" dirty="0">
                <a:solidFill>
                  <a:schemeClr val="tx1"/>
                </a:solidFill>
              </a:rPr>
              <a:t>false</a:t>
            </a:r>
            <a:r>
              <a:rPr lang="en-GB" sz="2500" dirty="0">
                <a:solidFill>
                  <a:schemeClr val="tx1"/>
                </a:solidFill>
              </a:rPr>
              <a:t>. </a:t>
            </a:r>
          </a:p>
        </p:txBody>
      </p:sp>
      <p:sp>
        <p:nvSpPr>
          <p:cNvPr id="6" name="Rectangle: Rounded Corners 5">
            <a:extLst>
              <a:ext uri="{FF2B5EF4-FFF2-40B4-BE49-F238E27FC236}">
                <a16:creationId xmlns:a16="http://schemas.microsoft.com/office/drawing/2014/main" id="{7356C38F-D82F-42B4-9C83-595EE3AFCEF7}"/>
              </a:ext>
            </a:extLst>
          </p:cNvPr>
          <p:cNvSpPr/>
          <p:nvPr/>
        </p:nvSpPr>
        <p:spPr>
          <a:xfrm>
            <a:off x="251520" y="2420888"/>
            <a:ext cx="8568952" cy="1800200"/>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1. Translucent materials block most light but let some of it through.</a:t>
            </a:r>
          </a:p>
          <a:p>
            <a:r>
              <a:rPr lang="en-GB" sz="2500" dirty="0">
                <a:solidFill>
                  <a:schemeClr val="tx1"/>
                </a:solidFill>
              </a:rPr>
              <a:t>This statement is ___________ because</a:t>
            </a:r>
            <a:r>
              <a:rPr lang="en-GB" sz="2400" dirty="0">
                <a:solidFill>
                  <a:schemeClr val="tx1"/>
                </a:solidFill>
              </a:rPr>
              <a:t>___________________</a:t>
            </a:r>
          </a:p>
          <a:p>
            <a:endParaRPr lang="en-GB" sz="800" dirty="0">
              <a:solidFill>
                <a:schemeClr val="tx1"/>
              </a:solidFill>
            </a:endParaRPr>
          </a:p>
          <a:p>
            <a:r>
              <a:rPr lang="en-GB" sz="2400" dirty="0">
                <a:solidFill>
                  <a:schemeClr val="tx1"/>
                </a:solidFill>
              </a:rPr>
              <a:t>_____________________________________________________</a:t>
            </a:r>
          </a:p>
        </p:txBody>
      </p:sp>
      <p:sp>
        <p:nvSpPr>
          <p:cNvPr id="9" name="Rectangle: Rounded Corners 8">
            <a:extLst>
              <a:ext uri="{FF2B5EF4-FFF2-40B4-BE49-F238E27FC236}">
                <a16:creationId xmlns:a16="http://schemas.microsoft.com/office/drawing/2014/main" id="{EF01DF63-BFE4-41DE-8FCB-688B2ACA7C3B}"/>
              </a:ext>
            </a:extLst>
          </p:cNvPr>
          <p:cNvSpPr/>
          <p:nvPr/>
        </p:nvSpPr>
        <p:spPr>
          <a:xfrm>
            <a:off x="251520" y="2420888"/>
            <a:ext cx="8568952" cy="1800200"/>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1. Translucent materials block most light but let some of it through.</a:t>
            </a:r>
          </a:p>
          <a:p>
            <a:r>
              <a:rPr lang="en-GB" sz="800" dirty="0">
                <a:solidFill>
                  <a:schemeClr val="tx1"/>
                </a:solidFill>
              </a:rPr>
              <a:t> </a:t>
            </a:r>
          </a:p>
          <a:p>
            <a:r>
              <a:rPr lang="en-GB" sz="2500" dirty="0">
                <a:solidFill>
                  <a:schemeClr val="tx1"/>
                </a:solidFill>
              </a:rPr>
              <a:t>This statement is __</a:t>
            </a:r>
            <a:r>
              <a:rPr lang="en-GB" sz="2500" b="1" dirty="0">
                <a:solidFill>
                  <a:schemeClr val="tx1"/>
                </a:solidFill>
              </a:rPr>
              <a:t>false</a:t>
            </a:r>
            <a:r>
              <a:rPr lang="en-GB" sz="2500" dirty="0">
                <a:solidFill>
                  <a:schemeClr val="tx1"/>
                </a:solidFill>
              </a:rPr>
              <a:t>_____ because it says that translucent materials do let light through but they scatter it, not block it.</a:t>
            </a:r>
          </a:p>
        </p:txBody>
      </p:sp>
      <p:sp>
        <p:nvSpPr>
          <p:cNvPr id="10" name="Rectangle: Rounded Corners 9">
            <a:extLst>
              <a:ext uri="{FF2B5EF4-FFF2-40B4-BE49-F238E27FC236}">
                <a16:creationId xmlns:a16="http://schemas.microsoft.com/office/drawing/2014/main" id="{B913EDB4-B6C7-4490-8A2B-FD6C1FE576AF}"/>
              </a:ext>
            </a:extLst>
          </p:cNvPr>
          <p:cNvSpPr/>
          <p:nvPr/>
        </p:nvSpPr>
        <p:spPr>
          <a:xfrm>
            <a:off x="233429" y="4435366"/>
            <a:ext cx="8568952" cy="2017969"/>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500" dirty="0">
                <a:solidFill>
                  <a:schemeClr val="tx1"/>
                </a:solidFill>
              </a:rPr>
              <a:t>Statement 2. Having translucent windows means </a:t>
            </a:r>
          </a:p>
          <a:p>
            <a:r>
              <a:rPr lang="en-GB" sz="2500" dirty="0">
                <a:solidFill>
                  <a:schemeClr val="tx1"/>
                </a:solidFill>
              </a:rPr>
              <a:t>that you can’t be seen clearly.</a:t>
            </a:r>
          </a:p>
          <a:p>
            <a:r>
              <a:rPr lang="en-GB" sz="800" dirty="0">
                <a:solidFill>
                  <a:schemeClr val="tx1"/>
                </a:solidFill>
              </a:rPr>
              <a:t> </a:t>
            </a:r>
          </a:p>
          <a:p>
            <a:r>
              <a:rPr lang="en-GB" sz="2500" dirty="0">
                <a:solidFill>
                  <a:schemeClr val="tx1"/>
                </a:solidFill>
              </a:rPr>
              <a:t>This statement is ___________ because</a:t>
            </a:r>
            <a:r>
              <a:rPr lang="en-GB" sz="2400" dirty="0">
                <a:solidFill>
                  <a:schemeClr val="tx1"/>
                </a:solidFill>
              </a:rPr>
              <a:t>___________________</a:t>
            </a:r>
          </a:p>
          <a:p>
            <a:endParaRPr lang="en-GB" sz="800" dirty="0">
              <a:solidFill>
                <a:schemeClr val="tx1"/>
              </a:solidFill>
            </a:endParaRPr>
          </a:p>
          <a:p>
            <a:r>
              <a:rPr lang="en-GB" sz="2400" dirty="0">
                <a:solidFill>
                  <a:schemeClr val="tx1"/>
                </a:solidFill>
              </a:rPr>
              <a:t>_____________________________________________________</a:t>
            </a:r>
          </a:p>
        </p:txBody>
      </p:sp>
      <p:sp>
        <p:nvSpPr>
          <p:cNvPr id="11" name="Rectangle: Rounded Corners 10">
            <a:extLst>
              <a:ext uri="{FF2B5EF4-FFF2-40B4-BE49-F238E27FC236}">
                <a16:creationId xmlns:a16="http://schemas.microsoft.com/office/drawing/2014/main" id="{023B1755-AE5B-45C2-A772-6F439449D0BE}"/>
              </a:ext>
            </a:extLst>
          </p:cNvPr>
          <p:cNvSpPr/>
          <p:nvPr/>
        </p:nvSpPr>
        <p:spPr>
          <a:xfrm>
            <a:off x="233429" y="4435366"/>
            <a:ext cx="8623047" cy="2017968"/>
          </a:xfrm>
          <a:prstGeom prst="roundRect">
            <a:avLst/>
          </a:prstGeom>
          <a:solidFill>
            <a:srgbClr val="E1F7D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Statement 2. Having translucent windows means </a:t>
            </a:r>
          </a:p>
          <a:p>
            <a:r>
              <a:rPr lang="en-GB" sz="2400" dirty="0">
                <a:solidFill>
                  <a:schemeClr val="tx1"/>
                </a:solidFill>
              </a:rPr>
              <a:t>that you can’t be seen clearly.</a:t>
            </a:r>
          </a:p>
          <a:p>
            <a:r>
              <a:rPr lang="en-GB" sz="800" dirty="0">
                <a:solidFill>
                  <a:schemeClr val="tx1"/>
                </a:solidFill>
              </a:rPr>
              <a:t> </a:t>
            </a:r>
          </a:p>
          <a:p>
            <a:r>
              <a:rPr lang="en-GB" sz="2400" dirty="0">
                <a:solidFill>
                  <a:schemeClr val="tx1"/>
                </a:solidFill>
              </a:rPr>
              <a:t>This statement is __</a:t>
            </a:r>
            <a:r>
              <a:rPr lang="en-GB" sz="2400" b="1" dirty="0">
                <a:solidFill>
                  <a:schemeClr val="tx1"/>
                </a:solidFill>
              </a:rPr>
              <a:t>true</a:t>
            </a:r>
            <a:r>
              <a:rPr lang="en-GB" sz="2400" dirty="0">
                <a:solidFill>
                  <a:schemeClr val="tx1"/>
                </a:solidFill>
              </a:rPr>
              <a:t>_____ because the light gets scattered so they are useful for when people want to be private. </a:t>
            </a:r>
          </a:p>
        </p:txBody>
      </p:sp>
      <p:pic>
        <p:nvPicPr>
          <p:cNvPr id="4" name="Picture 3" descr="A close up of a logo&#10;&#10;Description automatically generated">
            <a:extLst>
              <a:ext uri="{FF2B5EF4-FFF2-40B4-BE49-F238E27FC236}">
                <a16:creationId xmlns:a16="http://schemas.microsoft.com/office/drawing/2014/main" id="{F4B5375F-F79C-4AE4-95A8-704CE1B6B4D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04248" y="4293096"/>
            <a:ext cx="1174251" cy="1108199"/>
          </a:xfrm>
          <a:prstGeom prst="rect">
            <a:avLst/>
          </a:prstGeom>
        </p:spPr>
      </p:pic>
    </p:spTree>
    <p:extLst>
      <p:ext uri="{BB962C8B-B14F-4D97-AF65-F5344CB8AC3E}">
        <p14:creationId xmlns:p14="http://schemas.microsoft.com/office/powerpoint/2010/main" val="3657418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a:extLst>
              <a:ext uri="{FF2B5EF4-FFF2-40B4-BE49-F238E27FC236}">
                <a16:creationId xmlns:a16="http://schemas.microsoft.com/office/drawing/2014/main" id="{E3A416F6-83BF-40F7-8391-509870B57F2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00125"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5">
            <a:extLst>
              <a:ext uri="{FF2B5EF4-FFF2-40B4-BE49-F238E27FC236}">
                <a16:creationId xmlns:a16="http://schemas.microsoft.com/office/drawing/2014/main" id="{C33E9805-EDC5-4F93-9AE1-A5ED337CA3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08950" y="115888"/>
            <a:ext cx="1000125" cy="77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Rounded Corners 4">
            <a:extLst>
              <a:ext uri="{FF2B5EF4-FFF2-40B4-BE49-F238E27FC236}">
                <a16:creationId xmlns:a16="http://schemas.microsoft.com/office/drawing/2014/main" id="{531F6570-7E88-45A4-B08B-139784EBD2BC}"/>
              </a:ext>
            </a:extLst>
          </p:cNvPr>
          <p:cNvSpPr/>
          <p:nvPr/>
        </p:nvSpPr>
        <p:spPr>
          <a:xfrm>
            <a:off x="1142626" y="1075631"/>
            <a:ext cx="6858747" cy="159385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500" b="1" u="sng" dirty="0">
                <a:solidFill>
                  <a:srgbClr val="002060"/>
                </a:solidFill>
                <a:latin typeface="Calibri" panose="020F0502020204030204" pitchFamily="34" charset="0"/>
                <a:cs typeface="Calibri" panose="020F0502020204030204" pitchFamily="34" charset="0"/>
              </a:rPr>
              <a:t>Reflection</a:t>
            </a:r>
          </a:p>
          <a:p>
            <a:pPr algn="ctr">
              <a:defRPr/>
            </a:pPr>
            <a:r>
              <a:rPr lang="en-GB" sz="2500" dirty="0">
                <a:solidFill>
                  <a:srgbClr val="002060"/>
                </a:solidFill>
                <a:latin typeface="Calibri" panose="020F0502020204030204" pitchFamily="34" charset="0"/>
                <a:cs typeface="Calibri" panose="020F0502020204030204" pitchFamily="34" charset="0"/>
              </a:rPr>
              <a:t>Think about today’s lesson complete the table below. Talk to your partner about how confident you feel about your answers.</a:t>
            </a:r>
            <a:endParaRPr lang="en-GB" sz="2500" dirty="0">
              <a:solidFill>
                <a:srgbClr val="002060"/>
              </a:solidFill>
            </a:endParaRPr>
          </a:p>
        </p:txBody>
      </p:sp>
      <p:graphicFrame>
        <p:nvGraphicFramePr>
          <p:cNvPr id="6" name="Table 5">
            <a:extLst>
              <a:ext uri="{FF2B5EF4-FFF2-40B4-BE49-F238E27FC236}">
                <a16:creationId xmlns:a16="http://schemas.microsoft.com/office/drawing/2014/main" id="{863B7BDF-AA98-4808-8752-B6F3CE686623}"/>
              </a:ext>
            </a:extLst>
          </p:cNvPr>
          <p:cNvGraphicFramePr>
            <a:graphicFrameLocks noGrp="1"/>
          </p:cNvGraphicFramePr>
          <p:nvPr>
            <p:extLst>
              <p:ext uri="{D42A27DB-BD31-4B8C-83A1-F6EECF244321}">
                <p14:modId xmlns:p14="http://schemas.microsoft.com/office/powerpoint/2010/main" val="1527773422"/>
              </p:ext>
            </p:extLst>
          </p:nvPr>
        </p:nvGraphicFramePr>
        <p:xfrm>
          <a:off x="683568" y="3003755"/>
          <a:ext cx="7425381" cy="3233557"/>
        </p:xfrm>
        <a:graphic>
          <a:graphicData uri="http://schemas.openxmlformats.org/drawingml/2006/table">
            <a:tbl>
              <a:tblPr firstRow="1" firstCol="1" lastRow="1" lastCol="1" bandRow="1" bandCol="1"/>
              <a:tblGrid>
                <a:gridCol w="4822975">
                  <a:extLst>
                    <a:ext uri="{9D8B030D-6E8A-4147-A177-3AD203B41FA5}">
                      <a16:colId xmlns:a16="http://schemas.microsoft.com/office/drawing/2014/main" val="20000"/>
                    </a:ext>
                  </a:extLst>
                </a:gridCol>
                <a:gridCol w="1288862">
                  <a:extLst>
                    <a:ext uri="{9D8B030D-6E8A-4147-A177-3AD203B41FA5}">
                      <a16:colId xmlns:a16="http://schemas.microsoft.com/office/drawing/2014/main" val="20001"/>
                    </a:ext>
                  </a:extLst>
                </a:gridCol>
                <a:gridCol w="1313544">
                  <a:extLst>
                    <a:ext uri="{9D8B030D-6E8A-4147-A177-3AD203B41FA5}">
                      <a16:colId xmlns:a16="http://schemas.microsoft.com/office/drawing/2014/main" val="20002"/>
                    </a:ext>
                  </a:extLst>
                </a:gridCol>
              </a:tblGrid>
              <a:tr h="461711">
                <a:tc>
                  <a:txBody>
                    <a:bodyPr/>
                    <a:lstStyle/>
                    <a:p>
                      <a:pPr algn="l">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a:noFill/>
                    </a:lnL>
                    <a:lnR w="19050" cap="flat" cmpd="sng" algn="ctr">
                      <a:solidFill>
                        <a:srgbClr val="363435"/>
                      </a:solidFill>
                      <a:prstDash val="solid"/>
                      <a:round/>
                      <a:headEnd type="none" w="med" len="med"/>
                      <a:tailEnd type="none" w="med" len="med"/>
                    </a:lnR>
                    <a:lnT>
                      <a:noFill/>
                    </a:lnT>
                    <a:lnB w="19050" cap="flat" cmpd="sng" algn="ctr">
                      <a:solidFill>
                        <a:srgbClr val="363435"/>
                      </a:solidFill>
                      <a:prstDash val="solid"/>
                      <a:round/>
                      <a:headEnd type="none" w="med" len="med"/>
                      <a:tailEnd type="none" w="med" len="med"/>
                    </a:lnB>
                  </a:tcPr>
                </a:tc>
                <a:tc>
                  <a:txBody>
                    <a:bodyPr/>
                    <a:lstStyle/>
                    <a:p>
                      <a:pPr algn="l">
                        <a:lnSpc>
                          <a:spcPts val="900"/>
                        </a:lnSpc>
                        <a:spcBef>
                          <a:spcPts val="30"/>
                        </a:spcBef>
                        <a:spcAft>
                          <a:spcPts val="800"/>
                        </a:spcAft>
                      </a:pPr>
                      <a:r>
                        <a:rPr lang="en-GB" sz="2500" b="1" dirty="0">
                          <a:effectLst/>
                          <a:latin typeface="+mn-lt"/>
                          <a:ea typeface="Calibri" panose="020F0502020204030204" pitchFamily="34" charset="0"/>
                          <a:cs typeface="Times New Roman" panose="02020603050405020304" pitchFamily="18" charset="0"/>
                        </a:rPr>
                        <a:t> </a:t>
                      </a:r>
                    </a:p>
                    <a:p>
                      <a:pPr marL="282575" algn="l">
                        <a:lnSpc>
                          <a:spcPct val="107000"/>
                        </a:lnSpc>
                        <a:spcAft>
                          <a:spcPts val="800"/>
                        </a:spcAft>
                      </a:pPr>
                      <a:r>
                        <a:rPr lang="en-GB" sz="2500" b="1" spc="-110" dirty="0">
                          <a:effectLst/>
                          <a:latin typeface="+mn-lt"/>
                          <a:ea typeface="Arial" panose="020B0604020202020204" pitchFamily="34" charset="0"/>
                          <a:cs typeface="Times New Roman" panose="02020603050405020304" pitchFamily="18" charset="0"/>
                        </a:rPr>
                        <a:t>T</a:t>
                      </a:r>
                      <a:r>
                        <a:rPr lang="en-GB" sz="2500" b="1" dirty="0">
                          <a:effectLst/>
                          <a:latin typeface="+mn-lt"/>
                          <a:ea typeface="Arial" panose="020B0604020202020204" pitchFamily="34" charset="0"/>
                          <a:cs typeface="Times New Roman" panose="02020603050405020304" pitchFamily="18" charset="0"/>
                        </a:rPr>
                        <a:t>rue</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FF2CC"/>
                    </a:solidFill>
                  </a:tcPr>
                </a:tc>
                <a:tc>
                  <a:txBody>
                    <a:bodyPr/>
                    <a:lstStyle/>
                    <a:p>
                      <a:pPr algn="l">
                        <a:lnSpc>
                          <a:spcPts val="900"/>
                        </a:lnSpc>
                        <a:spcBef>
                          <a:spcPts val="30"/>
                        </a:spcBef>
                        <a:spcAft>
                          <a:spcPts val="800"/>
                        </a:spcAft>
                      </a:pPr>
                      <a:r>
                        <a:rPr lang="en-GB" sz="2500" b="1" dirty="0">
                          <a:effectLst/>
                          <a:latin typeface="+mn-lt"/>
                          <a:ea typeface="Calibri" panose="020F0502020204030204" pitchFamily="34" charset="0"/>
                          <a:cs typeface="Times New Roman" panose="02020603050405020304" pitchFamily="18" charset="0"/>
                        </a:rPr>
                        <a:t> </a:t>
                      </a:r>
                    </a:p>
                    <a:p>
                      <a:pPr marL="247015" algn="l">
                        <a:lnSpc>
                          <a:spcPct val="107000"/>
                        </a:lnSpc>
                        <a:spcAft>
                          <a:spcPts val="800"/>
                        </a:spcAft>
                      </a:pPr>
                      <a:r>
                        <a:rPr lang="en-GB" sz="2500" b="1" dirty="0">
                          <a:effectLst/>
                          <a:latin typeface="+mn-lt"/>
                          <a:ea typeface="Arial" panose="020B0604020202020204" pitchFamily="34" charset="0"/>
                          <a:cs typeface="Times New Roman" panose="02020603050405020304" pitchFamily="18" charset="0"/>
                        </a:rPr>
                        <a:t>False</a:t>
                      </a:r>
                      <a:endParaRPr lang="en-GB" sz="2500" b="1" dirty="0">
                        <a:effectLst/>
                        <a:latin typeface="+mn-lt"/>
                        <a:ea typeface="Calibri" panose="020F0502020204030204" pitchFamily="34" charset="0"/>
                        <a:cs typeface="Times New Roman" panose="02020603050405020304" pitchFamily="18" charset="0"/>
                      </a:endParaRP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FF2CC"/>
                    </a:solidFill>
                  </a:tcPr>
                </a:tc>
                <a:extLst>
                  <a:ext uri="{0D108BD9-81ED-4DB2-BD59-A6C34878D82A}">
                    <a16:rowId xmlns:a16="http://schemas.microsoft.com/office/drawing/2014/main" val="10000"/>
                  </a:ext>
                </a:extLst>
              </a:tr>
              <a:tr h="541071">
                <a:tc>
                  <a:txBody>
                    <a:bodyPr/>
                    <a:lstStyle/>
                    <a:p>
                      <a:pPr algn="ctr">
                        <a:lnSpc>
                          <a:spcPct val="107000"/>
                        </a:lnSpc>
                        <a:spcAft>
                          <a:spcPts val="0"/>
                        </a:spcAft>
                      </a:pPr>
                      <a:r>
                        <a:rPr lang="en-US" sz="2500" baseline="0" dirty="0">
                          <a:effectLst/>
                          <a:latin typeface="+mn-lt"/>
                          <a:ea typeface="Calibri" panose="020F0502020204030204" pitchFamily="34" charset="0"/>
                          <a:cs typeface="+mn-cs"/>
                        </a:rPr>
                        <a:t>I know what true and false mean.</a:t>
                      </a:r>
                      <a:endParaRPr lang="en-US" sz="2500" b="1" baseline="0" dirty="0">
                        <a:effectLst/>
                        <a:latin typeface="+mn-lt"/>
                        <a:ea typeface="Calibri" panose="020F0502020204030204" pitchFamily="34" charset="0"/>
                        <a:cs typeface="+mn-cs"/>
                      </a:endParaRP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FF2CC"/>
                    </a:solidFill>
                  </a:tcPr>
                </a:tc>
                <a:tc>
                  <a:txBody>
                    <a:bodyPr/>
                    <a:lstStyle/>
                    <a:p>
                      <a:pPr marL="171450" indent="-171450" algn="ctr">
                        <a:lnSpc>
                          <a:spcPct val="107000"/>
                        </a:lnSpc>
                        <a:spcAft>
                          <a:spcPts val="800"/>
                        </a:spcAft>
                        <a:buSzPct val="200000"/>
                        <a:buFont typeface="Wingdings" panose="05000000000000000000" pitchFamily="2" charset="2"/>
                        <a:buChar char="ü"/>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SzPct val="200000"/>
                        <a:buFont typeface="Wingdings" panose="05000000000000000000" pitchFamily="2" charset="2"/>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tc>
                  <a:txBody>
                    <a:bodyPr/>
                    <a:lstStyle/>
                    <a:p>
                      <a:pPr algn="l">
                        <a:lnSpc>
                          <a:spcPct val="107000"/>
                        </a:lnSpc>
                      </a:pPr>
                      <a:r>
                        <a:rPr lang="en-GB" sz="1100" dirty="0">
                          <a:effectLst/>
                          <a:latin typeface="Calibri" panose="020F0502020204030204" pitchFamily="34"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905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extLst>
                  <a:ext uri="{0D108BD9-81ED-4DB2-BD59-A6C34878D82A}">
                    <a16:rowId xmlns:a16="http://schemas.microsoft.com/office/drawing/2014/main" val="10001"/>
                  </a:ext>
                </a:extLst>
              </a:tr>
              <a:tr h="499195">
                <a:tc>
                  <a:txBody>
                    <a:bodyPr/>
                    <a:lstStyle/>
                    <a:p>
                      <a:pPr algn="ctr">
                        <a:lnSpc>
                          <a:spcPts val="900"/>
                        </a:lnSpc>
                        <a:spcBef>
                          <a:spcPts val="30"/>
                        </a:spcBef>
                        <a:spcAft>
                          <a:spcPts val="800"/>
                        </a:spcAft>
                      </a:pPr>
                      <a:r>
                        <a:rPr lang="en-GB" sz="2500" dirty="0">
                          <a:effectLst/>
                          <a:latin typeface="+mn-lt"/>
                          <a:ea typeface="Calibri" panose="020F0502020204030204" pitchFamily="34" charset="0"/>
                          <a:cs typeface="Times New Roman" panose="02020603050405020304" pitchFamily="18" charset="0"/>
                        </a:rPr>
                        <a:t> </a:t>
                      </a:r>
                    </a:p>
                    <a:p>
                      <a:pPr algn="ctr">
                        <a:lnSpc>
                          <a:spcPts val="900"/>
                        </a:lnSpc>
                        <a:spcBef>
                          <a:spcPts val="30"/>
                        </a:spcBef>
                        <a:spcAft>
                          <a:spcPts val="800"/>
                        </a:spcAft>
                      </a:pPr>
                      <a:r>
                        <a:rPr lang="en-GB" sz="2500" baseline="0" dirty="0">
                          <a:effectLst/>
                          <a:latin typeface="+mn-lt"/>
                          <a:ea typeface="Calibri" panose="020F0502020204030204" pitchFamily="34" charset="0"/>
                          <a:cs typeface="Times New Roman" panose="02020603050405020304" pitchFamily="18" charset="0"/>
                        </a:rPr>
                        <a:t>I can scan a text for evidence. </a:t>
                      </a:r>
                      <a:endParaRPr lang="en-GB" sz="2500" dirty="0">
                        <a:effectLst/>
                        <a:latin typeface="+mn-lt"/>
                        <a:ea typeface="Calibri" panose="020F0502020204030204" pitchFamily="34" charset="0"/>
                        <a:cs typeface="Arial" panose="020B0604020202020204" pitchFamily="34" charset="0"/>
                      </a:endParaRP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FF2CC"/>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gn="l">
                        <a:lnSpc>
                          <a:spcPct val="107000"/>
                        </a:lnSpc>
                        <a:spcAft>
                          <a:spcPts val="800"/>
                        </a:spcAft>
                        <a:buFont typeface="Wingdings" panose="05000000000000000000" pitchFamily="2" charset="2"/>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extLst>
                  <a:ext uri="{0D108BD9-81ED-4DB2-BD59-A6C34878D82A}">
                    <a16:rowId xmlns:a16="http://schemas.microsoft.com/office/drawing/2014/main" val="10002"/>
                  </a:ext>
                </a:extLst>
              </a:tr>
              <a:tr h="536081">
                <a:tc>
                  <a:txBody>
                    <a:bodyPr/>
                    <a:lstStyle/>
                    <a:p>
                      <a:pPr algn="ctr">
                        <a:lnSpc>
                          <a:spcPct val="106000"/>
                        </a:lnSpc>
                        <a:spcAft>
                          <a:spcPts val="0"/>
                        </a:spcAft>
                      </a:pPr>
                      <a:r>
                        <a:rPr lang="en-US" sz="2500" dirty="0">
                          <a:effectLst/>
                          <a:latin typeface="+mn-lt"/>
                          <a:ea typeface="Arial" panose="020B0604020202020204" pitchFamily="34" charset="0"/>
                        </a:rPr>
                        <a:t> I can decide whether a statement is true or false</a:t>
                      </a:r>
                      <a:r>
                        <a:rPr lang="en-US" sz="2500" baseline="0" dirty="0">
                          <a:effectLst/>
                          <a:latin typeface="+mn-lt"/>
                          <a:ea typeface="Arial" panose="020B0604020202020204" pitchFamily="34" charset="0"/>
                        </a:rPr>
                        <a:t>. </a:t>
                      </a:r>
                      <a:endParaRPr lang="en-GB" sz="2500" b="1" dirty="0">
                        <a:effectLst/>
                        <a:latin typeface="+mn-lt"/>
                        <a:ea typeface="Times New Roman" panose="02020603050405020304" pitchFamily="18" charset="0"/>
                      </a:endParaRP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FF2CC"/>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lgn="ctr">
                        <a:lnSpc>
                          <a:spcPct val="107000"/>
                        </a:lnSpc>
                        <a:spcAft>
                          <a:spcPts val="800"/>
                        </a:spcAft>
                        <a:buSzPct val="200000"/>
                        <a:buFont typeface="Wingdings" panose="05000000000000000000" pitchFamily="2" charset="2"/>
                        <a:buNone/>
                      </a:pPr>
                      <a:r>
                        <a:rPr lang="en-GB" sz="1100" baseline="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2700" cap="flat" cmpd="sng" algn="ctr">
                      <a:solidFill>
                        <a:srgbClr val="363435"/>
                      </a:solidFill>
                      <a:prstDash val="solid"/>
                      <a:round/>
                      <a:headEnd type="none" w="med" len="med"/>
                      <a:tailEnd type="none" w="med" len="med"/>
                    </a:lnB>
                    <a:solidFill>
                      <a:srgbClr val="FDFDFD"/>
                    </a:solidFill>
                  </a:tcPr>
                </a:tc>
                <a:extLst>
                  <a:ext uri="{0D108BD9-81ED-4DB2-BD59-A6C34878D82A}">
                    <a16:rowId xmlns:a16="http://schemas.microsoft.com/office/drawing/2014/main" val="10003"/>
                  </a:ext>
                </a:extLst>
              </a:tr>
              <a:tr h="512506">
                <a:tc>
                  <a:txBody>
                    <a:bodyPr/>
                    <a:lstStyle/>
                    <a:p>
                      <a:pPr marL="98425" algn="ctr">
                        <a:lnSpc>
                          <a:spcPct val="107000"/>
                        </a:lnSpc>
                        <a:spcAft>
                          <a:spcPts val="800"/>
                        </a:spcAft>
                      </a:pPr>
                      <a:r>
                        <a:rPr lang="en-GB" sz="2500" b="0" baseline="0" dirty="0">
                          <a:effectLst/>
                          <a:latin typeface="+mn-lt"/>
                          <a:ea typeface="Calibri" panose="020F0502020204030204" pitchFamily="34" charset="0"/>
                          <a:cs typeface="Times New Roman" panose="02020603050405020304" pitchFamily="18" charset="0"/>
                        </a:rPr>
                        <a:t>I can support my decision by referring to evidence in the text. </a:t>
                      </a:r>
                      <a:endParaRPr lang="en-GB" sz="2500" b="0" dirty="0">
                        <a:effectLst/>
                        <a:latin typeface="+mn-lt"/>
                        <a:ea typeface="Calibri" panose="020F0502020204030204" pitchFamily="34" charset="0"/>
                        <a:cs typeface="Times New Roman" panose="02020603050405020304" pitchFamily="18" charset="0"/>
                      </a:endParaRP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FF2CC"/>
                    </a:solidFill>
                  </a:tcPr>
                </a:tc>
                <a:tc>
                  <a:txBody>
                    <a:bodyPr/>
                    <a:lstStyle/>
                    <a:p>
                      <a:pPr algn="l">
                        <a:lnSpc>
                          <a:spcPct val="107000"/>
                        </a:lnSpc>
                        <a:spcAft>
                          <a:spcPts val="80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DFDFD"/>
                    </a:solidFill>
                  </a:tcPr>
                </a:tc>
                <a:tc>
                  <a:txBody>
                    <a:bodyPr/>
                    <a:lstStyle/>
                    <a:p>
                      <a:pPr marL="0" indent="0" algn="ctr">
                        <a:lnSpc>
                          <a:spcPct val="107000"/>
                        </a:lnSpc>
                        <a:spcAft>
                          <a:spcPts val="800"/>
                        </a:spcAft>
                        <a:buSzPct val="200000"/>
                        <a:buFont typeface="Wingdings" panose="05000000000000000000" pitchFamily="2" charset="2"/>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  </a:t>
                      </a:r>
                    </a:p>
                  </a:txBody>
                  <a:tcPr marL="0" marR="0" marT="0" marB="0">
                    <a:lnL w="19050" cap="flat" cmpd="sng" algn="ctr">
                      <a:solidFill>
                        <a:srgbClr val="363435"/>
                      </a:solidFill>
                      <a:prstDash val="solid"/>
                      <a:round/>
                      <a:headEnd type="none" w="med" len="med"/>
                      <a:tailEnd type="none" w="med" len="med"/>
                    </a:lnL>
                    <a:lnR w="19050" cap="flat" cmpd="sng" algn="ctr">
                      <a:solidFill>
                        <a:srgbClr val="363435"/>
                      </a:solidFill>
                      <a:prstDash val="solid"/>
                      <a:round/>
                      <a:headEnd type="none" w="med" len="med"/>
                      <a:tailEnd type="none" w="med" len="med"/>
                    </a:lnR>
                    <a:lnT w="12700" cap="flat" cmpd="sng" algn="ctr">
                      <a:solidFill>
                        <a:srgbClr val="363435"/>
                      </a:solidFill>
                      <a:prstDash val="solid"/>
                      <a:round/>
                      <a:headEnd type="none" w="med" len="med"/>
                      <a:tailEnd type="none" w="med" len="med"/>
                    </a:lnT>
                    <a:lnB w="19050" cap="flat" cmpd="sng" algn="ctr">
                      <a:solidFill>
                        <a:srgbClr val="363435"/>
                      </a:solidFill>
                      <a:prstDash val="solid"/>
                      <a:round/>
                      <a:headEnd type="none" w="med" len="med"/>
                      <a:tailEnd type="none" w="med" len="med"/>
                    </a:lnB>
                    <a:solidFill>
                      <a:srgbClr val="FDFDFD"/>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1118487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3080</TotalTime>
  <Words>2209</Words>
  <Application>Microsoft Office PowerPoint</Application>
  <PresentationFormat>On-screen Show (4:3)</PresentationFormat>
  <Paragraphs>222</Paragraphs>
  <Slides>18</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Wingdings</vt:lpstr>
      <vt:lpstr>Office Theme</vt:lpstr>
      <vt:lpstr>Reading</vt:lpstr>
      <vt:lpstr>Vocabulary Task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slides - Calibri 40, bold, dark grey</dc:title>
  <dc:creator>John Carlisle</dc:creator>
  <cp:lastModifiedBy>Natasha Robertson</cp:lastModifiedBy>
  <cp:revision>230</cp:revision>
  <dcterms:created xsi:type="dcterms:W3CDTF">2016-08-09T10:05:30Z</dcterms:created>
  <dcterms:modified xsi:type="dcterms:W3CDTF">2019-06-05T12:12:04Z</dcterms:modified>
</cp:coreProperties>
</file>