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60" r:id="rId2"/>
    <p:sldId id="257" r:id="rId3"/>
    <p:sldId id="273" r:id="rId4"/>
    <p:sldId id="274" r:id="rId5"/>
    <p:sldId id="276" r:id="rId6"/>
    <p:sldId id="280" r:id="rId7"/>
    <p:sldId id="262" r:id="rId8"/>
    <p:sldId id="261" r:id="rId9"/>
    <p:sldId id="275" r:id="rId10"/>
    <p:sldId id="279" r:id="rId11"/>
    <p:sldId id="281" r:id="rId12"/>
    <p:sldId id="278" r:id="rId13"/>
    <p:sldId id="282" r:id="rId14"/>
    <p:sldId id="284" r:id="rId15"/>
    <p:sldId id="285" r:id="rId1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299" autoAdjust="0"/>
    <p:restoredTop sz="94630"/>
  </p:normalViewPr>
  <p:slideViewPr>
    <p:cSldViewPr>
      <p:cViewPr>
        <p:scale>
          <a:sx n="76" d="100"/>
          <a:sy n="76" d="100"/>
        </p:scale>
        <p:origin x="1856" y="52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theme" Target="theme/theme1.xml"/><Relationship Id="rId21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notesMaster" Target="notesMasters/notesMaster1.xml"/><Relationship Id="rId18" Type="http://schemas.openxmlformats.org/officeDocument/2006/relationships/presProps" Target="presProps.xml"/><Relationship Id="rId1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085B500-0E0A-4658-B11C-9AB34B9C589F}" type="datetimeFigureOut">
              <a:rPr lang="en-GB" smtClean="0"/>
              <a:t>23/08/2018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3995B99-BE6E-4622-9EB6-A039F04E0D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585525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 smtClean="0"/>
          </a:p>
        </p:txBody>
      </p:sp>
      <p:sp>
        <p:nvSpPr>
          <p:cNvPr id="410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864BD6E5-D7CF-44B8-BFC1-CB613219D005}" type="slidenum">
              <a:rPr lang="en-GB" altLang="en-US"/>
              <a:pPr/>
              <a:t>1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4366902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1AC3D3-80DA-4187-AC11-2806527CB8BB}" type="datetimeFigureOut">
              <a:rPr lang="en-GB" smtClean="0"/>
              <a:t>23/08/2018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CE2A90-49D8-46C2-A48C-E9803BAC0E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28794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1AC3D3-80DA-4187-AC11-2806527CB8BB}" type="datetimeFigureOut">
              <a:rPr lang="en-GB" smtClean="0"/>
              <a:t>23/08/2018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CE2A90-49D8-46C2-A48C-E9803BAC0E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22110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1AC3D3-80DA-4187-AC11-2806527CB8BB}" type="datetimeFigureOut">
              <a:rPr lang="en-GB" smtClean="0"/>
              <a:t>23/08/2018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CE2A90-49D8-46C2-A48C-E9803BAC0E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54794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1AC3D3-80DA-4187-AC11-2806527CB8BB}" type="datetimeFigureOut">
              <a:rPr lang="en-GB" smtClean="0"/>
              <a:t>23/08/2018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CE2A90-49D8-46C2-A48C-E9803BAC0E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65077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1AC3D3-80DA-4187-AC11-2806527CB8BB}" type="datetimeFigureOut">
              <a:rPr lang="en-GB" smtClean="0"/>
              <a:t>23/08/2018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CE2A90-49D8-46C2-A48C-E9803BAC0E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95641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1AC3D3-80DA-4187-AC11-2806527CB8BB}" type="datetimeFigureOut">
              <a:rPr lang="en-GB" smtClean="0"/>
              <a:t>23/08/2018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CE2A90-49D8-46C2-A48C-E9803BAC0E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34502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1AC3D3-80DA-4187-AC11-2806527CB8BB}" type="datetimeFigureOut">
              <a:rPr lang="en-GB" smtClean="0"/>
              <a:t>23/08/2018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CE2A90-49D8-46C2-A48C-E9803BAC0E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94250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1AC3D3-80DA-4187-AC11-2806527CB8BB}" type="datetimeFigureOut">
              <a:rPr lang="en-GB" smtClean="0"/>
              <a:t>23/08/2018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CE2A90-49D8-46C2-A48C-E9803BAC0E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97290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1AC3D3-80DA-4187-AC11-2806527CB8BB}" type="datetimeFigureOut">
              <a:rPr lang="en-GB" smtClean="0"/>
              <a:t>23/08/2018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CE2A90-49D8-46C2-A48C-E9803BAC0E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53450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1AC3D3-80DA-4187-AC11-2806527CB8BB}" type="datetimeFigureOut">
              <a:rPr lang="en-GB" smtClean="0"/>
              <a:t>23/08/2018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CE2A90-49D8-46C2-A48C-E9803BAC0E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89597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1AC3D3-80DA-4187-AC11-2806527CB8BB}" type="datetimeFigureOut">
              <a:rPr lang="en-GB" smtClean="0"/>
              <a:t>23/08/2018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CE2A90-49D8-46C2-A48C-E9803BAC0E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202490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6DF0BF0-E640-4002-BAFE-F6EBE8BBD0D0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663971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1AC3D3-80DA-4187-AC11-2806527CB8BB}" type="datetimeFigureOut">
              <a:rPr lang="en-GB" smtClean="0"/>
              <a:t>23/08/2018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CE2A90-49D8-46C2-A48C-E9803BAC0E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85099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4" Type="http://schemas.openxmlformats.org/officeDocument/2006/relationships/image" Target="../media/image2.png"/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.png"/><Relationship Id="rId3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7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7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8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8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9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586" b="7312"/>
          <a:stretch>
            <a:fillRect/>
          </a:stretch>
        </p:blipFill>
        <p:spPr bwMode="auto">
          <a:xfrm>
            <a:off x="1114425" y="4076700"/>
            <a:ext cx="6505575" cy="2016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5" name="Slide Number Placeholder 4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39C22773-3E03-4C8B-9216-B56D0FE217EA}" type="slidenum">
              <a:rPr lang="en-GB" altLang="en-US" sz="1400"/>
              <a:pPr>
                <a:spcBef>
                  <a:spcPct val="0"/>
                </a:spcBef>
                <a:buFontTx/>
                <a:buNone/>
              </a:pPr>
              <a:t>1</a:t>
            </a:fld>
            <a:endParaRPr lang="en-GB" altLang="en-US" sz="1400"/>
          </a:p>
        </p:txBody>
      </p:sp>
      <p:pic>
        <p:nvPicPr>
          <p:cNvPr id="3076" name="Picture 10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5190" r="63186"/>
          <a:stretch/>
        </p:blipFill>
        <p:spPr bwMode="auto">
          <a:xfrm>
            <a:off x="1114425" y="2996952"/>
            <a:ext cx="2700048" cy="925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/>
          <p:cNvSpPr/>
          <p:nvPr/>
        </p:nvSpPr>
        <p:spPr>
          <a:xfrm>
            <a:off x="1414884" y="1052736"/>
            <a:ext cx="5904656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500" b="1" dirty="0" smtClean="0"/>
              <a:t>R8 </a:t>
            </a:r>
            <a:r>
              <a:rPr lang="en-GB" sz="3600" b="1" dirty="0" smtClean="0"/>
              <a:t>Identify/explain </a:t>
            </a:r>
            <a:r>
              <a:rPr lang="en-GB" sz="3600" b="1" dirty="0"/>
              <a:t>how meaning is enhanced through choice of words and phrases. </a:t>
            </a:r>
            <a:endParaRPr lang="en-GB" sz="3500" dirty="0"/>
          </a:p>
        </p:txBody>
      </p:sp>
    </p:spTree>
    <p:extLst>
      <p:ext uri="{BB962C8B-B14F-4D97-AF65-F5344CB8AC3E}">
        <p14:creationId xmlns:p14="http://schemas.microsoft.com/office/powerpoint/2010/main" val="2070052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7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27963" y="5589588"/>
            <a:ext cx="646112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7348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337300" y="6308725"/>
            <a:ext cx="2133600" cy="476250"/>
          </a:xfrm>
          <a:noFill/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D45006D0-D9BB-4788-9073-B4D2305CA677}" type="slidenum">
              <a:rPr lang="en-GB" altLang="en-US" sz="1400"/>
              <a:pPr>
                <a:spcBef>
                  <a:spcPct val="0"/>
                </a:spcBef>
                <a:buFontTx/>
                <a:buNone/>
              </a:pPr>
              <a:t>2</a:t>
            </a:fld>
            <a:endParaRPr lang="en-GB" altLang="en-US" sz="1400"/>
          </a:p>
        </p:txBody>
      </p:sp>
      <p:pic>
        <p:nvPicPr>
          <p:cNvPr id="1026" name="Picture 2" descr="C:\Users\LUrquhart\AppData\Local\Microsoft\Windows\Temporary Internet Files\Content.IE5\NGP6GHAO\14836299-stack-of-books-books-stacked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0529" y="1256030"/>
            <a:ext cx="1365848" cy="14886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899591" y="2719734"/>
            <a:ext cx="7056785" cy="181588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endParaRPr lang="en-GB" sz="2800" dirty="0" smtClean="0"/>
          </a:p>
          <a:p>
            <a:pPr algn="ctr"/>
            <a:r>
              <a:rPr lang="en-GB" sz="2800" dirty="0" smtClean="0"/>
              <a:t>R8d. Can </a:t>
            </a:r>
            <a:r>
              <a:rPr lang="en-GB" sz="2800" dirty="0"/>
              <a:t>identify what impression a word/words give the reader. </a:t>
            </a:r>
          </a:p>
          <a:p>
            <a:pPr algn="ctr"/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16716805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375" y="5092"/>
            <a:ext cx="8229600" cy="1143000"/>
          </a:xfrm>
        </p:spPr>
        <p:txBody>
          <a:bodyPr>
            <a:normAutofit/>
          </a:bodyPr>
          <a:lstStyle/>
          <a:p>
            <a:r>
              <a:rPr lang="en-GB" sz="4000" dirty="0"/>
              <a:t>Teacher </a:t>
            </a:r>
            <a:r>
              <a:rPr lang="en-GB" sz="4000" dirty="0" smtClean="0"/>
              <a:t>Information</a:t>
            </a:r>
            <a:endParaRPr lang="en-GB" sz="4000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61" t="27337" r="12668" b="11746"/>
          <a:stretch/>
        </p:blipFill>
        <p:spPr bwMode="auto">
          <a:xfrm>
            <a:off x="251520" y="277090"/>
            <a:ext cx="986046" cy="8476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ounded Rectangle 8"/>
          <p:cNvSpPr/>
          <p:nvPr/>
        </p:nvSpPr>
        <p:spPr>
          <a:xfrm>
            <a:off x="527642" y="1182742"/>
            <a:ext cx="8175333" cy="4627751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>
              <a:buFont typeface="Wingdings" panose="05000000000000000000" pitchFamily="2" charset="2"/>
              <a:buChar char="Ø"/>
            </a:pPr>
            <a:r>
              <a:rPr lang="en-GB" sz="2600" dirty="0">
                <a:solidFill>
                  <a:schemeClr val="tx1"/>
                </a:solidFill>
              </a:rPr>
              <a:t> These slides look at the skill of being able to </a:t>
            </a:r>
            <a:r>
              <a:rPr lang="en-GB" sz="2600" b="1" dirty="0" smtClean="0">
                <a:solidFill>
                  <a:schemeClr val="tx1"/>
                </a:solidFill>
              </a:rPr>
              <a:t>identify </a:t>
            </a:r>
            <a:r>
              <a:rPr lang="en-GB" sz="2600" dirty="0" smtClean="0">
                <a:solidFill>
                  <a:schemeClr val="tx1"/>
                </a:solidFill>
              </a:rPr>
              <a:t>what </a:t>
            </a:r>
            <a:r>
              <a:rPr lang="en-GB" sz="2600" b="1" dirty="0" smtClean="0">
                <a:solidFill>
                  <a:schemeClr val="tx1"/>
                </a:solidFill>
              </a:rPr>
              <a:t>impression </a:t>
            </a:r>
            <a:r>
              <a:rPr lang="en-GB" sz="2600" dirty="0" smtClean="0">
                <a:solidFill>
                  <a:schemeClr val="tx1"/>
                </a:solidFill>
              </a:rPr>
              <a:t>a word/words in a text have on the reader. This helps children to understand and identify why writers make certain choices in their work. This also includes some ‘</a:t>
            </a:r>
            <a:r>
              <a:rPr lang="en-GB" sz="2600" b="1" dirty="0" smtClean="0">
                <a:solidFill>
                  <a:schemeClr val="tx1"/>
                </a:solidFill>
              </a:rPr>
              <a:t>find</a:t>
            </a:r>
            <a:r>
              <a:rPr lang="en-GB" sz="2600" dirty="0" smtClean="0">
                <a:solidFill>
                  <a:schemeClr val="tx1"/>
                </a:solidFill>
              </a:rPr>
              <a:t> and </a:t>
            </a:r>
            <a:r>
              <a:rPr lang="en-GB" sz="2600" b="1" dirty="0" smtClean="0">
                <a:solidFill>
                  <a:schemeClr val="tx1"/>
                </a:solidFill>
              </a:rPr>
              <a:t>copy’ </a:t>
            </a:r>
            <a:r>
              <a:rPr lang="en-GB" sz="2600" dirty="0" smtClean="0">
                <a:solidFill>
                  <a:schemeClr val="tx1"/>
                </a:solidFill>
              </a:rPr>
              <a:t>style</a:t>
            </a:r>
            <a:r>
              <a:rPr lang="en-GB" sz="2600" b="1" dirty="0" smtClean="0">
                <a:solidFill>
                  <a:schemeClr val="tx1"/>
                </a:solidFill>
              </a:rPr>
              <a:t> </a:t>
            </a:r>
            <a:r>
              <a:rPr lang="en-GB" sz="2600" dirty="0" smtClean="0">
                <a:solidFill>
                  <a:schemeClr val="tx1"/>
                </a:solidFill>
              </a:rPr>
              <a:t>questions.  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en-GB" sz="2600" dirty="0" smtClean="0">
                <a:solidFill>
                  <a:schemeClr val="tx1"/>
                </a:solidFill>
              </a:rPr>
              <a:t>A </a:t>
            </a:r>
            <a:r>
              <a:rPr lang="en-GB" sz="2600" dirty="0">
                <a:solidFill>
                  <a:schemeClr val="tx1"/>
                </a:solidFill>
              </a:rPr>
              <a:t>modelled example and guided questions give some tips for </a:t>
            </a:r>
            <a:r>
              <a:rPr lang="en-GB" sz="2600" dirty="0" smtClean="0">
                <a:solidFill>
                  <a:schemeClr val="tx1"/>
                </a:solidFill>
              </a:rPr>
              <a:t>thinking about </a:t>
            </a:r>
            <a:r>
              <a:rPr lang="en-GB" sz="2600" b="1" dirty="0" smtClean="0">
                <a:solidFill>
                  <a:schemeClr val="tx1"/>
                </a:solidFill>
              </a:rPr>
              <a:t>word meaning </a:t>
            </a:r>
            <a:r>
              <a:rPr lang="en-GB" sz="2600" dirty="0" smtClean="0">
                <a:solidFill>
                  <a:schemeClr val="tx1"/>
                </a:solidFill>
              </a:rPr>
              <a:t>and </a:t>
            </a:r>
            <a:r>
              <a:rPr lang="en-GB" sz="2600" b="1" dirty="0" smtClean="0">
                <a:solidFill>
                  <a:schemeClr val="tx1"/>
                </a:solidFill>
              </a:rPr>
              <a:t>choices</a:t>
            </a:r>
            <a:r>
              <a:rPr lang="en-GB" sz="2600" dirty="0">
                <a:solidFill>
                  <a:schemeClr val="tx1"/>
                </a:solidFill>
              </a:rPr>
              <a:t> </a:t>
            </a:r>
            <a:r>
              <a:rPr lang="en-GB" sz="2600" dirty="0" smtClean="0">
                <a:solidFill>
                  <a:schemeClr val="tx1"/>
                </a:solidFill>
              </a:rPr>
              <a:t>and their effect on the reader. Practice </a:t>
            </a:r>
            <a:r>
              <a:rPr lang="en-GB" sz="2600" dirty="0">
                <a:solidFill>
                  <a:schemeClr val="tx1"/>
                </a:solidFill>
              </a:rPr>
              <a:t>questions allow children to apply their skills. </a:t>
            </a:r>
          </a:p>
        </p:txBody>
      </p:sp>
      <p:sp>
        <p:nvSpPr>
          <p:cNvPr id="9" name="5-Point Star 8"/>
          <p:cNvSpPr/>
          <p:nvPr/>
        </p:nvSpPr>
        <p:spPr>
          <a:xfrm>
            <a:off x="1691680" y="323551"/>
            <a:ext cx="576064" cy="506081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16957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9170" y="-72504"/>
            <a:ext cx="8229600" cy="1143000"/>
          </a:xfrm>
        </p:spPr>
        <p:txBody>
          <a:bodyPr/>
          <a:lstStyle/>
          <a:p>
            <a:r>
              <a:rPr lang="en-GB" dirty="0" smtClean="0"/>
              <a:t>What impression…</a:t>
            </a:r>
            <a:endParaRPr lang="en-GB" dirty="0"/>
          </a:p>
        </p:txBody>
      </p:sp>
      <p:sp>
        <p:nvSpPr>
          <p:cNvPr id="4" name="Rounded Rectangle 3"/>
          <p:cNvSpPr/>
          <p:nvPr/>
        </p:nvSpPr>
        <p:spPr>
          <a:xfrm>
            <a:off x="287300" y="836712"/>
            <a:ext cx="8495481" cy="1008112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2800" dirty="0" smtClean="0">
                <a:solidFill>
                  <a:schemeClr val="tx1"/>
                </a:solidFill>
              </a:rPr>
              <a:t>Sometimes </a:t>
            </a:r>
            <a:r>
              <a:rPr lang="en-GB" sz="2800" dirty="0">
                <a:solidFill>
                  <a:schemeClr val="tx1"/>
                </a:solidFill>
              </a:rPr>
              <a:t>we are asked </a:t>
            </a:r>
            <a:r>
              <a:rPr lang="en-GB" sz="2800" dirty="0" smtClean="0">
                <a:solidFill>
                  <a:schemeClr val="tx1"/>
                </a:solidFill>
              </a:rPr>
              <a:t>what impression a word/words within a text have on the reader. </a:t>
            </a:r>
            <a:endParaRPr lang="en-GB" sz="2800" dirty="0">
              <a:solidFill>
                <a:srgbClr val="282828"/>
              </a:solidFill>
              <a:latin typeface="Calibri" panose="020F0502020204030204" pitchFamily="34" charset="0"/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186531" y="1979712"/>
            <a:ext cx="8714878" cy="4761656"/>
          </a:xfrm>
          <a:prstGeom prst="round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sz="2800" dirty="0" smtClean="0">
                <a:solidFill>
                  <a:schemeClr val="tx1"/>
                </a:solidFill>
                <a:latin typeface="Calibri" panose="020F0502020204030204" pitchFamily="34" charset="0"/>
              </a:rPr>
              <a:t>It is important to understand what the word impression means. </a:t>
            </a:r>
          </a:p>
          <a:p>
            <a:endParaRPr lang="en-GB" sz="2800" b="1" dirty="0" smtClean="0">
              <a:solidFill>
                <a:schemeClr val="tx1"/>
              </a:solidFill>
              <a:latin typeface="Calibri" panose="020F0502020204030204" pitchFamily="34" charset="0"/>
            </a:endParaRPr>
          </a:p>
          <a:p>
            <a:r>
              <a:rPr lang="en-GB" sz="2800" b="1" dirty="0" smtClean="0">
                <a:solidFill>
                  <a:schemeClr val="tx1"/>
                </a:solidFill>
                <a:latin typeface="Calibri" panose="020F0502020204030204" pitchFamily="34" charset="0"/>
              </a:rPr>
              <a:t>Impression</a:t>
            </a:r>
            <a:r>
              <a:rPr lang="en-GB" sz="2800" dirty="0" smtClean="0">
                <a:solidFill>
                  <a:schemeClr val="tx1"/>
                </a:solidFill>
                <a:latin typeface="Calibri" panose="020F0502020204030204" pitchFamily="34" charset="0"/>
              </a:rPr>
              <a:t> = </a:t>
            </a:r>
            <a:r>
              <a:rPr lang="en-GB" sz="2800" dirty="0">
                <a:solidFill>
                  <a:schemeClr val="tx1"/>
                </a:solidFill>
              </a:rPr>
              <a:t>an idea, </a:t>
            </a:r>
            <a:r>
              <a:rPr lang="en-GB" sz="2800" dirty="0" smtClean="0">
                <a:solidFill>
                  <a:schemeClr val="tx1"/>
                </a:solidFill>
              </a:rPr>
              <a:t>feeling, opinion </a:t>
            </a:r>
            <a:endParaRPr lang="en-GB" sz="2800" dirty="0">
              <a:solidFill>
                <a:schemeClr val="tx1"/>
              </a:solidFill>
            </a:endParaRPr>
          </a:p>
          <a:p>
            <a:endParaRPr lang="en-GB" sz="2800" dirty="0" smtClean="0">
              <a:solidFill>
                <a:schemeClr val="tx1"/>
              </a:solidFill>
              <a:latin typeface="Calibri" panose="020F0502020204030204" pitchFamily="34" charset="0"/>
            </a:endParaRPr>
          </a:p>
          <a:p>
            <a:r>
              <a:rPr lang="en-GB" sz="2800" dirty="0" smtClean="0">
                <a:solidFill>
                  <a:schemeClr val="tx1"/>
                </a:solidFill>
                <a:latin typeface="Calibri" panose="020F0502020204030204" pitchFamily="34" charset="0"/>
              </a:rPr>
              <a:t>Therefore it is asking you what idea/feeling/opinion a word/words give you about a text. E.g. do they make something sound mysterious, scary, funny, positive, negative? Do they make you empathise with a character or dislike them? </a:t>
            </a:r>
          </a:p>
        </p:txBody>
      </p:sp>
    </p:spTree>
    <p:extLst>
      <p:ext uri="{BB962C8B-B14F-4D97-AF65-F5344CB8AC3E}">
        <p14:creationId xmlns:p14="http://schemas.microsoft.com/office/powerpoint/2010/main" val="92633541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What impression do these words/group of words give you? </a:t>
            </a:r>
            <a:endParaRPr lang="en-GB" dirty="0"/>
          </a:p>
        </p:txBody>
      </p:sp>
      <p:sp>
        <p:nvSpPr>
          <p:cNvPr id="5" name="Rounded Rectangle 4"/>
          <p:cNvSpPr/>
          <p:nvPr/>
        </p:nvSpPr>
        <p:spPr>
          <a:xfrm>
            <a:off x="324259" y="1524744"/>
            <a:ext cx="8495481" cy="792088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3200" i="1" dirty="0" smtClean="0">
                <a:solidFill>
                  <a:schemeClr val="tx1"/>
                </a:solidFill>
                <a:latin typeface="Calibri" panose="020F0502020204030204" pitchFamily="34" charset="0"/>
              </a:rPr>
              <a:t>…career across the sky chaotically</a:t>
            </a:r>
            <a:endParaRPr lang="en-GB" sz="3200" i="1" dirty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sp>
        <p:nvSpPr>
          <p:cNvPr id="6" name="Rounded Rectangle 8"/>
          <p:cNvSpPr/>
          <p:nvPr/>
        </p:nvSpPr>
        <p:spPr>
          <a:xfrm>
            <a:off x="297966" y="2423938"/>
            <a:ext cx="8495481" cy="824136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i="1" dirty="0" smtClean="0">
                <a:solidFill>
                  <a:schemeClr val="tx1"/>
                </a:solidFill>
                <a:latin typeface="Calibri" panose="020F0502020204030204" pitchFamily="34" charset="0"/>
              </a:rPr>
              <a:t>…effortlessly</a:t>
            </a:r>
            <a:endParaRPr lang="en-GB" sz="3200" i="1" dirty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324259" y="3355180"/>
            <a:ext cx="8495481" cy="831024"/>
          </a:xfrm>
          <a:prstGeom prst="round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3200" i="1" dirty="0" smtClean="0">
                <a:solidFill>
                  <a:schemeClr val="tx1"/>
                </a:solidFill>
                <a:latin typeface="Calibri" panose="020F0502020204030204" pitchFamily="34" charset="0"/>
              </a:rPr>
              <a:t>His heart torn between terror and rapture…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297965" y="4797152"/>
            <a:ext cx="8495481" cy="1212248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2800" dirty="0" smtClean="0">
                <a:solidFill>
                  <a:schemeClr val="tx1"/>
                </a:solidFill>
                <a:latin typeface="Calibri" panose="020F0502020204030204" pitchFamily="34" charset="0"/>
              </a:rPr>
              <a:t>Discuss with your teacher, teaching assistant or learning partner. You may need to use a dictionary or thesaurus.</a:t>
            </a:r>
          </a:p>
        </p:txBody>
      </p:sp>
    </p:spTree>
    <p:extLst>
      <p:ext uri="{BB962C8B-B14F-4D97-AF65-F5344CB8AC3E}">
        <p14:creationId xmlns:p14="http://schemas.microsoft.com/office/powerpoint/2010/main" val="307953204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How did you do? </a:t>
            </a:r>
            <a:endParaRPr lang="en-GB" dirty="0"/>
          </a:p>
        </p:txBody>
      </p:sp>
      <p:sp>
        <p:nvSpPr>
          <p:cNvPr id="5" name="Rounded Rectangle 4"/>
          <p:cNvSpPr/>
          <p:nvPr/>
        </p:nvSpPr>
        <p:spPr>
          <a:xfrm>
            <a:off x="457200" y="1525650"/>
            <a:ext cx="8495481" cy="1111262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3200" dirty="0" smtClean="0">
                <a:solidFill>
                  <a:schemeClr val="tx1"/>
                </a:solidFill>
              </a:rPr>
              <a:t>Gives the impression that something is moving across the sky swiftly </a:t>
            </a:r>
            <a:r>
              <a:rPr lang="en-GB" sz="3200" dirty="0">
                <a:solidFill>
                  <a:schemeClr val="tx1"/>
                </a:solidFill>
              </a:rPr>
              <a:t>and in an uncontrolled </a:t>
            </a:r>
            <a:r>
              <a:rPr lang="en-GB" sz="3200" dirty="0" smtClean="0">
                <a:solidFill>
                  <a:schemeClr val="tx1"/>
                </a:solidFill>
              </a:rPr>
              <a:t>way. </a:t>
            </a:r>
            <a:endParaRPr lang="en-GB" sz="3200" i="1" dirty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sp>
        <p:nvSpPr>
          <p:cNvPr id="6" name="Rounded Rectangle 8"/>
          <p:cNvSpPr/>
          <p:nvPr/>
        </p:nvSpPr>
        <p:spPr>
          <a:xfrm>
            <a:off x="444053" y="2852936"/>
            <a:ext cx="8521774" cy="1080120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 smtClean="0">
                <a:solidFill>
                  <a:schemeClr val="tx1"/>
                </a:solidFill>
                <a:latin typeface="Calibri" panose="020F0502020204030204" pitchFamily="34" charset="0"/>
              </a:rPr>
              <a:t>Gives the impression that someone did not have to work at it, they did it easily. </a:t>
            </a:r>
            <a:endParaRPr lang="en-GB" sz="3200" dirty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457200" y="4149080"/>
            <a:ext cx="8521774" cy="1075258"/>
          </a:xfrm>
          <a:prstGeom prst="round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3200" dirty="0" smtClean="0">
                <a:solidFill>
                  <a:schemeClr val="tx1"/>
                </a:solidFill>
                <a:latin typeface="Calibri" panose="020F0502020204030204" pitchFamily="34" charset="0"/>
              </a:rPr>
              <a:t>Gives the impression that he cannot decide whether to be scared or delighted. </a:t>
            </a:r>
          </a:p>
        </p:txBody>
      </p:sp>
    </p:spTree>
    <p:extLst>
      <p:ext uri="{BB962C8B-B14F-4D97-AF65-F5344CB8AC3E}">
        <p14:creationId xmlns:p14="http://schemas.microsoft.com/office/powerpoint/2010/main" val="27921818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/>
        </p:nvSpPr>
        <p:spPr>
          <a:xfrm>
            <a:off x="366668" y="267574"/>
            <a:ext cx="8381796" cy="1289218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 smtClean="0">
                <a:solidFill>
                  <a:schemeClr val="tx1"/>
                </a:solidFill>
              </a:rPr>
              <a:t>What skills </a:t>
            </a:r>
            <a:r>
              <a:rPr lang="en-GB" sz="3200" dirty="0">
                <a:solidFill>
                  <a:schemeClr val="tx1"/>
                </a:solidFill>
              </a:rPr>
              <a:t>and </a:t>
            </a:r>
            <a:r>
              <a:rPr lang="en-GB" sz="3200" dirty="0" smtClean="0">
                <a:solidFill>
                  <a:schemeClr val="tx1"/>
                </a:solidFill>
              </a:rPr>
              <a:t>strategies are </a:t>
            </a:r>
            <a:r>
              <a:rPr lang="en-GB" sz="3200" dirty="0">
                <a:solidFill>
                  <a:schemeClr val="tx1"/>
                </a:solidFill>
              </a:rPr>
              <a:t>required when answering </a:t>
            </a:r>
            <a:r>
              <a:rPr lang="en-GB" sz="3200" dirty="0" smtClean="0">
                <a:solidFill>
                  <a:schemeClr val="tx1"/>
                </a:solidFill>
              </a:rPr>
              <a:t>these types </a:t>
            </a:r>
            <a:r>
              <a:rPr lang="en-GB" sz="3200" dirty="0">
                <a:solidFill>
                  <a:schemeClr val="tx1"/>
                </a:solidFill>
              </a:rPr>
              <a:t>of </a:t>
            </a:r>
            <a:r>
              <a:rPr lang="en-GB" sz="3200" dirty="0" smtClean="0">
                <a:solidFill>
                  <a:schemeClr val="tx1"/>
                </a:solidFill>
              </a:rPr>
              <a:t>questions? </a:t>
            </a:r>
            <a:endParaRPr lang="en-GB" sz="3200" dirty="0">
              <a:solidFill>
                <a:schemeClr val="tx1"/>
              </a:solidFill>
            </a:endParaRPr>
          </a:p>
        </p:txBody>
      </p:sp>
      <p:sp>
        <p:nvSpPr>
          <p:cNvPr id="4" name="Rounded Rectangle 8"/>
          <p:cNvSpPr/>
          <p:nvPr/>
        </p:nvSpPr>
        <p:spPr>
          <a:xfrm>
            <a:off x="366668" y="2132856"/>
            <a:ext cx="8237779" cy="3672408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342900" indent="-342900">
              <a:buFont typeface="Wingdings" panose="05000000000000000000" pitchFamily="2" charset="2"/>
              <a:buChar char="ü"/>
            </a:pPr>
            <a:r>
              <a:rPr lang="en-GB" sz="3200" dirty="0" smtClean="0">
                <a:solidFill>
                  <a:schemeClr val="tx1"/>
                </a:solidFill>
              </a:rPr>
              <a:t>Decoding </a:t>
            </a:r>
            <a:r>
              <a:rPr lang="en-GB" sz="3200" dirty="0">
                <a:solidFill>
                  <a:schemeClr val="tx1"/>
                </a:solidFill>
              </a:rPr>
              <a:t>the </a:t>
            </a:r>
            <a:r>
              <a:rPr lang="en-GB" sz="3200" dirty="0" smtClean="0">
                <a:solidFill>
                  <a:schemeClr val="tx1"/>
                </a:solidFill>
              </a:rPr>
              <a:t>word/s. </a:t>
            </a: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en-GB" sz="3200" dirty="0" smtClean="0">
                <a:solidFill>
                  <a:schemeClr val="tx1"/>
                </a:solidFill>
              </a:rPr>
              <a:t>Understanding the context in which they are used. </a:t>
            </a: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en-GB" sz="3200" dirty="0" smtClean="0">
                <a:solidFill>
                  <a:schemeClr val="tx1"/>
                </a:solidFill>
              </a:rPr>
              <a:t>Understanding their meaning. </a:t>
            </a:r>
            <a:endParaRPr lang="en-GB" sz="3200" dirty="0">
              <a:solidFill>
                <a:schemeClr val="tx1"/>
              </a:solidFill>
            </a:endParaRP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en-GB" sz="3200" dirty="0" smtClean="0">
                <a:solidFill>
                  <a:schemeClr val="tx1"/>
                </a:solidFill>
              </a:rPr>
              <a:t>Deciding what idea/feeling/opinion the word/s give you about something or someone. </a:t>
            </a:r>
            <a:endParaRPr lang="en-GB" sz="3200" dirty="0">
              <a:solidFill>
                <a:schemeClr val="tx1"/>
              </a:solidFill>
            </a:endParaRPr>
          </a:p>
          <a:p>
            <a:pPr marL="342900" indent="-342900">
              <a:buFont typeface="Wingdings" panose="05000000000000000000" pitchFamily="2" charset="2"/>
              <a:buChar char="ü"/>
            </a:pPr>
            <a:endParaRPr lang="en-GB" sz="2500" i="1" dirty="0">
              <a:solidFill>
                <a:schemeClr val="tx1">
                  <a:lumMod val="75000"/>
                  <a:lumOff val="25000"/>
                </a:schemeClr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0365019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467544" y="260648"/>
            <a:ext cx="8352928" cy="864096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500" dirty="0" smtClean="0">
              <a:solidFill>
                <a:schemeClr val="tx1"/>
              </a:solidFill>
            </a:endParaRPr>
          </a:p>
          <a:p>
            <a:pPr algn="ctr"/>
            <a:r>
              <a:rPr lang="en-GB" sz="4400" dirty="0" smtClean="0">
                <a:solidFill>
                  <a:schemeClr val="tx1"/>
                </a:solidFill>
              </a:rPr>
              <a:t>Example question 1</a:t>
            </a:r>
            <a:endParaRPr lang="en-GB" sz="4400" dirty="0">
              <a:solidFill>
                <a:schemeClr val="tx1"/>
              </a:solidFill>
            </a:endParaRPr>
          </a:p>
          <a:p>
            <a:pPr algn="ctr"/>
            <a:endParaRPr lang="en-GB" sz="2500" dirty="0">
              <a:solidFill>
                <a:srgbClr val="282828"/>
              </a:solidFill>
              <a:latin typeface="Calibri" panose="020F0502020204030204" pitchFamily="34" charset="0"/>
            </a:endParaRPr>
          </a:p>
        </p:txBody>
      </p:sp>
      <p:sp>
        <p:nvSpPr>
          <p:cNvPr id="5" name="Rounded Rectangle 8"/>
          <p:cNvSpPr/>
          <p:nvPr/>
        </p:nvSpPr>
        <p:spPr>
          <a:xfrm>
            <a:off x="467544" y="2604864"/>
            <a:ext cx="7128792" cy="1449296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400" i="1" dirty="0" smtClean="0">
                <a:solidFill>
                  <a:schemeClr val="tx1"/>
                </a:solidFill>
              </a:rPr>
              <a:t>…so remote and unremarkable…</a:t>
            </a:r>
            <a:endParaRPr lang="en-GB" sz="2400" i="1" dirty="0">
              <a:solidFill>
                <a:schemeClr val="tx1"/>
              </a:solidFill>
            </a:endParaRPr>
          </a:p>
          <a:p>
            <a:endParaRPr lang="en-GB" sz="2400" dirty="0" smtClean="0">
              <a:solidFill>
                <a:schemeClr val="tx1"/>
              </a:solidFill>
            </a:endParaRPr>
          </a:p>
          <a:p>
            <a:r>
              <a:rPr lang="en-GB" sz="2400" dirty="0" smtClean="0">
                <a:solidFill>
                  <a:schemeClr val="tx1"/>
                </a:solidFill>
              </a:rPr>
              <a:t>Give </a:t>
            </a:r>
            <a:r>
              <a:rPr lang="en-GB" sz="2400" b="1" dirty="0">
                <a:solidFill>
                  <a:schemeClr val="tx1"/>
                </a:solidFill>
              </a:rPr>
              <a:t>two</a:t>
            </a:r>
            <a:r>
              <a:rPr lang="en-GB" sz="2400" dirty="0">
                <a:solidFill>
                  <a:schemeClr val="tx1"/>
                </a:solidFill>
              </a:rPr>
              <a:t> impressions this gives you </a:t>
            </a:r>
            <a:r>
              <a:rPr lang="en-GB" sz="2400" dirty="0" smtClean="0">
                <a:solidFill>
                  <a:schemeClr val="tx1"/>
                </a:solidFill>
              </a:rPr>
              <a:t>of the planet. </a:t>
            </a:r>
            <a:endParaRPr lang="en-GB" sz="2000" i="1" dirty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7748" t="57759" r="51852" b="32257"/>
          <a:stretch/>
        </p:blipFill>
        <p:spPr>
          <a:xfrm>
            <a:off x="183505" y="1252736"/>
            <a:ext cx="8810274" cy="1224136"/>
          </a:xfrm>
          <a:prstGeom prst="rect">
            <a:avLst/>
          </a:prstGeom>
        </p:spPr>
      </p:pic>
      <p:sp>
        <p:nvSpPr>
          <p:cNvPr id="11" name="Rounded Rectangle 10"/>
          <p:cNvSpPr/>
          <p:nvPr/>
        </p:nvSpPr>
        <p:spPr>
          <a:xfrm>
            <a:off x="162942" y="4182152"/>
            <a:ext cx="8640960" cy="2487208"/>
          </a:xfrm>
          <a:prstGeom prst="round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sz="2500" dirty="0" smtClean="0">
                <a:solidFill>
                  <a:schemeClr val="tx1"/>
                </a:solidFill>
                <a:latin typeface="Calibri" panose="020F0502020204030204" pitchFamily="34" charset="0"/>
              </a:rPr>
              <a:t>We know that </a:t>
            </a:r>
            <a:r>
              <a:rPr lang="en-GB" sz="2500" b="1" dirty="0" smtClean="0">
                <a:solidFill>
                  <a:schemeClr val="tx1"/>
                </a:solidFill>
                <a:latin typeface="Calibri" panose="020F0502020204030204" pitchFamily="34" charset="0"/>
              </a:rPr>
              <a:t>remote</a:t>
            </a:r>
            <a:r>
              <a:rPr lang="en-GB" sz="2500" dirty="0" smtClean="0">
                <a:solidFill>
                  <a:schemeClr val="tx1"/>
                </a:solidFill>
                <a:latin typeface="Calibri" panose="020F0502020204030204" pitchFamily="34" charset="0"/>
              </a:rPr>
              <a:t> means faraway in this context and we know that </a:t>
            </a:r>
            <a:r>
              <a:rPr lang="en-GB" sz="2500" b="1" dirty="0" smtClean="0">
                <a:solidFill>
                  <a:schemeClr val="tx1"/>
                </a:solidFill>
                <a:latin typeface="Calibri" panose="020F0502020204030204" pitchFamily="34" charset="0"/>
              </a:rPr>
              <a:t>unremarkable</a:t>
            </a:r>
            <a:r>
              <a:rPr lang="en-GB" sz="2500" dirty="0" smtClean="0">
                <a:solidFill>
                  <a:schemeClr val="tx1"/>
                </a:solidFill>
                <a:latin typeface="Calibri" panose="020F0502020204030204" pitchFamily="34" charset="0"/>
              </a:rPr>
              <a:t> means ordinary/not special in this context. Therefore the two impressions this gives you of the planet are: </a:t>
            </a:r>
          </a:p>
          <a:p>
            <a:pPr marL="457200" indent="-457200">
              <a:buAutoNum type="arabicPeriod"/>
            </a:pPr>
            <a:r>
              <a:rPr lang="en-GB" sz="2500" dirty="0" smtClean="0">
                <a:solidFill>
                  <a:schemeClr val="tx1"/>
                </a:solidFill>
                <a:latin typeface="Calibri" panose="020F0502020204030204" pitchFamily="34" charset="0"/>
              </a:rPr>
              <a:t>That it is faraway</a:t>
            </a:r>
          </a:p>
          <a:p>
            <a:pPr marL="457200" indent="-457200">
              <a:buAutoNum type="arabicPeriod"/>
            </a:pPr>
            <a:r>
              <a:rPr lang="en-GB" sz="2500" dirty="0" smtClean="0">
                <a:solidFill>
                  <a:schemeClr val="tx1"/>
                </a:solidFill>
                <a:latin typeface="Calibri" panose="020F0502020204030204" pitchFamily="34" charset="0"/>
              </a:rPr>
              <a:t>That it is ordinary/not special </a:t>
            </a:r>
          </a:p>
        </p:txBody>
      </p:sp>
      <p:cxnSp>
        <p:nvCxnSpPr>
          <p:cNvPr id="12" name="Straight Arrow Connector 11"/>
          <p:cNvCxnSpPr/>
          <p:nvPr/>
        </p:nvCxnSpPr>
        <p:spPr>
          <a:xfrm flipH="1" flipV="1">
            <a:off x="2555776" y="1899971"/>
            <a:ext cx="1008112" cy="930053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784944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467544" y="260648"/>
            <a:ext cx="8352928" cy="864096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500" dirty="0" smtClean="0">
              <a:solidFill>
                <a:schemeClr val="tx1"/>
              </a:solidFill>
            </a:endParaRPr>
          </a:p>
          <a:p>
            <a:pPr algn="ctr"/>
            <a:r>
              <a:rPr lang="en-GB" sz="4400" dirty="0" smtClean="0">
                <a:solidFill>
                  <a:schemeClr val="tx1"/>
                </a:solidFill>
              </a:rPr>
              <a:t>Example question 2… </a:t>
            </a:r>
            <a:endParaRPr lang="en-GB" sz="4400" dirty="0">
              <a:solidFill>
                <a:schemeClr val="tx1"/>
              </a:solidFill>
            </a:endParaRPr>
          </a:p>
          <a:p>
            <a:pPr algn="ctr"/>
            <a:endParaRPr lang="en-GB" sz="2500" dirty="0">
              <a:solidFill>
                <a:srgbClr val="282828"/>
              </a:solidFill>
              <a:latin typeface="Calibri" panose="020F0502020204030204" pitchFamily="34" charset="0"/>
            </a:endParaRPr>
          </a:p>
        </p:txBody>
      </p:sp>
      <p:sp>
        <p:nvSpPr>
          <p:cNvPr id="5" name="Rounded Rectangle 8"/>
          <p:cNvSpPr/>
          <p:nvPr/>
        </p:nvSpPr>
        <p:spPr>
          <a:xfrm>
            <a:off x="467544" y="2604864"/>
            <a:ext cx="7128792" cy="1449296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sz="2400" b="1" dirty="0" smtClean="0">
                <a:solidFill>
                  <a:schemeClr val="tx1"/>
                </a:solidFill>
              </a:rPr>
              <a:t>Find </a:t>
            </a:r>
            <a:r>
              <a:rPr lang="en-GB" sz="2400" dirty="0" smtClean="0">
                <a:solidFill>
                  <a:schemeClr val="tx1"/>
                </a:solidFill>
              </a:rPr>
              <a:t>and </a:t>
            </a:r>
            <a:r>
              <a:rPr lang="en-GB" sz="2400" b="1" dirty="0" smtClean="0">
                <a:solidFill>
                  <a:schemeClr val="tx1"/>
                </a:solidFill>
              </a:rPr>
              <a:t>copy</a:t>
            </a:r>
            <a:r>
              <a:rPr lang="en-GB" sz="2400" dirty="0" smtClean="0">
                <a:solidFill>
                  <a:schemeClr val="tx1"/>
                </a:solidFill>
              </a:rPr>
              <a:t> a word/group of words that give us the impression that the planet is </a:t>
            </a:r>
            <a:r>
              <a:rPr lang="en-GB" sz="2400" b="1" dirty="0" smtClean="0">
                <a:solidFill>
                  <a:schemeClr val="tx1"/>
                </a:solidFill>
              </a:rPr>
              <a:t>ordinary</a:t>
            </a:r>
            <a:r>
              <a:rPr lang="en-GB" sz="2400" dirty="0" smtClean="0">
                <a:solidFill>
                  <a:schemeClr val="tx1"/>
                </a:solidFill>
              </a:rPr>
              <a:t>. </a:t>
            </a:r>
            <a:endParaRPr lang="en-GB" sz="2000" b="1" dirty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7748" t="57759" r="51852" b="32257"/>
          <a:stretch/>
        </p:blipFill>
        <p:spPr>
          <a:xfrm>
            <a:off x="183505" y="1252736"/>
            <a:ext cx="8810274" cy="1224136"/>
          </a:xfrm>
          <a:prstGeom prst="rect">
            <a:avLst/>
          </a:prstGeom>
        </p:spPr>
      </p:pic>
      <p:sp>
        <p:nvSpPr>
          <p:cNvPr id="11" name="Rounded Rectangle 10"/>
          <p:cNvSpPr/>
          <p:nvPr/>
        </p:nvSpPr>
        <p:spPr>
          <a:xfrm>
            <a:off x="162942" y="4182152"/>
            <a:ext cx="8657530" cy="2415200"/>
          </a:xfrm>
          <a:prstGeom prst="round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sz="2800" dirty="0" smtClean="0">
                <a:solidFill>
                  <a:schemeClr val="tx1"/>
                </a:solidFill>
                <a:latin typeface="Calibri" panose="020F0502020204030204" pitchFamily="34" charset="0"/>
              </a:rPr>
              <a:t>We need to </a:t>
            </a:r>
            <a:r>
              <a:rPr lang="en-GB" sz="2800" b="1" dirty="0" smtClean="0">
                <a:solidFill>
                  <a:schemeClr val="tx1"/>
                </a:solidFill>
                <a:latin typeface="Calibri" panose="020F0502020204030204" pitchFamily="34" charset="0"/>
              </a:rPr>
              <a:t>scan</a:t>
            </a:r>
            <a:r>
              <a:rPr lang="en-GB" sz="2800" dirty="0" smtClean="0">
                <a:solidFill>
                  <a:schemeClr val="tx1"/>
                </a:solidFill>
                <a:latin typeface="Calibri" panose="020F0502020204030204" pitchFamily="34" charset="0"/>
              </a:rPr>
              <a:t> the text to look for words meaning </a:t>
            </a:r>
            <a:r>
              <a:rPr lang="en-GB" sz="2800" b="1" dirty="0" smtClean="0">
                <a:solidFill>
                  <a:schemeClr val="tx1"/>
                </a:solidFill>
                <a:latin typeface="Calibri" panose="020F0502020204030204" pitchFamily="34" charset="0"/>
              </a:rPr>
              <a:t>ordinary.</a:t>
            </a:r>
          </a:p>
          <a:p>
            <a:r>
              <a:rPr lang="en-GB" sz="2800" dirty="0" smtClean="0">
                <a:solidFill>
                  <a:schemeClr val="tx1"/>
                </a:solidFill>
                <a:latin typeface="Calibri" panose="020F0502020204030204" pitchFamily="34" charset="0"/>
              </a:rPr>
              <a:t>The word </a:t>
            </a:r>
            <a:r>
              <a:rPr lang="en-GB" sz="2800" b="1" dirty="0" smtClean="0">
                <a:solidFill>
                  <a:schemeClr val="tx1"/>
                </a:solidFill>
                <a:latin typeface="Calibri" panose="020F0502020204030204" pitchFamily="34" charset="0"/>
              </a:rPr>
              <a:t>unremarkable</a:t>
            </a:r>
            <a:r>
              <a:rPr lang="en-GB" sz="2800" dirty="0" smtClean="0">
                <a:solidFill>
                  <a:schemeClr val="tx1"/>
                </a:solidFill>
                <a:latin typeface="Calibri" panose="020F0502020204030204" pitchFamily="34" charset="0"/>
              </a:rPr>
              <a:t> means ordinary we would use that in out answer. As it is asking us to </a:t>
            </a:r>
            <a:r>
              <a:rPr lang="en-GB" sz="2800" b="1" dirty="0" smtClean="0">
                <a:solidFill>
                  <a:schemeClr val="tx1"/>
                </a:solidFill>
                <a:latin typeface="Calibri" panose="020F0502020204030204" pitchFamily="34" charset="0"/>
              </a:rPr>
              <a:t>find</a:t>
            </a:r>
            <a:r>
              <a:rPr lang="en-GB" sz="2800" dirty="0" smtClean="0">
                <a:solidFill>
                  <a:schemeClr val="tx1"/>
                </a:solidFill>
                <a:latin typeface="Calibri" panose="020F0502020204030204" pitchFamily="34" charset="0"/>
              </a:rPr>
              <a:t> and </a:t>
            </a:r>
            <a:r>
              <a:rPr lang="en-GB" sz="2800" b="1" dirty="0" smtClean="0">
                <a:solidFill>
                  <a:schemeClr val="tx1"/>
                </a:solidFill>
                <a:latin typeface="Calibri" panose="020F0502020204030204" pitchFamily="34" charset="0"/>
              </a:rPr>
              <a:t>copy</a:t>
            </a:r>
            <a:r>
              <a:rPr lang="en-GB" sz="2800" dirty="0" smtClean="0">
                <a:solidFill>
                  <a:schemeClr val="tx1"/>
                </a:solidFill>
                <a:latin typeface="Calibri" panose="020F0502020204030204" pitchFamily="34" charset="0"/>
              </a:rPr>
              <a:t> we would make sure we did this </a:t>
            </a:r>
            <a:r>
              <a:rPr lang="en-GB" sz="2800" b="1" dirty="0" smtClean="0">
                <a:solidFill>
                  <a:schemeClr val="tx1"/>
                </a:solidFill>
                <a:latin typeface="Calibri" panose="020F0502020204030204" pitchFamily="34" charset="0"/>
              </a:rPr>
              <a:t>accurately</a:t>
            </a:r>
            <a:r>
              <a:rPr lang="en-GB" sz="2800" dirty="0" smtClean="0">
                <a:solidFill>
                  <a:schemeClr val="tx1"/>
                </a:solidFill>
                <a:latin typeface="Calibri" panose="020F0502020204030204" pitchFamily="34" charset="0"/>
              </a:rPr>
              <a:t>. </a:t>
            </a:r>
          </a:p>
          <a:p>
            <a:r>
              <a:rPr lang="en-GB" sz="2500" b="1" dirty="0" smtClean="0">
                <a:solidFill>
                  <a:schemeClr val="tx1"/>
                </a:solidFill>
                <a:latin typeface="Calibri" panose="020F0502020204030204" pitchFamily="34" charset="0"/>
              </a:rPr>
              <a:t> </a:t>
            </a:r>
            <a:r>
              <a:rPr lang="en-GB" sz="2500" dirty="0" smtClean="0">
                <a:solidFill>
                  <a:schemeClr val="tx1"/>
                </a:solidFill>
                <a:latin typeface="Calibri" panose="020F0502020204030204" pitchFamily="34" charset="0"/>
              </a:rPr>
              <a:t> </a:t>
            </a:r>
          </a:p>
        </p:txBody>
      </p:sp>
      <p:cxnSp>
        <p:nvCxnSpPr>
          <p:cNvPr id="6" name="Straight Arrow Connector 5"/>
          <p:cNvCxnSpPr/>
          <p:nvPr/>
        </p:nvCxnSpPr>
        <p:spPr>
          <a:xfrm flipH="1" flipV="1">
            <a:off x="3635896" y="1916832"/>
            <a:ext cx="432048" cy="56004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8372949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467544" y="260648"/>
            <a:ext cx="8352928" cy="864096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500" dirty="0" smtClean="0">
              <a:solidFill>
                <a:schemeClr val="tx1"/>
              </a:solidFill>
            </a:endParaRPr>
          </a:p>
          <a:p>
            <a:pPr algn="ctr"/>
            <a:r>
              <a:rPr lang="en-GB" sz="4400" dirty="0" smtClean="0">
                <a:solidFill>
                  <a:schemeClr val="tx1"/>
                </a:solidFill>
              </a:rPr>
              <a:t>Your turn…</a:t>
            </a:r>
            <a:endParaRPr lang="en-GB" sz="4400" dirty="0">
              <a:solidFill>
                <a:schemeClr val="tx1"/>
              </a:solidFill>
            </a:endParaRPr>
          </a:p>
          <a:p>
            <a:pPr algn="ctr"/>
            <a:endParaRPr lang="en-GB" sz="2500" dirty="0">
              <a:solidFill>
                <a:srgbClr val="282828"/>
              </a:solidFill>
              <a:latin typeface="Calibri" panose="020F0502020204030204" pitchFamily="34" charset="0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1331640" y="4653136"/>
            <a:ext cx="6120680" cy="792088"/>
          </a:xfrm>
          <a:prstGeom prst="round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3600" dirty="0" smtClean="0">
                <a:solidFill>
                  <a:schemeClr val="tx1"/>
                </a:solidFill>
                <a:latin typeface="Calibri" panose="020F0502020204030204" pitchFamily="34" charset="0"/>
              </a:rPr>
              <a:t>Answer on the next slide! </a:t>
            </a:r>
          </a:p>
        </p:txBody>
      </p:sp>
      <p:sp>
        <p:nvSpPr>
          <p:cNvPr id="7" name="5-Point Star 6"/>
          <p:cNvSpPr/>
          <p:nvPr/>
        </p:nvSpPr>
        <p:spPr>
          <a:xfrm>
            <a:off x="1367111" y="4796139"/>
            <a:ext cx="576064" cy="506081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2"/>
          <a:srcRect l="4618" t="31500" r="68264" b="54413"/>
          <a:stretch/>
        </p:blipFill>
        <p:spPr>
          <a:xfrm>
            <a:off x="2393491" y="1331548"/>
            <a:ext cx="4501033" cy="1314584"/>
          </a:xfrm>
          <a:prstGeom prst="rect">
            <a:avLst/>
          </a:prstGeom>
        </p:spPr>
      </p:pic>
      <p:sp>
        <p:nvSpPr>
          <p:cNvPr id="10" name="Rounded Rectangle 8"/>
          <p:cNvSpPr/>
          <p:nvPr/>
        </p:nvSpPr>
        <p:spPr>
          <a:xfrm>
            <a:off x="827584" y="2852936"/>
            <a:ext cx="7128792" cy="1224136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3200" dirty="0" smtClean="0">
                <a:solidFill>
                  <a:schemeClr val="tx1"/>
                </a:solidFill>
              </a:rPr>
              <a:t>Give </a:t>
            </a:r>
            <a:r>
              <a:rPr lang="en-GB" sz="3200" b="1" dirty="0" smtClean="0">
                <a:solidFill>
                  <a:schemeClr val="tx1"/>
                </a:solidFill>
              </a:rPr>
              <a:t>one</a:t>
            </a:r>
            <a:r>
              <a:rPr lang="en-GB" sz="3200" dirty="0" smtClean="0">
                <a:solidFill>
                  <a:schemeClr val="tx1"/>
                </a:solidFill>
              </a:rPr>
              <a:t> impression </a:t>
            </a:r>
            <a:r>
              <a:rPr lang="en-GB" sz="3200" dirty="0">
                <a:solidFill>
                  <a:schemeClr val="tx1"/>
                </a:solidFill>
              </a:rPr>
              <a:t>this gives you </a:t>
            </a:r>
            <a:r>
              <a:rPr lang="en-GB" sz="3200" dirty="0" smtClean="0">
                <a:solidFill>
                  <a:schemeClr val="tx1"/>
                </a:solidFill>
              </a:rPr>
              <a:t>of the tiger (</a:t>
            </a:r>
            <a:r>
              <a:rPr lang="en-GB" sz="3200" dirty="0" err="1" smtClean="0">
                <a:solidFill>
                  <a:schemeClr val="tx1"/>
                </a:solidFill>
              </a:rPr>
              <a:t>tyger</a:t>
            </a:r>
            <a:r>
              <a:rPr lang="en-GB" sz="3200" dirty="0" smtClean="0">
                <a:solidFill>
                  <a:schemeClr val="tx1"/>
                </a:solidFill>
              </a:rPr>
              <a:t>). </a:t>
            </a:r>
            <a:endParaRPr lang="en-GB" sz="2800" i="1" dirty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118540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467544" y="260648"/>
            <a:ext cx="8352928" cy="864096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500" dirty="0" smtClean="0">
              <a:solidFill>
                <a:schemeClr val="tx1"/>
              </a:solidFill>
            </a:endParaRPr>
          </a:p>
          <a:p>
            <a:pPr algn="ctr"/>
            <a:r>
              <a:rPr lang="en-GB" sz="4400" dirty="0" smtClean="0">
                <a:solidFill>
                  <a:schemeClr val="tx1"/>
                </a:solidFill>
              </a:rPr>
              <a:t>Answer…</a:t>
            </a:r>
            <a:endParaRPr lang="en-GB" sz="4400" dirty="0">
              <a:solidFill>
                <a:schemeClr val="tx1"/>
              </a:solidFill>
            </a:endParaRPr>
          </a:p>
          <a:p>
            <a:pPr algn="ctr"/>
            <a:endParaRPr lang="en-GB" sz="2500" dirty="0">
              <a:solidFill>
                <a:srgbClr val="282828"/>
              </a:solidFill>
              <a:latin typeface="Calibri" panose="020F0502020204030204" pitchFamily="34" charset="0"/>
            </a:endParaRPr>
          </a:p>
        </p:txBody>
      </p:sp>
      <p:sp>
        <p:nvSpPr>
          <p:cNvPr id="5" name="Rounded Rectangle 8"/>
          <p:cNvSpPr/>
          <p:nvPr/>
        </p:nvSpPr>
        <p:spPr>
          <a:xfrm>
            <a:off x="827584" y="2852936"/>
            <a:ext cx="7128792" cy="1224136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3200" dirty="0" smtClean="0">
                <a:solidFill>
                  <a:schemeClr val="tx1"/>
                </a:solidFill>
              </a:rPr>
              <a:t>Give </a:t>
            </a:r>
            <a:r>
              <a:rPr lang="en-GB" sz="3200" b="1" dirty="0" smtClean="0">
                <a:solidFill>
                  <a:schemeClr val="tx1"/>
                </a:solidFill>
              </a:rPr>
              <a:t>one</a:t>
            </a:r>
            <a:r>
              <a:rPr lang="en-GB" sz="3200" dirty="0" smtClean="0">
                <a:solidFill>
                  <a:schemeClr val="tx1"/>
                </a:solidFill>
              </a:rPr>
              <a:t> impression </a:t>
            </a:r>
            <a:r>
              <a:rPr lang="en-GB" sz="3200" dirty="0">
                <a:solidFill>
                  <a:schemeClr val="tx1"/>
                </a:solidFill>
              </a:rPr>
              <a:t>this gives you </a:t>
            </a:r>
            <a:r>
              <a:rPr lang="en-GB" sz="3200" dirty="0" smtClean="0">
                <a:solidFill>
                  <a:schemeClr val="tx1"/>
                </a:solidFill>
              </a:rPr>
              <a:t>of the tiger (</a:t>
            </a:r>
            <a:r>
              <a:rPr lang="en-GB" sz="3200" dirty="0" err="1" smtClean="0">
                <a:solidFill>
                  <a:schemeClr val="tx1"/>
                </a:solidFill>
              </a:rPr>
              <a:t>tyger</a:t>
            </a:r>
            <a:r>
              <a:rPr lang="en-GB" sz="3200" dirty="0" smtClean="0">
                <a:solidFill>
                  <a:schemeClr val="tx1"/>
                </a:solidFill>
              </a:rPr>
              <a:t>). </a:t>
            </a:r>
            <a:endParaRPr lang="en-GB" sz="2800" i="1" dirty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467544" y="4653136"/>
            <a:ext cx="8352928" cy="1944216"/>
          </a:xfrm>
          <a:prstGeom prst="round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3600" dirty="0" smtClean="0">
                <a:solidFill>
                  <a:schemeClr val="tx1"/>
                </a:solidFill>
                <a:latin typeface="Calibri" panose="020F0502020204030204" pitchFamily="34" charset="0"/>
              </a:rPr>
              <a:t>It says burning bright – this gives the impression that the tiger is like a fire blazing through the forest. </a:t>
            </a:r>
          </a:p>
          <a:p>
            <a:pPr marL="742950" indent="-742950">
              <a:buAutoNum type="arabicPeriod"/>
            </a:pPr>
            <a:endParaRPr lang="en-GB" sz="3600" dirty="0" smtClean="0">
              <a:solidFill>
                <a:schemeClr val="tx1"/>
              </a:solidFill>
              <a:latin typeface="Calibri" panose="020F0502020204030204" pitchFamily="34" charset="0"/>
            </a:endParaRPr>
          </a:p>
          <a:p>
            <a:pPr marL="742950" indent="-742950">
              <a:buAutoNum type="arabicPeriod"/>
            </a:pPr>
            <a:endParaRPr lang="en-GB" sz="3600" dirty="0" smtClean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2"/>
          <a:srcRect l="4618" t="31500" r="68264" b="54413"/>
          <a:stretch/>
        </p:blipFill>
        <p:spPr>
          <a:xfrm>
            <a:off x="2393491" y="1331548"/>
            <a:ext cx="4501033" cy="13145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836579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467544" y="260648"/>
            <a:ext cx="8352928" cy="864096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500" dirty="0" smtClean="0">
              <a:solidFill>
                <a:schemeClr val="tx1"/>
              </a:solidFill>
            </a:endParaRPr>
          </a:p>
          <a:p>
            <a:pPr algn="ctr"/>
            <a:r>
              <a:rPr lang="en-GB" sz="4400" dirty="0" smtClean="0">
                <a:solidFill>
                  <a:schemeClr val="tx1"/>
                </a:solidFill>
              </a:rPr>
              <a:t>Your turn...</a:t>
            </a:r>
            <a:endParaRPr lang="en-GB" sz="4400" dirty="0">
              <a:solidFill>
                <a:schemeClr val="tx1"/>
              </a:solidFill>
            </a:endParaRPr>
          </a:p>
          <a:p>
            <a:pPr algn="ctr"/>
            <a:endParaRPr lang="en-GB" sz="2500" dirty="0">
              <a:solidFill>
                <a:srgbClr val="282828"/>
              </a:solidFill>
              <a:latin typeface="Calibri" panose="020F0502020204030204" pitchFamily="34" charset="0"/>
            </a:endParaRPr>
          </a:p>
        </p:txBody>
      </p:sp>
      <p:sp>
        <p:nvSpPr>
          <p:cNvPr id="5" name="Rounded Rectangle 8"/>
          <p:cNvSpPr/>
          <p:nvPr/>
        </p:nvSpPr>
        <p:spPr>
          <a:xfrm>
            <a:off x="441301" y="1322328"/>
            <a:ext cx="2186483" cy="3186792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sz="2400" b="1" dirty="0" smtClean="0">
                <a:solidFill>
                  <a:schemeClr val="tx1"/>
                </a:solidFill>
              </a:rPr>
              <a:t>Find </a:t>
            </a:r>
            <a:r>
              <a:rPr lang="en-GB" sz="2400" dirty="0" smtClean="0">
                <a:solidFill>
                  <a:schemeClr val="tx1"/>
                </a:solidFill>
              </a:rPr>
              <a:t>and </a:t>
            </a:r>
            <a:r>
              <a:rPr lang="en-GB" sz="2400" b="1" dirty="0" smtClean="0">
                <a:solidFill>
                  <a:schemeClr val="tx1"/>
                </a:solidFill>
              </a:rPr>
              <a:t>copy</a:t>
            </a:r>
            <a:r>
              <a:rPr lang="en-GB" sz="2400" dirty="0" smtClean="0">
                <a:solidFill>
                  <a:schemeClr val="tx1"/>
                </a:solidFill>
              </a:rPr>
              <a:t> a word/group of words that give us the impression that the street-lamp is alive. </a:t>
            </a:r>
            <a:endParaRPr lang="en-GB" sz="2000" b="1" dirty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l="30630" t="42328" r="32844" b="22236"/>
          <a:stretch/>
        </p:blipFill>
        <p:spPr>
          <a:xfrm>
            <a:off x="2915816" y="1322328"/>
            <a:ext cx="6073746" cy="3312951"/>
          </a:xfrm>
          <a:prstGeom prst="rect">
            <a:avLst/>
          </a:prstGeom>
        </p:spPr>
      </p:pic>
      <p:sp>
        <p:nvSpPr>
          <p:cNvPr id="7" name="Rounded Rectangle 6"/>
          <p:cNvSpPr/>
          <p:nvPr/>
        </p:nvSpPr>
        <p:spPr>
          <a:xfrm>
            <a:off x="1403648" y="5229200"/>
            <a:ext cx="6120680" cy="792088"/>
          </a:xfrm>
          <a:prstGeom prst="round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3600" dirty="0" smtClean="0">
                <a:solidFill>
                  <a:schemeClr val="tx1"/>
                </a:solidFill>
                <a:latin typeface="Calibri" panose="020F0502020204030204" pitchFamily="34" charset="0"/>
              </a:rPr>
              <a:t>Answer on the next slide! </a:t>
            </a:r>
          </a:p>
        </p:txBody>
      </p:sp>
      <p:sp>
        <p:nvSpPr>
          <p:cNvPr id="8" name="5-Point Star 7"/>
          <p:cNvSpPr/>
          <p:nvPr/>
        </p:nvSpPr>
        <p:spPr>
          <a:xfrm>
            <a:off x="1526072" y="5372203"/>
            <a:ext cx="576064" cy="506081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060804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467544" y="260648"/>
            <a:ext cx="8352928" cy="864096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500" dirty="0" smtClean="0">
              <a:solidFill>
                <a:schemeClr val="tx1"/>
              </a:solidFill>
            </a:endParaRPr>
          </a:p>
          <a:p>
            <a:pPr algn="ctr"/>
            <a:r>
              <a:rPr lang="en-GB" sz="4400" dirty="0" smtClean="0">
                <a:solidFill>
                  <a:schemeClr val="tx1"/>
                </a:solidFill>
              </a:rPr>
              <a:t>Answer...</a:t>
            </a:r>
            <a:endParaRPr lang="en-GB" sz="4400" dirty="0">
              <a:solidFill>
                <a:schemeClr val="tx1"/>
              </a:solidFill>
            </a:endParaRPr>
          </a:p>
          <a:p>
            <a:pPr algn="ctr"/>
            <a:endParaRPr lang="en-GB" sz="2500" dirty="0">
              <a:solidFill>
                <a:srgbClr val="282828"/>
              </a:solidFill>
              <a:latin typeface="Calibri" panose="020F0502020204030204" pitchFamily="34" charset="0"/>
            </a:endParaRPr>
          </a:p>
        </p:txBody>
      </p:sp>
      <p:sp>
        <p:nvSpPr>
          <p:cNvPr id="5" name="Rounded Rectangle 8"/>
          <p:cNvSpPr/>
          <p:nvPr/>
        </p:nvSpPr>
        <p:spPr>
          <a:xfrm>
            <a:off x="899592" y="1196169"/>
            <a:ext cx="2232248" cy="2749395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sz="2200" b="1" dirty="0" smtClean="0">
                <a:solidFill>
                  <a:schemeClr val="tx1"/>
                </a:solidFill>
              </a:rPr>
              <a:t>Find </a:t>
            </a:r>
            <a:r>
              <a:rPr lang="en-GB" sz="2200" dirty="0" smtClean="0">
                <a:solidFill>
                  <a:schemeClr val="tx1"/>
                </a:solidFill>
              </a:rPr>
              <a:t>and </a:t>
            </a:r>
            <a:r>
              <a:rPr lang="en-GB" sz="2200" b="1" dirty="0" smtClean="0">
                <a:solidFill>
                  <a:schemeClr val="tx1"/>
                </a:solidFill>
              </a:rPr>
              <a:t>copy</a:t>
            </a:r>
            <a:r>
              <a:rPr lang="en-GB" sz="2200" dirty="0" smtClean="0">
                <a:solidFill>
                  <a:schemeClr val="tx1"/>
                </a:solidFill>
              </a:rPr>
              <a:t> a word/group of words that give us the impression that the street-lamp is alive. </a:t>
            </a:r>
            <a:endParaRPr lang="en-GB" sz="2200" b="1" dirty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292696" y="4149080"/>
            <a:ext cx="8527776" cy="2508355"/>
          </a:xfrm>
          <a:prstGeom prst="round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sz="2400" dirty="0" smtClean="0">
                <a:solidFill>
                  <a:schemeClr val="tx1"/>
                </a:solidFill>
                <a:latin typeface="Calibri" panose="020F0502020204030204" pitchFamily="34" charset="0"/>
              </a:rPr>
              <a:t>We need to </a:t>
            </a:r>
            <a:r>
              <a:rPr lang="en-GB" sz="2400" b="1" dirty="0" smtClean="0">
                <a:solidFill>
                  <a:schemeClr val="tx1"/>
                </a:solidFill>
                <a:latin typeface="Calibri" panose="020F0502020204030204" pitchFamily="34" charset="0"/>
              </a:rPr>
              <a:t>scan</a:t>
            </a:r>
            <a:r>
              <a:rPr lang="en-GB" sz="2400" dirty="0" smtClean="0">
                <a:solidFill>
                  <a:schemeClr val="tx1"/>
                </a:solidFill>
                <a:latin typeface="Calibri" panose="020F0502020204030204" pitchFamily="34" charset="0"/>
              </a:rPr>
              <a:t> the text to </a:t>
            </a:r>
            <a:r>
              <a:rPr lang="en-GB" sz="2400" b="1" dirty="0" smtClean="0">
                <a:solidFill>
                  <a:schemeClr val="tx1"/>
                </a:solidFill>
                <a:latin typeface="Calibri" panose="020F0502020204030204" pitchFamily="34" charset="0"/>
              </a:rPr>
              <a:t>find</a:t>
            </a:r>
            <a:r>
              <a:rPr lang="en-GB" sz="2400" dirty="0" smtClean="0">
                <a:solidFill>
                  <a:schemeClr val="tx1"/>
                </a:solidFill>
                <a:latin typeface="Calibri" panose="020F0502020204030204" pitchFamily="34" charset="0"/>
              </a:rPr>
              <a:t> words that might give us the impression that the street lamp is alive. It says: </a:t>
            </a:r>
            <a:r>
              <a:rPr lang="en-GB" sz="2400" b="1" i="1" dirty="0" smtClean="0">
                <a:solidFill>
                  <a:schemeClr val="tx1"/>
                </a:solidFill>
                <a:latin typeface="Calibri" panose="020F0502020204030204" pitchFamily="34" charset="0"/>
              </a:rPr>
              <a:t>the street-lamp stands like a giant with one red eye in its head. </a:t>
            </a:r>
            <a:r>
              <a:rPr lang="en-GB" sz="2400" dirty="0" smtClean="0">
                <a:solidFill>
                  <a:schemeClr val="tx1"/>
                </a:solidFill>
                <a:latin typeface="Calibri" panose="020F0502020204030204" pitchFamily="34" charset="0"/>
              </a:rPr>
              <a:t>You need to </a:t>
            </a:r>
            <a:r>
              <a:rPr lang="en-GB" sz="2400" b="1" dirty="0" smtClean="0">
                <a:solidFill>
                  <a:schemeClr val="tx1"/>
                </a:solidFill>
                <a:latin typeface="Calibri" panose="020F0502020204030204" pitchFamily="34" charset="0"/>
              </a:rPr>
              <a:t>copy </a:t>
            </a:r>
            <a:r>
              <a:rPr lang="en-GB" sz="2400" dirty="0" smtClean="0">
                <a:solidFill>
                  <a:schemeClr val="tx1"/>
                </a:solidFill>
                <a:latin typeface="Calibri" panose="020F0502020204030204" pitchFamily="34" charset="0"/>
              </a:rPr>
              <a:t>these words </a:t>
            </a:r>
            <a:r>
              <a:rPr lang="en-GB" sz="2400" b="1" dirty="0" smtClean="0">
                <a:solidFill>
                  <a:schemeClr val="tx1"/>
                </a:solidFill>
                <a:latin typeface="Calibri" panose="020F0502020204030204" pitchFamily="34" charset="0"/>
              </a:rPr>
              <a:t>accurately</a:t>
            </a:r>
            <a:r>
              <a:rPr lang="en-GB" sz="2400" dirty="0" smtClean="0">
                <a:solidFill>
                  <a:schemeClr val="tx1"/>
                </a:solidFill>
                <a:latin typeface="Calibri" panose="020F0502020204030204" pitchFamily="34" charset="0"/>
              </a:rPr>
              <a:t> when you write your answer. You would also be correct if you </a:t>
            </a:r>
            <a:r>
              <a:rPr lang="en-GB" sz="2400" b="1" dirty="0" smtClean="0">
                <a:solidFill>
                  <a:schemeClr val="tx1"/>
                </a:solidFill>
                <a:latin typeface="Calibri" panose="020F0502020204030204" pitchFamily="34" charset="0"/>
              </a:rPr>
              <a:t>copied</a:t>
            </a:r>
            <a:r>
              <a:rPr lang="en-GB" sz="2400" dirty="0" smtClean="0">
                <a:solidFill>
                  <a:schemeClr val="tx1"/>
                </a:solidFill>
                <a:latin typeface="Calibri" panose="020F0502020204030204" pitchFamily="34" charset="0"/>
              </a:rPr>
              <a:t>: </a:t>
            </a:r>
            <a:r>
              <a:rPr lang="en-GB" sz="2400" b="1" i="1" dirty="0" smtClean="0">
                <a:solidFill>
                  <a:schemeClr val="tx1"/>
                </a:solidFill>
                <a:latin typeface="Calibri" panose="020F0502020204030204" pitchFamily="34" charset="0"/>
              </a:rPr>
              <a:t>stands like a giant </a:t>
            </a:r>
            <a:r>
              <a:rPr lang="en-GB" sz="2400" dirty="0" smtClean="0">
                <a:solidFill>
                  <a:schemeClr val="tx1"/>
                </a:solidFill>
                <a:latin typeface="Calibri" panose="020F0502020204030204" pitchFamily="34" charset="0"/>
              </a:rPr>
              <a:t>or </a:t>
            </a:r>
            <a:r>
              <a:rPr lang="en-GB" sz="2400" b="1" i="1" dirty="0" smtClean="0">
                <a:solidFill>
                  <a:schemeClr val="tx1"/>
                </a:solidFill>
                <a:latin typeface="Calibri" panose="020F0502020204030204" pitchFamily="34" charset="0"/>
              </a:rPr>
              <a:t>one red eye in its head. 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l="30630" t="42328" r="32844" b="22236"/>
          <a:stretch/>
        </p:blipFill>
        <p:spPr>
          <a:xfrm>
            <a:off x="3923928" y="1196169"/>
            <a:ext cx="5040560" cy="27493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615323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467544" y="260648"/>
            <a:ext cx="8352928" cy="864096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500" dirty="0" smtClean="0">
              <a:solidFill>
                <a:schemeClr val="tx1"/>
              </a:solidFill>
            </a:endParaRPr>
          </a:p>
          <a:p>
            <a:pPr algn="ctr"/>
            <a:r>
              <a:rPr lang="en-GB" sz="4400" dirty="0" smtClean="0">
                <a:solidFill>
                  <a:schemeClr val="tx1"/>
                </a:solidFill>
              </a:rPr>
              <a:t>Your turn...</a:t>
            </a:r>
            <a:endParaRPr lang="en-GB" sz="4400" dirty="0">
              <a:solidFill>
                <a:schemeClr val="tx1"/>
              </a:solidFill>
            </a:endParaRPr>
          </a:p>
          <a:p>
            <a:pPr algn="ctr"/>
            <a:endParaRPr lang="en-GB" sz="2500" dirty="0">
              <a:solidFill>
                <a:srgbClr val="282828"/>
              </a:solidFill>
              <a:latin typeface="Calibri" panose="020F0502020204030204" pitchFamily="34" charset="0"/>
            </a:endParaRPr>
          </a:p>
        </p:txBody>
      </p:sp>
      <p:sp>
        <p:nvSpPr>
          <p:cNvPr id="5" name="Rounded Rectangle 8"/>
          <p:cNvSpPr/>
          <p:nvPr/>
        </p:nvSpPr>
        <p:spPr>
          <a:xfrm>
            <a:off x="251520" y="2945434"/>
            <a:ext cx="8568952" cy="1131638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sz="2800" dirty="0" smtClean="0">
                <a:solidFill>
                  <a:schemeClr val="tx1"/>
                </a:solidFill>
              </a:rPr>
              <a:t>Give</a:t>
            </a:r>
            <a:r>
              <a:rPr lang="en-GB" sz="2800" b="1" dirty="0" smtClean="0">
                <a:solidFill>
                  <a:schemeClr val="tx1"/>
                </a:solidFill>
              </a:rPr>
              <a:t> two </a:t>
            </a:r>
            <a:r>
              <a:rPr lang="en-GB" sz="2800" dirty="0" smtClean="0">
                <a:solidFill>
                  <a:schemeClr val="tx1"/>
                </a:solidFill>
              </a:rPr>
              <a:t>impressions</a:t>
            </a:r>
            <a:r>
              <a:rPr lang="en-GB" sz="2800" b="1" dirty="0" smtClean="0">
                <a:solidFill>
                  <a:schemeClr val="tx1"/>
                </a:solidFill>
              </a:rPr>
              <a:t> </a:t>
            </a:r>
            <a:r>
              <a:rPr lang="en-GB" sz="2800" dirty="0" smtClean="0">
                <a:solidFill>
                  <a:schemeClr val="tx1"/>
                </a:solidFill>
              </a:rPr>
              <a:t>that the </a:t>
            </a:r>
            <a:r>
              <a:rPr lang="en-GB" sz="2800" b="1" dirty="0" smtClean="0">
                <a:solidFill>
                  <a:schemeClr val="tx1"/>
                </a:solidFill>
              </a:rPr>
              <a:t>underlined</a:t>
            </a:r>
            <a:r>
              <a:rPr lang="en-GB" sz="2800" dirty="0" smtClean="0">
                <a:solidFill>
                  <a:schemeClr val="tx1"/>
                </a:solidFill>
              </a:rPr>
              <a:t> give you of the rat when he was younger. </a:t>
            </a:r>
            <a:endParaRPr lang="en-GB" sz="2400" dirty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1457908" y="4695397"/>
            <a:ext cx="6120680" cy="792088"/>
          </a:xfrm>
          <a:prstGeom prst="round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3600" dirty="0" smtClean="0">
                <a:solidFill>
                  <a:schemeClr val="tx1"/>
                </a:solidFill>
                <a:latin typeface="Calibri" panose="020F0502020204030204" pitchFamily="34" charset="0"/>
              </a:rPr>
              <a:t>Answer on the next slide! </a:t>
            </a:r>
          </a:p>
        </p:txBody>
      </p:sp>
      <p:sp>
        <p:nvSpPr>
          <p:cNvPr id="8" name="5-Point Star 7"/>
          <p:cNvSpPr/>
          <p:nvPr/>
        </p:nvSpPr>
        <p:spPr>
          <a:xfrm>
            <a:off x="1547664" y="4838400"/>
            <a:ext cx="576064" cy="506081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20114" t="26086" r="9047" b="59641"/>
          <a:stretch/>
        </p:blipFill>
        <p:spPr>
          <a:xfrm>
            <a:off x="17748" y="1338434"/>
            <a:ext cx="9036496" cy="1023666"/>
          </a:xfrm>
          <a:prstGeom prst="rect">
            <a:avLst/>
          </a:prstGeom>
        </p:spPr>
      </p:pic>
      <p:cxnSp>
        <p:nvCxnSpPr>
          <p:cNvPr id="9" name="Straight Connector 8"/>
          <p:cNvCxnSpPr/>
          <p:nvPr/>
        </p:nvCxnSpPr>
        <p:spPr>
          <a:xfrm>
            <a:off x="8028384" y="1628800"/>
            <a:ext cx="216024" cy="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>
            <a:off x="107504" y="1988840"/>
            <a:ext cx="8698110" cy="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107504" y="2388276"/>
            <a:ext cx="1728192" cy="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3375097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467544" y="187473"/>
            <a:ext cx="8352928" cy="864096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500" dirty="0" smtClean="0">
              <a:solidFill>
                <a:schemeClr val="tx1"/>
              </a:solidFill>
            </a:endParaRPr>
          </a:p>
          <a:p>
            <a:pPr algn="ctr"/>
            <a:r>
              <a:rPr lang="en-GB" sz="4400" dirty="0" smtClean="0">
                <a:solidFill>
                  <a:schemeClr val="tx1"/>
                </a:solidFill>
              </a:rPr>
              <a:t>Answer...</a:t>
            </a:r>
            <a:endParaRPr lang="en-GB" sz="4400" dirty="0">
              <a:solidFill>
                <a:schemeClr val="tx1"/>
              </a:solidFill>
            </a:endParaRPr>
          </a:p>
          <a:p>
            <a:pPr algn="ctr"/>
            <a:endParaRPr lang="en-GB" sz="2500" dirty="0">
              <a:solidFill>
                <a:srgbClr val="282828"/>
              </a:solidFill>
              <a:latin typeface="Calibri" panose="020F0502020204030204" pitchFamily="34" charset="0"/>
            </a:endParaRPr>
          </a:p>
        </p:txBody>
      </p:sp>
      <p:sp>
        <p:nvSpPr>
          <p:cNvPr id="5" name="Rounded Rectangle 8"/>
          <p:cNvSpPr/>
          <p:nvPr/>
        </p:nvSpPr>
        <p:spPr>
          <a:xfrm>
            <a:off x="218926" y="2519818"/>
            <a:ext cx="8568952" cy="1131638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sz="2800" dirty="0" smtClean="0">
                <a:solidFill>
                  <a:schemeClr val="tx1"/>
                </a:solidFill>
              </a:rPr>
              <a:t>Give</a:t>
            </a:r>
            <a:r>
              <a:rPr lang="en-GB" sz="2800" b="1" dirty="0" smtClean="0">
                <a:solidFill>
                  <a:schemeClr val="tx1"/>
                </a:solidFill>
              </a:rPr>
              <a:t> two </a:t>
            </a:r>
            <a:r>
              <a:rPr lang="en-GB" sz="2800" dirty="0" smtClean="0">
                <a:solidFill>
                  <a:schemeClr val="tx1"/>
                </a:solidFill>
              </a:rPr>
              <a:t>impressions</a:t>
            </a:r>
            <a:r>
              <a:rPr lang="en-GB" sz="2800" b="1" dirty="0" smtClean="0">
                <a:solidFill>
                  <a:schemeClr val="tx1"/>
                </a:solidFill>
              </a:rPr>
              <a:t> </a:t>
            </a:r>
            <a:r>
              <a:rPr lang="en-GB" sz="2800" dirty="0" smtClean="0">
                <a:solidFill>
                  <a:schemeClr val="tx1"/>
                </a:solidFill>
              </a:rPr>
              <a:t>that the </a:t>
            </a:r>
            <a:r>
              <a:rPr lang="en-GB" sz="2800" b="1" dirty="0" smtClean="0">
                <a:solidFill>
                  <a:schemeClr val="tx1"/>
                </a:solidFill>
              </a:rPr>
              <a:t>underlined</a:t>
            </a:r>
            <a:r>
              <a:rPr lang="en-GB" sz="2800" dirty="0" smtClean="0">
                <a:solidFill>
                  <a:schemeClr val="tx1"/>
                </a:solidFill>
              </a:rPr>
              <a:t> give you of the rat when he was younger. </a:t>
            </a:r>
            <a:endParaRPr lang="en-GB" sz="2400" dirty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20114" t="26086" r="9047" b="59641"/>
          <a:stretch/>
        </p:blipFill>
        <p:spPr>
          <a:xfrm>
            <a:off x="17748" y="1338434"/>
            <a:ext cx="9036496" cy="1023666"/>
          </a:xfrm>
          <a:prstGeom prst="rect">
            <a:avLst/>
          </a:prstGeom>
        </p:spPr>
      </p:pic>
      <p:cxnSp>
        <p:nvCxnSpPr>
          <p:cNvPr id="9" name="Straight Connector 8"/>
          <p:cNvCxnSpPr/>
          <p:nvPr/>
        </p:nvCxnSpPr>
        <p:spPr>
          <a:xfrm>
            <a:off x="8028384" y="1628800"/>
            <a:ext cx="216024" cy="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>
            <a:off x="107504" y="1988840"/>
            <a:ext cx="8698110" cy="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107504" y="2388276"/>
            <a:ext cx="1728192" cy="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10" name="Rounded Rectangle 9"/>
          <p:cNvSpPr/>
          <p:nvPr/>
        </p:nvSpPr>
        <p:spPr>
          <a:xfrm>
            <a:off x="277838" y="3790249"/>
            <a:ext cx="8527776" cy="2988327"/>
          </a:xfrm>
          <a:prstGeom prst="round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457200" indent="-457200">
              <a:buAutoNum type="arabicPeriod"/>
            </a:pPr>
            <a:r>
              <a:rPr lang="en-GB" sz="2200" dirty="0" smtClean="0">
                <a:solidFill>
                  <a:schemeClr val="tx1"/>
                </a:solidFill>
                <a:latin typeface="Calibri" panose="020F0502020204030204" pitchFamily="34" charset="0"/>
              </a:rPr>
              <a:t>It says that he was: </a:t>
            </a:r>
            <a:r>
              <a:rPr lang="en-GB" sz="2200" b="1" i="1" dirty="0" smtClean="0">
                <a:solidFill>
                  <a:schemeClr val="tx1"/>
                </a:solidFill>
                <a:latin typeface="Calibri" panose="020F0502020204030204" pitchFamily="34" charset="0"/>
              </a:rPr>
              <a:t>perhaps more daring </a:t>
            </a:r>
            <a:r>
              <a:rPr lang="en-GB" sz="2200" dirty="0" smtClean="0">
                <a:solidFill>
                  <a:schemeClr val="tx1"/>
                </a:solidFill>
                <a:latin typeface="Calibri" panose="020F0502020204030204" pitchFamily="34" charset="0"/>
              </a:rPr>
              <a:t>– this gives us the impression that he was braver/took more risks when he was younger. </a:t>
            </a:r>
          </a:p>
          <a:p>
            <a:pPr marL="457200" indent="-457200">
              <a:buAutoNum type="arabicPeriod"/>
            </a:pPr>
            <a:r>
              <a:rPr lang="en-GB" sz="2200" dirty="0" smtClean="0">
                <a:solidFill>
                  <a:schemeClr val="tx1"/>
                </a:solidFill>
                <a:latin typeface="Calibri" panose="020F0502020204030204" pitchFamily="34" charset="0"/>
              </a:rPr>
              <a:t>It says that he was: </a:t>
            </a:r>
            <a:r>
              <a:rPr lang="en-GB" sz="2200" b="1" i="1" dirty="0" smtClean="0">
                <a:solidFill>
                  <a:schemeClr val="tx1"/>
                </a:solidFill>
                <a:latin typeface="Calibri" panose="020F0502020204030204" pitchFamily="34" charset="0"/>
              </a:rPr>
              <a:t>a lot less wise</a:t>
            </a:r>
            <a:r>
              <a:rPr lang="en-GB" sz="2200" dirty="0" smtClean="0">
                <a:solidFill>
                  <a:schemeClr val="tx1"/>
                </a:solidFill>
                <a:latin typeface="Calibri" panose="020F0502020204030204" pitchFamily="34" charset="0"/>
              </a:rPr>
              <a:t> this gives us the impression that he didn’t know as much when he was younger</a:t>
            </a:r>
          </a:p>
          <a:p>
            <a:endParaRPr lang="en-GB" sz="2200" dirty="0" smtClean="0">
              <a:solidFill>
                <a:schemeClr val="tx1"/>
              </a:solidFill>
              <a:latin typeface="Calibri" panose="020F0502020204030204" pitchFamily="34" charset="0"/>
            </a:endParaRPr>
          </a:p>
          <a:p>
            <a:r>
              <a:rPr lang="en-GB" sz="2000" dirty="0" smtClean="0">
                <a:solidFill>
                  <a:schemeClr val="tx1"/>
                </a:solidFill>
                <a:latin typeface="Calibri" panose="020F0502020204030204" pitchFamily="34" charset="0"/>
              </a:rPr>
              <a:t>(You could also refer to where it says that he was: </a:t>
            </a:r>
            <a:r>
              <a:rPr lang="en-GB" sz="2000" b="1" i="1" dirty="0" smtClean="0">
                <a:solidFill>
                  <a:schemeClr val="tx1"/>
                </a:solidFill>
                <a:latin typeface="Calibri" panose="020F0502020204030204" pitchFamily="34" charset="0"/>
              </a:rPr>
              <a:t>much more agile</a:t>
            </a:r>
            <a:r>
              <a:rPr lang="en-GB" sz="2000" dirty="0" smtClean="0">
                <a:solidFill>
                  <a:schemeClr val="tx1"/>
                </a:solidFill>
                <a:latin typeface="Calibri" panose="020F0502020204030204" pitchFamily="34" charset="0"/>
              </a:rPr>
              <a:t> meaning that he could move better/more quickly when he was younger.)</a:t>
            </a:r>
            <a:endParaRPr lang="en-GB" sz="2000" dirty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9419528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734</TotalTime>
  <Words>765</Words>
  <Application>Microsoft Macintosh PowerPoint</Application>
  <PresentationFormat>On-screen Show (4:3)</PresentationFormat>
  <Paragraphs>71</Paragraphs>
  <Slides>15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9" baseType="lpstr">
      <vt:lpstr>Wingdings</vt:lpstr>
      <vt:lpstr>Arial</vt:lpstr>
      <vt:lpstr>Calibri</vt:lpstr>
      <vt:lpstr>Office Theme</vt:lpstr>
      <vt:lpstr>PowerPoint Presentation</vt:lpstr>
      <vt:lpstr>PowerPoint Presentation</vt:lpstr>
      <vt:lpstr>Teacher Information</vt:lpstr>
      <vt:lpstr>What impression…</vt:lpstr>
      <vt:lpstr>What impression do these words/group of words give you? </vt:lpstr>
      <vt:lpstr>How did you do?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15.0027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LUrquhart</dc:creator>
  <cp:lastModifiedBy>Sian James</cp:lastModifiedBy>
  <cp:revision>73</cp:revision>
  <dcterms:created xsi:type="dcterms:W3CDTF">2017-05-25T11:14:28Z</dcterms:created>
  <dcterms:modified xsi:type="dcterms:W3CDTF">2018-08-23T15:13:35Z</dcterms:modified>
</cp:coreProperties>
</file>