
<file path=[Content_Types].xml><?xml version="1.0" encoding="utf-8"?>
<Types xmlns="http://schemas.openxmlformats.org/package/2006/content-types">
  <Default ContentType="application/x-fontdata" Extension="fntdata"/>
  <Default ContentType="image/gif" Extension="gif"/>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Lst>
  <p:sldSz cx="18288000" cy="10287000"/>
  <p:notesSz cx="6858000" cy="9144000"/>
  <p:embeddedFontLst>
    <p:embeddedFont>
      <p:font typeface="Cup Cakes" charset="1" panose="00000500000000000000"/>
      <p:regular r:id="rId27"/>
    </p:embeddedFont>
    <p:embeddedFont>
      <p:font typeface="Canva Sans Bold" charset="1" panose="020B0803030501040103"/>
      <p:regular r:id="rId28"/>
    </p:embeddedFont>
    <p:embeddedFont>
      <p:font typeface="Canva Sans" charset="1" panose="020B0503030501040103"/>
      <p:regular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slides/slide18.xml" Type="http://schemas.openxmlformats.org/officeDocument/2006/relationships/slide"/><Relationship Id="rId24" Target="slides/slide19.xml" Type="http://schemas.openxmlformats.org/officeDocument/2006/relationships/slide"/><Relationship Id="rId25" Target="slides/slide20.xml" Type="http://schemas.openxmlformats.org/officeDocument/2006/relationships/slide"/><Relationship Id="rId26" Target="slides/slide21.xml" Type="http://schemas.openxmlformats.org/officeDocument/2006/relationships/slide"/><Relationship Id="rId27" Target="fonts/font27.fntdata" Type="http://schemas.openxmlformats.org/officeDocument/2006/relationships/font"/><Relationship Id="rId28" Target="fonts/font28.fntdata" Type="http://schemas.openxmlformats.org/officeDocument/2006/relationships/font"/><Relationship Id="rId29" Target="fonts/font29.fntdata" Type="http://schemas.openxmlformats.org/officeDocument/2006/relationships/font"/><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gif" Type="http://schemas.openxmlformats.org/officeDocument/2006/relationships/image"/><Relationship Id="rId4" Target="../media/image3.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4.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5.png" Type="http://schemas.openxmlformats.org/officeDocument/2006/relationships/image"/><Relationship Id="rId4" Target="../media/image6.svg" Type="http://schemas.openxmlformats.org/officeDocument/2006/relationships/image"/><Relationship Id="rId5" Target="../media/image7.png" Type="http://schemas.openxmlformats.org/officeDocument/2006/relationships/image"/><Relationship Id="rId6" Target="../media/image8.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9.jpeg" Type="http://schemas.openxmlformats.org/officeDocument/2006/relationships/image"/><Relationship Id="rId4" Target="../media/image10.png" Type="http://schemas.openxmlformats.org/officeDocument/2006/relationships/image"/><Relationship Id="rId5" Target="../media/image11.jpeg" Type="http://schemas.openxmlformats.org/officeDocument/2006/relationships/image"/><Relationship Id="rId6" Target="../media/image12.jpeg" Type="http://schemas.openxmlformats.org/officeDocument/2006/relationships/image"/><Relationship Id="rId7" Target="../media/image13.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14.png" Type="http://schemas.openxmlformats.org/officeDocument/2006/relationships/image"/><Relationship Id="rId4" Target="../media/image15.jpeg" Type="http://schemas.openxmlformats.org/officeDocument/2006/relationships/image"/><Relationship Id="rId5" Target="../media/image16.png" Type="http://schemas.openxmlformats.org/officeDocument/2006/relationships/image"/><Relationship Id="rId6" Target="../media/image17.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18.png" Type="http://schemas.openxmlformats.org/officeDocument/2006/relationships/image"/><Relationship Id="rId4" Target="../media/image19.pn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0.jpeg" Type="http://schemas.openxmlformats.org/officeDocument/2006/relationships/image"/><Relationship Id="rId4" Target="../media/image21.jpeg" Type="http://schemas.openxmlformats.org/officeDocument/2006/relationships/image"/><Relationship Id="rId5" Target="../media/image22.jpeg" Type="http://schemas.openxmlformats.org/officeDocument/2006/relationships/image"/><Relationship Id="rId6" Target="../media/image23.jpeg" Type="http://schemas.openxmlformats.org/officeDocument/2006/relationships/image"/><Relationship Id="rId7" Target="../media/image24.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5.jpeg" Type="http://schemas.openxmlformats.org/officeDocument/2006/relationships/image"/><Relationship Id="rId4" Target="../media/image26.jpeg" Type="http://schemas.openxmlformats.org/officeDocument/2006/relationships/image"/><Relationship Id="rId5" Target="../media/image27.jpeg" Type="http://schemas.openxmlformats.org/officeDocument/2006/relationships/image"/><Relationship Id="rId6" Target="../media/image28.jpeg" Type="http://schemas.openxmlformats.org/officeDocument/2006/relationships/image"/><Relationship Id="rId7" Target="../media/image29.jpeg" Type="http://schemas.openxmlformats.org/officeDocument/2006/relationships/image"/><Relationship Id="rId8" Target="../media/image30.jpe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31.jpeg" Type="http://schemas.openxmlformats.org/officeDocument/2006/relationships/image"/><Relationship Id="rId4" Target="../media/image32.png" Type="http://schemas.openxmlformats.org/officeDocument/2006/relationships/image"/><Relationship Id="rId5" Target="../media/image33.png" Type="http://schemas.openxmlformats.org/officeDocument/2006/relationships/image"/><Relationship Id="rId6" Target="../media/image34.sv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32.png" Type="http://schemas.openxmlformats.org/officeDocument/2006/relationships/image"/><Relationship Id="rId4" Target="../media/image33.png" Type="http://schemas.openxmlformats.org/officeDocument/2006/relationships/image"/><Relationship Id="rId5" Target="../media/image34.svg" Type="http://schemas.openxmlformats.org/officeDocument/2006/relationships/image"/><Relationship Id="rId6" Target="../media/image35.jpeg" Type="http://schemas.openxmlformats.org/officeDocument/2006/relationships/image"/><Relationship Id="rId7" Target="../media/image36.pn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33.png" Type="http://schemas.openxmlformats.org/officeDocument/2006/relationships/image"/><Relationship Id="rId4" Target="../media/image34.svg" Type="http://schemas.openxmlformats.org/officeDocument/2006/relationships/image"/><Relationship Id="rId5" Target="../media/image37.jpe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38.pn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39.png" Type="http://schemas.openxmlformats.org/officeDocument/2006/relationships/image"/><Relationship Id="rId4" Target="../media/image10.pn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40.png" Type="http://schemas.openxmlformats.org/officeDocument/2006/relationships/image"/><Relationship Id="rId4" Target="../media/image41.svg" Type="http://schemas.openxmlformats.org/officeDocument/2006/relationships/image"/><Relationship Id="rId5" Target="../media/image42.png" Type="http://schemas.openxmlformats.org/officeDocument/2006/relationships/image"/><Relationship Id="rId6" Target="../media/image43.svg" Type="http://schemas.openxmlformats.org/officeDocument/2006/relationships/image"/><Relationship Id="rId7" Target="../media/image44.png" Type="http://schemas.openxmlformats.org/officeDocument/2006/relationships/image"/><Relationship Id="rId8" Target="../media/image45.sv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4.jpe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4.jpeg" Type="http://schemas.openxmlformats.org/officeDocument/2006/relationships/image"/><Relationship Id="rId4" Target="../media/image46.png" Type="http://schemas.openxmlformats.org/officeDocument/2006/relationships/image"/><Relationship Id="rId5" Target="../media/image47.svg" Type="http://schemas.openxmlformats.org/officeDocument/2006/relationships/image"/><Relationship Id="rId6" Target="mailto:friends@bassettgreen.net" TargetMode="External" Type="http://schemas.openxmlformats.org/officeDocument/2006/relationships/hyperlink"/></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4.jpeg" Type="http://schemas.openxmlformats.org/officeDocument/2006/relationships/image"/><Relationship Id="rId4" Target="../media/image48.png" Type="http://schemas.openxmlformats.org/officeDocument/2006/relationships/image"/><Relationship Id="rId5" Target="../media/image49.sv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4.jpeg" Type="http://schemas.openxmlformats.org/officeDocument/2006/relationships/image"/><Relationship Id="rId4" Target="../media/image50.png" Type="http://schemas.openxmlformats.org/officeDocument/2006/relationships/image"/><Relationship Id="rId5" Target="../media/image51.sv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9489" y="0"/>
            <a:ext cx="18288000" cy="10607448"/>
          </a:xfrm>
          <a:custGeom>
            <a:avLst/>
            <a:gdLst/>
            <a:ahLst/>
            <a:cxnLst/>
            <a:rect r="r" b="b" t="t" l="l"/>
            <a:pathLst>
              <a:path h="10607448" w="18288000">
                <a:moveTo>
                  <a:pt x="0" y="0"/>
                </a:moveTo>
                <a:lnTo>
                  <a:pt x="18288000" y="0"/>
                </a:lnTo>
                <a:lnTo>
                  <a:pt x="18288000" y="10607448"/>
                </a:lnTo>
                <a:lnTo>
                  <a:pt x="0" y="10607448"/>
                </a:lnTo>
                <a:lnTo>
                  <a:pt x="0" y="0"/>
                </a:lnTo>
                <a:close/>
              </a:path>
            </a:pathLst>
          </a:custGeom>
          <a:blipFill>
            <a:blip r:embed="rId2"/>
            <a:stretch>
              <a:fillRect l="0" t="-36203" r="0" b="-36203"/>
            </a:stretch>
          </a:blipFill>
        </p:spPr>
      </p:sp>
      <p:pic>
        <p:nvPicPr>
          <p:cNvPr name="Picture 3" id="3"/>
          <p:cNvPicPr>
            <a:picLocks noChangeAspect="true"/>
          </p:cNvPicPr>
          <p:nvPr/>
        </p:nvPicPr>
        <p:blipFill>
          <a:blip r:embed="rId3"/>
          <a:srcRect l="0" t="0" r="0" b="0"/>
          <a:stretch>
            <a:fillRect/>
          </a:stretch>
        </p:blipFill>
        <p:spPr>
          <a:xfrm flipH="false" flipV="false" rot="0">
            <a:off x="370463" y="1539782"/>
            <a:ext cx="4923534" cy="1304737"/>
          </a:xfrm>
          <a:prstGeom prst="rect">
            <a:avLst/>
          </a:prstGeom>
        </p:spPr>
      </p:pic>
      <p:sp>
        <p:nvSpPr>
          <p:cNvPr name="Freeform 4" id="4"/>
          <p:cNvSpPr/>
          <p:nvPr/>
        </p:nvSpPr>
        <p:spPr>
          <a:xfrm flipH="false" flipV="false" rot="0">
            <a:off x="5618765" y="160836"/>
            <a:ext cx="7050469" cy="9965328"/>
          </a:xfrm>
          <a:custGeom>
            <a:avLst/>
            <a:gdLst/>
            <a:ahLst/>
            <a:cxnLst/>
            <a:rect r="r" b="b" t="t" l="l"/>
            <a:pathLst>
              <a:path h="9965328" w="7050469">
                <a:moveTo>
                  <a:pt x="0" y="0"/>
                </a:moveTo>
                <a:lnTo>
                  <a:pt x="7050470" y="0"/>
                </a:lnTo>
                <a:lnTo>
                  <a:pt x="7050470" y="9965328"/>
                </a:lnTo>
                <a:lnTo>
                  <a:pt x="0" y="9965328"/>
                </a:lnTo>
                <a:lnTo>
                  <a:pt x="0" y="0"/>
                </a:lnTo>
                <a:close/>
              </a:path>
            </a:pathLst>
          </a:custGeom>
          <a:blipFill>
            <a:blip r:embed="rId4"/>
            <a:stretch>
              <a:fillRect l="0" t="0" r="0" b="0"/>
            </a:stretch>
          </a:blipFill>
        </p:spPr>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18009"/>
            <a:ext cx="18288000" cy="10607448"/>
          </a:xfrm>
          <a:custGeom>
            <a:avLst/>
            <a:gdLst/>
            <a:ahLst/>
            <a:cxnLst/>
            <a:rect r="r" b="b" t="t" l="l"/>
            <a:pathLst>
              <a:path h="10607448" w="18288000">
                <a:moveTo>
                  <a:pt x="0" y="0"/>
                </a:moveTo>
                <a:lnTo>
                  <a:pt x="18288000" y="0"/>
                </a:lnTo>
                <a:lnTo>
                  <a:pt x="18288000" y="10607448"/>
                </a:lnTo>
                <a:lnTo>
                  <a:pt x="0" y="10607448"/>
                </a:lnTo>
                <a:lnTo>
                  <a:pt x="0" y="0"/>
                </a:lnTo>
                <a:close/>
              </a:path>
            </a:pathLst>
          </a:custGeom>
          <a:blipFill>
            <a:blip r:embed="rId2"/>
            <a:stretch>
              <a:fillRect l="0" t="-36203" r="0" b="-36203"/>
            </a:stretch>
          </a:blipFill>
        </p:spPr>
      </p:sp>
      <p:sp>
        <p:nvSpPr>
          <p:cNvPr name="Freeform 3" id="3"/>
          <p:cNvSpPr/>
          <p:nvPr/>
        </p:nvSpPr>
        <p:spPr>
          <a:xfrm flipH="false" flipV="false" rot="0">
            <a:off x="3194599" y="2231285"/>
            <a:ext cx="11898802" cy="6180895"/>
          </a:xfrm>
          <a:custGeom>
            <a:avLst/>
            <a:gdLst/>
            <a:ahLst/>
            <a:cxnLst/>
            <a:rect r="r" b="b" t="t" l="l"/>
            <a:pathLst>
              <a:path h="6180895" w="11898802">
                <a:moveTo>
                  <a:pt x="0" y="0"/>
                </a:moveTo>
                <a:lnTo>
                  <a:pt x="11898802" y="0"/>
                </a:lnTo>
                <a:lnTo>
                  <a:pt x="11898802" y="6180896"/>
                </a:lnTo>
                <a:lnTo>
                  <a:pt x="0" y="6180896"/>
                </a:lnTo>
                <a:lnTo>
                  <a:pt x="0" y="0"/>
                </a:lnTo>
                <a:close/>
              </a:path>
            </a:pathLst>
          </a:custGeom>
          <a:blipFill>
            <a:blip r:embed="rId3"/>
            <a:stretch>
              <a:fillRect l="0" t="0" r="0" b="0"/>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607448"/>
          </a:xfrm>
          <a:custGeom>
            <a:avLst/>
            <a:gdLst/>
            <a:ahLst/>
            <a:cxnLst/>
            <a:rect r="r" b="b" t="t" l="l"/>
            <a:pathLst>
              <a:path h="10607448" w="18288000">
                <a:moveTo>
                  <a:pt x="0" y="0"/>
                </a:moveTo>
                <a:lnTo>
                  <a:pt x="18288000" y="0"/>
                </a:lnTo>
                <a:lnTo>
                  <a:pt x="18288000" y="10607448"/>
                </a:lnTo>
                <a:lnTo>
                  <a:pt x="0" y="10607448"/>
                </a:lnTo>
                <a:lnTo>
                  <a:pt x="0" y="0"/>
                </a:lnTo>
                <a:close/>
              </a:path>
            </a:pathLst>
          </a:custGeom>
          <a:blipFill>
            <a:blip r:embed="rId2"/>
            <a:stretch>
              <a:fillRect l="0" t="-36203" r="0" b="-36203"/>
            </a:stretch>
          </a:blipFill>
        </p:spPr>
      </p:sp>
      <p:sp>
        <p:nvSpPr>
          <p:cNvPr name="TextBox 3" id="3"/>
          <p:cNvSpPr txBox="true"/>
          <p:nvPr/>
        </p:nvSpPr>
        <p:spPr>
          <a:xfrm rot="0">
            <a:off x="-1467431" y="620966"/>
            <a:ext cx="20825036" cy="2066912"/>
          </a:xfrm>
          <a:prstGeom prst="rect">
            <a:avLst/>
          </a:prstGeom>
        </p:spPr>
        <p:txBody>
          <a:bodyPr anchor="t" rtlCol="false" tIns="0" lIns="0" bIns="0" rIns="0">
            <a:spAutoFit/>
          </a:bodyPr>
          <a:lstStyle/>
          <a:p>
            <a:pPr algn="ctr">
              <a:lnSpc>
                <a:spcPts val="16800"/>
              </a:lnSpc>
            </a:pPr>
            <a:r>
              <a:rPr lang="en-US" sz="12000" spc="-1344">
                <a:solidFill>
                  <a:srgbClr val="FFFFFF"/>
                </a:solidFill>
                <a:latin typeface="Cup Cakes"/>
                <a:ea typeface="Cup Cakes"/>
                <a:cs typeface="Cup Cakes"/>
                <a:sym typeface="Cup Cakes"/>
              </a:rPr>
              <a:t>Our Charitable Objectives</a:t>
            </a:r>
          </a:p>
        </p:txBody>
      </p:sp>
      <p:grpSp>
        <p:nvGrpSpPr>
          <p:cNvPr name="Group 4" id="4"/>
          <p:cNvGrpSpPr/>
          <p:nvPr/>
        </p:nvGrpSpPr>
        <p:grpSpPr>
          <a:xfrm rot="0">
            <a:off x="636814" y="3594533"/>
            <a:ext cx="19602450" cy="2104305"/>
            <a:chOff x="0" y="0"/>
            <a:chExt cx="26136600" cy="2805740"/>
          </a:xfrm>
        </p:grpSpPr>
        <p:sp>
          <p:nvSpPr>
            <p:cNvPr name="Freeform 5" id="5"/>
            <p:cNvSpPr/>
            <p:nvPr/>
          </p:nvSpPr>
          <p:spPr>
            <a:xfrm flipH="false" flipV="false" rot="0">
              <a:off x="0" y="0"/>
              <a:ext cx="1703614" cy="1703614"/>
            </a:xfrm>
            <a:custGeom>
              <a:avLst/>
              <a:gdLst/>
              <a:ahLst/>
              <a:cxnLst/>
              <a:rect r="r" b="b" t="t" l="l"/>
              <a:pathLst>
                <a:path h="1703614" w="1703614">
                  <a:moveTo>
                    <a:pt x="0" y="0"/>
                  </a:moveTo>
                  <a:lnTo>
                    <a:pt x="1703614" y="0"/>
                  </a:lnTo>
                  <a:lnTo>
                    <a:pt x="1703614" y="1703614"/>
                  </a:lnTo>
                  <a:lnTo>
                    <a:pt x="0" y="1703614"/>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6" id="6"/>
            <p:cNvSpPr txBox="true"/>
            <p:nvPr/>
          </p:nvSpPr>
          <p:spPr>
            <a:xfrm rot="0">
              <a:off x="2079813" y="-76200"/>
              <a:ext cx="24056787" cy="2881940"/>
            </a:xfrm>
            <a:prstGeom prst="rect">
              <a:avLst/>
            </a:prstGeom>
          </p:spPr>
          <p:txBody>
            <a:bodyPr anchor="t" rtlCol="false" tIns="0" lIns="0" bIns="0" rIns="0">
              <a:spAutoFit/>
            </a:bodyPr>
            <a:lstStyle/>
            <a:p>
              <a:pPr algn="l">
                <a:lnSpc>
                  <a:spcPts val="5854"/>
                </a:lnSpc>
              </a:pPr>
              <a:r>
                <a:rPr lang="en-US" sz="4181" b="true">
                  <a:solidFill>
                    <a:srgbClr val="FFFFFF"/>
                  </a:solidFill>
                  <a:latin typeface="Canva Sans Bold"/>
                  <a:ea typeface="Canva Sans Bold"/>
                  <a:cs typeface="Canva Sans Bold"/>
                  <a:sym typeface="Canva Sans Bold"/>
                </a:rPr>
                <a:t>To develop effective relationships between </a:t>
              </a:r>
            </a:p>
            <a:p>
              <a:pPr algn="l">
                <a:lnSpc>
                  <a:spcPts val="5854"/>
                </a:lnSpc>
              </a:pPr>
              <a:r>
                <a:rPr lang="en-US" sz="4181" b="true">
                  <a:solidFill>
                    <a:srgbClr val="FFFFFF"/>
                  </a:solidFill>
                  <a:latin typeface="Canva Sans Bold"/>
                  <a:ea typeface="Canva Sans Bold"/>
                  <a:cs typeface="Canva Sans Bold"/>
                  <a:sym typeface="Canva Sans Bold"/>
                </a:rPr>
                <a:t>the staff, parents &amp; others associated with our school</a:t>
              </a:r>
            </a:p>
            <a:p>
              <a:pPr algn="ctr">
                <a:lnSpc>
                  <a:spcPts val="5854"/>
                </a:lnSpc>
              </a:pPr>
            </a:p>
          </p:txBody>
        </p:sp>
      </p:grpSp>
      <p:grpSp>
        <p:nvGrpSpPr>
          <p:cNvPr name="Group 7" id="7"/>
          <p:cNvGrpSpPr/>
          <p:nvPr/>
        </p:nvGrpSpPr>
        <p:grpSpPr>
          <a:xfrm rot="0">
            <a:off x="636814" y="6094165"/>
            <a:ext cx="19602450" cy="2841144"/>
            <a:chOff x="0" y="0"/>
            <a:chExt cx="26136600" cy="3788192"/>
          </a:xfrm>
        </p:grpSpPr>
        <p:sp>
          <p:nvSpPr>
            <p:cNvPr name="Freeform 8" id="8"/>
            <p:cNvSpPr/>
            <p:nvPr/>
          </p:nvSpPr>
          <p:spPr>
            <a:xfrm flipH="false" flipV="false" rot="0">
              <a:off x="0" y="190482"/>
              <a:ext cx="1703614" cy="1703614"/>
            </a:xfrm>
            <a:custGeom>
              <a:avLst/>
              <a:gdLst/>
              <a:ahLst/>
              <a:cxnLst/>
              <a:rect r="r" b="b" t="t" l="l"/>
              <a:pathLst>
                <a:path h="1703614" w="1703614">
                  <a:moveTo>
                    <a:pt x="0" y="0"/>
                  </a:moveTo>
                  <a:lnTo>
                    <a:pt x="1703614" y="0"/>
                  </a:lnTo>
                  <a:lnTo>
                    <a:pt x="1703614" y="1703614"/>
                  </a:lnTo>
                  <a:lnTo>
                    <a:pt x="0" y="1703614"/>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9" id="9"/>
            <p:cNvSpPr txBox="true"/>
            <p:nvPr/>
          </p:nvSpPr>
          <p:spPr>
            <a:xfrm rot="0">
              <a:off x="2079813" y="-76200"/>
              <a:ext cx="24056787" cy="3864392"/>
            </a:xfrm>
            <a:prstGeom prst="rect">
              <a:avLst/>
            </a:prstGeom>
          </p:spPr>
          <p:txBody>
            <a:bodyPr anchor="t" rtlCol="false" tIns="0" lIns="0" bIns="0" rIns="0">
              <a:spAutoFit/>
            </a:bodyPr>
            <a:lstStyle/>
            <a:p>
              <a:pPr algn="l">
                <a:lnSpc>
                  <a:spcPts val="5854"/>
                </a:lnSpc>
              </a:pPr>
              <a:r>
                <a:rPr lang="en-US" sz="4181" b="true">
                  <a:solidFill>
                    <a:srgbClr val="FFFFFF"/>
                  </a:solidFill>
                  <a:latin typeface="Canva Sans Bold"/>
                  <a:ea typeface="Canva Sans Bold"/>
                  <a:cs typeface="Canva Sans Bold"/>
                  <a:sym typeface="Canva Sans Bold"/>
                </a:rPr>
                <a:t>To engage in activities or providing facilities &amp; equipment </a:t>
              </a:r>
            </a:p>
            <a:p>
              <a:pPr algn="l">
                <a:lnSpc>
                  <a:spcPts val="5854"/>
                </a:lnSpc>
              </a:pPr>
              <a:r>
                <a:rPr lang="en-US" sz="4181" b="true">
                  <a:solidFill>
                    <a:srgbClr val="FFFFFF"/>
                  </a:solidFill>
                  <a:latin typeface="Canva Sans Bold"/>
                  <a:ea typeface="Canva Sans Bold"/>
                  <a:cs typeface="Canva Sans Bold"/>
                  <a:sym typeface="Canva Sans Bold"/>
                </a:rPr>
                <a:t>which support the school and advance the education </a:t>
              </a:r>
            </a:p>
            <a:p>
              <a:pPr algn="l">
                <a:lnSpc>
                  <a:spcPts val="5854"/>
                </a:lnSpc>
              </a:pPr>
              <a:r>
                <a:rPr lang="en-US" sz="4181" b="true">
                  <a:solidFill>
                    <a:srgbClr val="FFFFFF"/>
                  </a:solidFill>
                  <a:latin typeface="Canva Sans Bold"/>
                  <a:ea typeface="Canva Sans Bold"/>
                  <a:cs typeface="Canva Sans Bold"/>
                  <a:sym typeface="Canva Sans Bold"/>
                </a:rPr>
                <a:t>of the pupils</a:t>
              </a:r>
            </a:p>
            <a:p>
              <a:pPr algn="ctr">
                <a:lnSpc>
                  <a:spcPts val="5854"/>
                </a:lnSpc>
              </a:pPr>
            </a:p>
          </p:txBody>
        </p:sp>
      </p:gr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607448"/>
          </a:xfrm>
          <a:custGeom>
            <a:avLst/>
            <a:gdLst/>
            <a:ahLst/>
            <a:cxnLst/>
            <a:rect r="r" b="b" t="t" l="l"/>
            <a:pathLst>
              <a:path h="10607448" w="18288000">
                <a:moveTo>
                  <a:pt x="0" y="0"/>
                </a:moveTo>
                <a:lnTo>
                  <a:pt x="18288000" y="0"/>
                </a:lnTo>
                <a:lnTo>
                  <a:pt x="18288000" y="10607448"/>
                </a:lnTo>
                <a:lnTo>
                  <a:pt x="0" y="10607448"/>
                </a:lnTo>
                <a:lnTo>
                  <a:pt x="0" y="0"/>
                </a:lnTo>
                <a:close/>
              </a:path>
            </a:pathLst>
          </a:custGeom>
          <a:blipFill>
            <a:blip r:embed="rId2"/>
            <a:stretch>
              <a:fillRect l="0" t="-36203" r="0" b="-36203"/>
            </a:stretch>
          </a:blipFill>
        </p:spPr>
      </p:sp>
      <p:sp>
        <p:nvSpPr>
          <p:cNvPr name="TextBox 3" id="3"/>
          <p:cNvSpPr txBox="true"/>
          <p:nvPr/>
        </p:nvSpPr>
        <p:spPr>
          <a:xfrm rot="0">
            <a:off x="-1467431" y="620966"/>
            <a:ext cx="20825036" cy="2066912"/>
          </a:xfrm>
          <a:prstGeom prst="rect">
            <a:avLst/>
          </a:prstGeom>
        </p:spPr>
        <p:txBody>
          <a:bodyPr anchor="t" rtlCol="false" tIns="0" lIns="0" bIns="0" rIns="0">
            <a:spAutoFit/>
          </a:bodyPr>
          <a:lstStyle/>
          <a:p>
            <a:pPr algn="ctr">
              <a:lnSpc>
                <a:spcPts val="16800"/>
              </a:lnSpc>
            </a:pPr>
            <a:r>
              <a:rPr lang="en-US" sz="12000" spc="-1344">
                <a:solidFill>
                  <a:srgbClr val="FFFFFF"/>
                </a:solidFill>
                <a:latin typeface="Cup Cakes"/>
                <a:ea typeface="Cup Cakes"/>
                <a:cs typeface="Cup Cakes"/>
                <a:sym typeface="Cup Cakes"/>
              </a:rPr>
              <a:t>2024/25 highlights</a:t>
            </a:r>
          </a:p>
        </p:txBody>
      </p:sp>
      <p:sp>
        <p:nvSpPr>
          <p:cNvPr name="Freeform 4" id="4"/>
          <p:cNvSpPr/>
          <p:nvPr/>
        </p:nvSpPr>
        <p:spPr>
          <a:xfrm flipH="false" flipV="false" rot="0">
            <a:off x="457169" y="2687878"/>
            <a:ext cx="3176143" cy="4396046"/>
          </a:xfrm>
          <a:custGeom>
            <a:avLst/>
            <a:gdLst/>
            <a:ahLst/>
            <a:cxnLst/>
            <a:rect r="r" b="b" t="t" l="l"/>
            <a:pathLst>
              <a:path h="4396046" w="3176143">
                <a:moveTo>
                  <a:pt x="0" y="0"/>
                </a:moveTo>
                <a:lnTo>
                  <a:pt x="3176143" y="0"/>
                </a:lnTo>
                <a:lnTo>
                  <a:pt x="3176143" y="4396045"/>
                </a:lnTo>
                <a:lnTo>
                  <a:pt x="0" y="4396045"/>
                </a:lnTo>
                <a:lnTo>
                  <a:pt x="0" y="0"/>
                </a:lnTo>
                <a:close/>
              </a:path>
            </a:pathLst>
          </a:custGeom>
          <a:blipFill>
            <a:blip r:embed="rId3"/>
            <a:stretch>
              <a:fillRect l="0" t="0" r="0" b="0"/>
            </a:stretch>
          </a:blipFill>
        </p:spPr>
      </p:sp>
      <p:sp>
        <p:nvSpPr>
          <p:cNvPr name="Freeform 5" id="5"/>
          <p:cNvSpPr/>
          <p:nvPr/>
        </p:nvSpPr>
        <p:spPr>
          <a:xfrm flipH="false" flipV="false" rot="0">
            <a:off x="5883439" y="2631244"/>
            <a:ext cx="3781559" cy="5344960"/>
          </a:xfrm>
          <a:custGeom>
            <a:avLst/>
            <a:gdLst/>
            <a:ahLst/>
            <a:cxnLst/>
            <a:rect r="r" b="b" t="t" l="l"/>
            <a:pathLst>
              <a:path h="5344960" w="3781559">
                <a:moveTo>
                  <a:pt x="0" y="0"/>
                </a:moveTo>
                <a:lnTo>
                  <a:pt x="3781559" y="0"/>
                </a:lnTo>
                <a:lnTo>
                  <a:pt x="3781559" y="5344960"/>
                </a:lnTo>
                <a:lnTo>
                  <a:pt x="0" y="5344960"/>
                </a:lnTo>
                <a:lnTo>
                  <a:pt x="0" y="0"/>
                </a:lnTo>
                <a:close/>
              </a:path>
            </a:pathLst>
          </a:custGeom>
          <a:blipFill>
            <a:blip r:embed="rId4"/>
            <a:stretch>
              <a:fillRect l="0" t="0" r="0" b="0"/>
            </a:stretch>
          </a:blipFill>
        </p:spPr>
      </p:sp>
      <p:sp>
        <p:nvSpPr>
          <p:cNvPr name="Freeform 6" id="6"/>
          <p:cNvSpPr/>
          <p:nvPr/>
        </p:nvSpPr>
        <p:spPr>
          <a:xfrm flipH="false" flipV="false" rot="0">
            <a:off x="1540632" y="6372356"/>
            <a:ext cx="4801986" cy="3397405"/>
          </a:xfrm>
          <a:custGeom>
            <a:avLst/>
            <a:gdLst/>
            <a:ahLst/>
            <a:cxnLst/>
            <a:rect r="r" b="b" t="t" l="l"/>
            <a:pathLst>
              <a:path h="3397405" w="4801986">
                <a:moveTo>
                  <a:pt x="0" y="0"/>
                </a:moveTo>
                <a:lnTo>
                  <a:pt x="4801987" y="0"/>
                </a:lnTo>
                <a:lnTo>
                  <a:pt x="4801987" y="3397405"/>
                </a:lnTo>
                <a:lnTo>
                  <a:pt x="0" y="3397405"/>
                </a:lnTo>
                <a:lnTo>
                  <a:pt x="0" y="0"/>
                </a:lnTo>
                <a:close/>
              </a:path>
            </a:pathLst>
          </a:custGeom>
          <a:blipFill>
            <a:blip r:embed="rId5"/>
            <a:stretch>
              <a:fillRect l="0" t="0" r="0" b="0"/>
            </a:stretch>
          </a:blipFill>
        </p:spPr>
      </p:sp>
      <p:sp>
        <p:nvSpPr>
          <p:cNvPr name="Freeform 7" id="7"/>
          <p:cNvSpPr/>
          <p:nvPr/>
        </p:nvSpPr>
        <p:spPr>
          <a:xfrm flipH="false" flipV="false" rot="0">
            <a:off x="9925497" y="4490568"/>
            <a:ext cx="3669598" cy="5186711"/>
          </a:xfrm>
          <a:custGeom>
            <a:avLst/>
            <a:gdLst/>
            <a:ahLst/>
            <a:cxnLst/>
            <a:rect r="r" b="b" t="t" l="l"/>
            <a:pathLst>
              <a:path h="5186711" w="3669598">
                <a:moveTo>
                  <a:pt x="0" y="0"/>
                </a:moveTo>
                <a:lnTo>
                  <a:pt x="3669598" y="0"/>
                </a:lnTo>
                <a:lnTo>
                  <a:pt x="3669598" y="5186711"/>
                </a:lnTo>
                <a:lnTo>
                  <a:pt x="0" y="5186711"/>
                </a:lnTo>
                <a:lnTo>
                  <a:pt x="0" y="0"/>
                </a:lnTo>
                <a:close/>
              </a:path>
            </a:pathLst>
          </a:custGeom>
          <a:blipFill>
            <a:blip r:embed="rId6"/>
            <a:stretch>
              <a:fillRect l="0" t="0" r="0" b="0"/>
            </a:stretch>
          </a:blipFill>
        </p:spPr>
      </p:sp>
      <p:sp>
        <p:nvSpPr>
          <p:cNvPr name="Freeform 8" id="8"/>
          <p:cNvSpPr/>
          <p:nvPr/>
        </p:nvSpPr>
        <p:spPr>
          <a:xfrm flipH="false" flipV="false" rot="0">
            <a:off x="13855594" y="2687878"/>
            <a:ext cx="3808600" cy="5383181"/>
          </a:xfrm>
          <a:custGeom>
            <a:avLst/>
            <a:gdLst/>
            <a:ahLst/>
            <a:cxnLst/>
            <a:rect r="r" b="b" t="t" l="l"/>
            <a:pathLst>
              <a:path h="5383181" w="3808600">
                <a:moveTo>
                  <a:pt x="0" y="0"/>
                </a:moveTo>
                <a:lnTo>
                  <a:pt x="3808601" y="0"/>
                </a:lnTo>
                <a:lnTo>
                  <a:pt x="3808601" y="5383180"/>
                </a:lnTo>
                <a:lnTo>
                  <a:pt x="0" y="5383180"/>
                </a:lnTo>
                <a:lnTo>
                  <a:pt x="0" y="0"/>
                </a:lnTo>
                <a:close/>
              </a:path>
            </a:pathLst>
          </a:custGeom>
          <a:blipFill>
            <a:blip r:embed="rId7"/>
            <a:stretch>
              <a:fillRect l="0" t="0" r="0" b="0"/>
            </a:stretch>
          </a:blipFill>
        </p:spPr>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607448"/>
          </a:xfrm>
          <a:custGeom>
            <a:avLst/>
            <a:gdLst/>
            <a:ahLst/>
            <a:cxnLst/>
            <a:rect r="r" b="b" t="t" l="l"/>
            <a:pathLst>
              <a:path h="10607448" w="18288000">
                <a:moveTo>
                  <a:pt x="0" y="0"/>
                </a:moveTo>
                <a:lnTo>
                  <a:pt x="18288000" y="0"/>
                </a:lnTo>
                <a:lnTo>
                  <a:pt x="18288000" y="10607448"/>
                </a:lnTo>
                <a:lnTo>
                  <a:pt x="0" y="10607448"/>
                </a:lnTo>
                <a:lnTo>
                  <a:pt x="0" y="0"/>
                </a:lnTo>
                <a:close/>
              </a:path>
            </a:pathLst>
          </a:custGeom>
          <a:blipFill>
            <a:blip r:embed="rId2"/>
            <a:stretch>
              <a:fillRect l="0" t="-36203" r="0" b="-36203"/>
            </a:stretch>
          </a:blipFill>
        </p:spPr>
      </p:sp>
      <p:sp>
        <p:nvSpPr>
          <p:cNvPr name="TextBox 3" id="3"/>
          <p:cNvSpPr txBox="true"/>
          <p:nvPr/>
        </p:nvSpPr>
        <p:spPr>
          <a:xfrm rot="0">
            <a:off x="-1467431" y="620966"/>
            <a:ext cx="20825036" cy="2066912"/>
          </a:xfrm>
          <a:prstGeom prst="rect">
            <a:avLst/>
          </a:prstGeom>
        </p:spPr>
        <p:txBody>
          <a:bodyPr anchor="t" rtlCol="false" tIns="0" lIns="0" bIns="0" rIns="0">
            <a:spAutoFit/>
          </a:bodyPr>
          <a:lstStyle/>
          <a:p>
            <a:pPr algn="ctr">
              <a:lnSpc>
                <a:spcPts val="16800"/>
              </a:lnSpc>
            </a:pPr>
            <a:r>
              <a:rPr lang="en-US" sz="12000" spc="-1344">
                <a:solidFill>
                  <a:srgbClr val="FFFFFF"/>
                </a:solidFill>
                <a:latin typeface="Cup Cakes"/>
                <a:ea typeface="Cup Cakes"/>
                <a:cs typeface="Cup Cakes"/>
                <a:sym typeface="Cup Cakes"/>
              </a:rPr>
              <a:t>2024/25 highlights</a:t>
            </a:r>
          </a:p>
        </p:txBody>
      </p:sp>
      <p:sp>
        <p:nvSpPr>
          <p:cNvPr name="Freeform 4" id="4"/>
          <p:cNvSpPr/>
          <p:nvPr/>
        </p:nvSpPr>
        <p:spPr>
          <a:xfrm flipH="false" flipV="false" rot="0">
            <a:off x="9886950" y="2771396"/>
            <a:ext cx="5371215" cy="3800134"/>
          </a:xfrm>
          <a:custGeom>
            <a:avLst/>
            <a:gdLst/>
            <a:ahLst/>
            <a:cxnLst/>
            <a:rect r="r" b="b" t="t" l="l"/>
            <a:pathLst>
              <a:path h="3800134" w="5371215">
                <a:moveTo>
                  <a:pt x="0" y="0"/>
                </a:moveTo>
                <a:lnTo>
                  <a:pt x="5371215" y="0"/>
                </a:lnTo>
                <a:lnTo>
                  <a:pt x="5371215" y="3800134"/>
                </a:lnTo>
                <a:lnTo>
                  <a:pt x="0" y="3800134"/>
                </a:lnTo>
                <a:lnTo>
                  <a:pt x="0" y="0"/>
                </a:lnTo>
                <a:close/>
              </a:path>
            </a:pathLst>
          </a:custGeom>
          <a:blipFill>
            <a:blip r:embed="rId3"/>
            <a:stretch>
              <a:fillRect l="0" t="0" r="0" b="0"/>
            </a:stretch>
          </a:blipFill>
        </p:spPr>
      </p:sp>
      <p:sp>
        <p:nvSpPr>
          <p:cNvPr name="Freeform 5" id="5"/>
          <p:cNvSpPr/>
          <p:nvPr/>
        </p:nvSpPr>
        <p:spPr>
          <a:xfrm flipH="false" flipV="false" rot="0">
            <a:off x="13257029" y="6218092"/>
            <a:ext cx="4002271" cy="3356905"/>
          </a:xfrm>
          <a:custGeom>
            <a:avLst/>
            <a:gdLst/>
            <a:ahLst/>
            <a:cxnLst/>
            <a:rect r="r" b="b" t="t" l="l"/>
            <a:pathLst>
              <a:path h="3356905" w="4002271">
                <a:moveTo>
                  <a:pt x="0" y="0"/>
                </a:moveTo>
                <a:lnTo>
                  <a:pt x="4002271" y="0"/>
                </a:lnTo>
                <a:lnTo>
                  <a:pt x="4002271" y="3356905"/>
                </a:lnTo>
                <a:lnTo>
                  <a:pt x="0" y="3356905"/>
                </a:lnTo>
                <a:lnTo>
                  <a:pt x="0" y="0"/>
                </a:lnTo>
                <a:close/>
              </a:path>
            </a:pathLst>
          </a:custGeom>
          <a:blipFill>
            <a:blip r:embed="rId4"/>
            <a:stretch>
              <a:fillRect l="0" t="0" r="0" b="0"/>
            </a:stretch>
          </a:blipFill>
        </p:spPr>
      </p:sp>
      <p:sp>
        <p:nvSpPr>
          <p:cNvPr name="Freeform 6" id="6"/>
          <p:cNvSpPr/>
          <p:nvPr/>
        </p:nvSpPr>
        <p:spPr>
          <a:xfrm flipH="false" flipV="false" rot="0">
            <a:off x="5348091" y="3535471"/>
            <a:ext cx="3795909" cy="5365242"/>
          </a:xfrm>
          <a:custGeom>
            <a:avLst/>
            <a:gdLst/>
            <a:ahLst/>
            <a:cxnLst/>
            <a:rect r="r" b="b" t="t" l="l"/>
            <a:pathLst>
              <a:path h="5365242" w="3795909">
                <a:moveTo>
                  <a:pt x="0" y="0"/>
                </a:moveTo>
                <a:lnTo>
                  <a:pt x="3795909" y="0"/>
                </a:lnTo>
                <a:lnTo>
                  <a:pt x="3795909" y="5365242"/>
                </a:lnTo>
                <a:lnTo>
                  <a:pt x="0" y="5365242"/>
                </a:lnTo>
                <a:lnTo>
                  <a:pt x="0" y="0"/>
                </a:lnTo>
                <a:close/>
              </a:path>
            </a:pathLst>
          </a:custGeom>
          <a:blipFill>
            <a:blip r:embed="rId5"/>
            <a:stretch>
              <a:fillRect l="0" t="0" r="0" b="0"/>
            </a:stretch>
          </a:blipFill>
        </p:spPr>
      </p:sp>
      <p:sp>
        <p:nvSpPr>
          <p:cNvPr name="Freeform 7" id="7"/>
          <p:cNvSpPr/>
          <p:nvPr/>
        </p:nvSpPr>
        <p:spPr>
          <a:xfrm flipH="false" flipV="false" rot="0">
            <a:off x="804701" y="3535471"/>
            <a:ext cx="3795909" cy="5365242"/>
          </a:xfrm>
          <a:custGeom>
            <a:avLst/>
            <a:gdLst/>
            <a:ahLst/>
            <a:cxnLst/>
            <a:rect r="r" b="b" t="t" l="l"/>
            <a:pathLst>
              <a:path h="5365242" w="3795909">
                <a:moveTo>
                  <a:pt x="0" y="0"/>
                </a:moveTo>
                <a:lnTo>
                  <a:pt x="3795908" y="0"/>
                </a:lnTo>
                <a:lnTo>
                  <a:pt x="3795908" y="5365242"/>
                </a:lnTo>
                <a:lnTo>
                  <a:pt x="0" y="5365242"/>
                </a:lnTo>
                <a:lnTo>
                  <a:pt x="0" y="0"/>
                </a:lnTo>
                <a:close/>
              </a:path>
            </a:pathLst>
          </a:custGeom>
          <a:blipFill>
            <a:blip r:embed="rId6"/>
            <a:stretch>
              <a:fillRect l="0" t="0" r="0" b="0"/>
            </a:stretch>
          </a:blipFill>
        </p:spPr>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607448"/>
          </a:xfrm>
          <a:custGeom>
            <a:avLst/>
            <a:gdLst/>
            <a:ahLst/>
            <a:cxnLst/>
            <a:rect r="r" b="b" t="t" l="l"/>
            <a:pathLst>
              <a:path h="10607448" w="18288000">
                <a:moveTo>
                  <a:pt x="0" y="0"/>
                </a:moveTo>
                <a:lnTo>
                  <a:pt x="18288000" y="0"/>
                </a:lnTo>
                <a:lnTo>
                  <a:pt x="18288000" y="10607448"/>
                </a:lnTo>
                <a:lnTo>
                  <a:pt x="0" y="10607448"/>
                </a:lnTo>
                <a:lnTo>
                  <a:pt x="0" y="0"/>
                </a:lnTo>
                <a:close/>
              </a:path>
            </a:pathLst>
          </a:custGeom>
          <a:blipFill>
            <a:blip r:embed="rId2"/>
            <a:stretch>
              <a:fillRect l="0" t="-36203" r="0" b="-36203"/>
            </a:stretch>
          </a:blipFill>
        </p:spPr>
      </p:sp>
      <p:sp>
        <p:nvSpPr>
          <p:cNvPr name="Freeform 3" id="3"/>
          <p:cNvSpPr/>
          <p:nvPr/>
        </p:nvSpPr>
        <p:spPr>
          <a:xfrm flipH="false" flipV="false" rot="0">
            <a:off x="10090863" y="2687878"/>
            <a:ext cx="6356958" cy="6356958"/>
          </a:xfrm>
          <a:custGeom>
            <a:avLst/>
            <a:gdLst/>
            <a:ahLst/>
            <a:cxnLst/>
            <a:rect r="r" b="b" t="t" l="l"/>
            <a:pathLst>
              <a:path h="6356958" w="6356958">
                <a:moveTo>
                  <a:pt x="0" y="0"/>
                </a:moveTo>
                <a:lnTo>
                  <a:pt x="6356959" y="0"/>
                </a:lnTo>
                <a:lnTo>
                  <a:pt x="6356959" y="6356958"/>
                </a:lnTo>
                <a:lnTo>
                  <a:pt x="0" y="6356958"/>
                </a:lnTo>
                <a:lnTo>
                  <a:pt x="0" y="0"/>
                </a:lnTo>
                <a:close/>
              </a:path>
            </a:pathLst>
          </a:custGeom>
          <a:blipFill>
            <a:blip r:embed="rId3"/>
            <a:stretch>
              <a:fillRect l="0" t="0" r="0" b="0"/>
            </a:stretch>
          </a:blipFill>
        </p:spPr>
      </p:sp>
      <p:sp>
        <p:nvSpPr>
          <p:cNvPr name="Freeform 4" id="4"/>
          <p:cNvSpPr/>
          <p:nvPr/>
        </p:nvSpPr>
        <p:spPr>
          <a:xfrm flipH="false" flipV="false" rot="0">
            <a:off x="1894297" y="2687878"/>
            <a:ext cx="7460033" cy="2293960"/>
          </a:xfrm>
          <a:custGeom>
            <a:avLst/>
            <a:gdLst/>
            <a:ahLst/>
            <a:cxnLst/>
            <a:rect r="r" b="b" t="t" l="l"/>
            <a:pathLst>
              <a:path h="2293960" w="7460033">
                <a:moveTo>
                  <a:pt x="0" y="0"/>
                </a:moveTo>
                <a:lnTo>
                  <a:pt x="7460032" y="0"/>
                </a:lnTo>
                <a:lnTo>
                  <a:pt x="7460032" y="2293960"/>
                </a:lnTo>
                <a:lnTo>
                  <a:pt x="0" y="2293960"/>
                </a:lnTo>
                <a:lnTo>
                  <a:pt x="0" y="0"/>
                </a:lnTo>
                <a:close/>
              </a:path>
            </a:pathLst>
          </a:custGeom>
          <a:blipFill>
            <a:blip r:embed="rId4"/>
            <a:stretch>
              <a:fillRect l="0" t="0" r="0" b="0"/>
            </a:stretch>
          </a:blipFill>
        </p:spPr>
      </p:sp>
      <p:grpSp>
        <p:nvGrpSpPr>
          <p:cNvPr name="Group 5" id="5"/>
          <p:cNvGrpSpPr/>
          <p:nvPr/>
        </p:nvGrpSpPr>
        <p:grpSpPr>
          <a:xfrm rot="0">
            <a:off x="14904772" y="7124645"/>
            <a:ext cx="2940230" cy="2940230"/>
            <a:chOff x="0" y="0"/>
            <a:chExt cx="812800" cy="812800"/>
          </a:xfrm>
        </p:grpSpPr>
        <p:sp>
          <p:nvSpPr>
            <p:cNvPr name="Freeform 6" id="6"/>
            <p:cNvSpPr/>
            <p:nvPr/>
          </p:nvSpPr>
          <p:spPr>
            <a:xfrm flipH="false" flipV="false" rot="0">
              <a:off x="0" y="0"/>
              <a:ext cx="812800" cy="812800"/>
            </a:xfrm>
            <a:custGeom>
              <a:avLst/>
              <a:gdLst/>
              <a:ahLst/>
              <a:cxnLst/>
              <a:rect r="r" b="b" t="t" l="l"/>
              <a:pathLst>
                <a:path h="812800" w="812800">
                  <a:moveTo>
                    <a:pt x="406400" y="0"/>
                  </a:moveTo>
                  <a:lnTo>
                    <a:pt x="485289" y="111986"/>
                  </a:lnTo>
                  <a:lnTo>
                    <a:pt x="609600" y="54447"/>
                  </a:lnTo>
                  <a:lnTo>
                    <a:pt x="621927" y="190873"/>
                  </a:lnTo>
                  <a:lnTo>
                    <a:pt x="758353" y="203200"/>
                  </a:lnTo>
                  <a:lnTo>
                    <a:pt x="700814" y="327511"/>
                  </a:lnTo>
                  <a:lnTo>
                    <a:pt x="812800" y="406400"/>
                  </a:lnTo>
                  <a:lnTo>
                    <a:pt x="700814" y="485289"/>
                  </a:lnTo>
                  <a:lnTo>
                    <a:pt x="758353" y="609600"/>
                  </a:lnTo>
                  <a:lnTo>
                    <a:pt x="621927" y="621927"/>
                  </a:lnTo>
                  <a:lnTo>
                    <a:pt x="609600" y="758353"/>
                  </a:lnTo>
                  <a:lnTo>
                    <a:pt x="485289" y="700814"/>
                  </a:lnTo>
                  <a:lnTo>
                    <a:pt x="406400" y="812800"/>
                  </a:lnTo>
                  <a:lnTo>
                    <a:pt x="327511" y="700814"/>
                  </a:lnTo>
                  <a:lnTo>
                    <a:pt x="203200" y="758353"/>
                  </a:lnTo>
                  <a:lnTo>
                    <a:pt x="190873" y="621927"/>
                  </a:lnTo>
                  <a:lnTo>
                    <a:pt x="54447" y="609600"/>
                  </a:lnTo>
                  <a:lnTo>
                    <a:pt x="111986" y="485289"/>
                  </a:lnTo>
                  <a:lnTo>
                    <a:pt x="0" y="406400"/>
                  </a:lnTo>
                  <a:lnTo>
                    <a:pt x="111986" y="327511"/>
                  </a:lnTo>
                  <a:lnTo>
                    <a:pt x="54447" y="203200"/>
                  </a:lnTo>
                  <a:lnTo>
                    <a:pt x="190873" y="190873"/>
                  </a:lnTo>
                  <a:lnTo>
                    <a:pt x="203200" y="54447"/>
                  </a:lnTo>
                  <a:lnTo>
                    <a:pt x="327511" y="111986"/>
                  </a:lnTo>
                  <a:lnTo>
                    <a:pt x="406400" y="0"/>
                  </a:lnTo>
                  <a:close/>
                </a:path>
              </a:pathLst>
            </a:custGeom>
            <a:solidFill>
              <a:srgbClr val="ECC10C"/>
            </a:solidFill>
          </p:spPr>
        </p:sp>
        <p:sp>
          <p:nvSpPr>
            <p:cNvPr name="TextBox 7" id="7"/>
            <p:cNvSpPr txBox="true"/>
            <p:nvPr/>
          </p:nvSpPr>
          <p:spPr>
            <a:xfrm>
              <a:off x="127000" y="50800"/>
              <a:ext cx="558800" cy="635000"/>
            </a:xfrm>
            <a:prstGeom prst="rect">
              <a:avLst/>
            </a:prstGeom>
          </p:spPr>
          <p:txBody>
            <a:bodyPr anchor="ctr" rtlCol="false" tIns="50800" lIns="50800" bIns="50800" rIns="50800"/>
            <a:lstStyle/>
            <a:p>
              <a:pPr algn="ctr">
                <a:lnSpc>
                  <a:spcPts val="5319"/>
                </a:lnSpc>
              </a:pPr>
              <a:r>
                <a:rPr lang="en-US" sz="3799">
                  <a:solidFill>
                    <a:srgbClr val="000000"/>
                  </a:solidFill>
                  <a:latin typeface="Canva Sans"/>
                  <a:ea typeface="Canva Sans"/>
                  <a:cs typeface="Canva Sans"/>
                  <a:sym typeface="Canva Sans"/>
                </a:rPr>
                <a:t>£407.19 </a:t>
              </a:r>
            </a:p>
            <a:p>
              <a:pPr algn="ctr">
                <a:lnSpc>
                  <a:spcPts val="5319"/>
                </a:lnSpc>
                <a:spcBef>
                  <a:spcPct val="0"/>
                </a:spcBef>
              </a:pPr>
              <a:r>
                <a:rPr lang="en-US" sz="3799">
                  <a:solidFill>
                    <a:srgbClr val="000000"/>
                  </a:solidFill>
                  <a:latin typeface="Canva Sans"/>
                  <a:ea typeface="Canva Sans"/>
                  <a:cs typeface="Canva Sans"/>
                  <a:sym typeface="Canva Sans"/>
                </a:rPr>
                <a:t>raised!</a:t>
              </a:r>
            </a:p>
          </p:txBody>
        </p:sp>
      </p:grpSp>
      <p:sp>
        <p:nvSpPr>
          <p:cNvPr name="TextBox 8" id="8"/>
          <p:cNvSpPr txBox="true"/>
          <p:nvPr/>
        </p:nvSpPr>
        <p:spPr>
          <a:xfrm rot="0">
            <a:off x="-1467431" y="620966"/>
            <a:ext cx="20825036" cy="2066912"/>
          </a:xfrm>
          <a:prstGeom prst="rect">
            <a:avLst/>
          </a:prstGeom>
        </p:spPr>
        <p:txBody>
          <a:bodyPr anchor="t" rtlCol="false" tIns="0" lIns="0" bIns="0" rIns="0">
            <a:spAutoFit/>
          </a:bodyPr>
          <a:lstStyle/>
          <a:p>
            <a:pPr algn="ctr">
              <a:lnSpc>
                <a:spcPts val="16800"/>
              </a:lnSpc>
            </a:pPr>
            <a:r>
              <a:rPr lang="en-US" sz="12000" spc="-1344">
                <a:solidFill>
                  <a:srgbClr val="FFFFFF"/>
                </a:solidFill>
                <a:latin typeface="Cup Cakes"/>
                <a:ea typeface="Cup Cakes"/>
                <a:cs typeface="Cup Cakes"/>
                <a:sym typeface="Cup Cakes"/>
              </a:rPr>
              <a:t>Other revenues</a:t>
            </a:r>
          </a:p>
        </p:txBody>
      </p:sp>
      <p:sp>
        <p:nvSpPr>
          <p:cNvPr name="TextBox 9" id="9"/>
          <p:cNvSpPr txBox="true"/>
          <p:nvPr/>
        </p:nvSpPr>
        <p:spPr>
          <a:xfrm rot="0">
            <a:off x="476751" y="4943738"/>
            <a:ext cx="9189044" cy="4323715"/>
          </a:xfrm>
          <a:prstGeom prst="rect">
            <a:avLst/>
          </a:prstGeom>
        </p:spPr>
        <p:txBody>
          <a:bodyPr anchor="t" rtlCol="false" tIns="0" lIns="0" bIns="0" rIns="0">
            <a:spAutoFit/>
          </a:bodyPr>
          <a:lstStyle/>
          <a:p>
            <a:pPr algn="ctr">
              <a:lnSpc>
                <a:spcPts val="2659"/>
              </a:lnSpc>
              <a:spcBef>
                <a:spcPct val="0"/>
              </a:spcBef>
            </a:pPr>
          </a:p>
          <a:p>
            <a:pPr algn="ctr">
              <a:lnSpc>
                <a:spcPts val="2659"/>
              </a:lnSpc>
              <a:spcBef>
                <a:spcPct val="0"/>
              </a:spcBef>
            </a:pPr>
            <a:r>
              <a:rPr lang="en-US" b="true" sz="1899">
                <a:solidFill>
                  <a:srgbClr val="FFFFFF"/>
                </a:solidFill>
                <a:latin typeface="Canva Sans Bold"/>
                <a:ea typeface="Canva Sans Bold"/>
                <a:cs typeface="Canva Sans Bold"/>
                <a:sym typeface="Canva Sans Bold"/>
              </a:rPr>
              <a:t>  </a:t>
            </a:r>
          </a:p>
          <a:p>
            <a:pPr algn="ctr">
              <a:lnSpc>
                <a:spcPts val="2659"/>
              </a:lnSpc>
              <a:spcBef>
                <a:spcPct val="0"/>
              </a:spcBef>
            </a:pPr>
            <a:r>
              <a:rPr lang="en-US" b="true" sz="1899">
                <a:solidFill>
                  <a:srgbClr val="FFFFFF"/>
                </a:solidFill>
                <a:latin typeface="Canva Sans Bold"/>
                <a:ea typeface="Canva Sans Bold"/>
                <a:cs typeface="Canva Sans Bold"/>
                <a:sym typeface="Canva Sans Bold"/>
              </a:rPr>
              <a:t>Parentkind – a charity that supports school PTAs - teamed up with Asda, who made millions of pounds available to donate to primary schools across the UK through their ‘Cashpot for Schools’ initiative. All we had to do was opt-in as we are a Parentkind member! t</a:t>
            </a:r>
          </a:p>
          <a:p>
            <a:pPr algn="ctr">
              <a:lnSpc>
                <a:spcPts val="2659"/>
              </a:lnSpc>
              <a:spcBef>
                <a:spcPct val="0"/>
              </a:spcBef>
            </a:pPr>
            <a:r>
              <a:rPr lang="en-US" b="true" sz="1899">
                <a:solidFill>
                  <a:srgbClr val="FFFFFF"/>
                </a:solidFill>
                <a:latin typeface="Canva Sans Bold"/>
                <a:ea typeface="Canva Sans Bold"/>
                <a:cs typeface="Canva Sans Bold"/>
                <a:sym typeface="Canva Sans Bold"/>
              </a:rPr>
              <a:t> </a:t>
            </a:r>
          </a:p>
          <a:p>
            <a:pPr algn="ctr">
              <a:lnSpc>
                <a:spcPts val="2659"/>
              </a:lnSpc>
              <a:spcBef>
                <a:spcPct val="0"/>
              </a:spcBef>
            </a:pPr>
            <a:r>
              <a:rPr lang="en-US" b="true" sz="1899">
                <a:solidFill>
                  <a:srgbClr val="FFFFFF"/>
                </a:solidFill>
                <a:latin typeface="Canva Sans Bold"/>
                <a:ea typeface="Canva Sans Bold"/>
                <a:cs typeface="Canva Sans Bold"/>
                <a:sym typeface="Canva Sans Bold"/>
              </a:rPr>
              <a:t>Between 2</a:t>
            </a:r>
            <a:r>
              <a:rPr lang="en-US" b="true" sz="1899">
                <a:solidFill>
                  <a:srgbClr val="FFFFFF"/>
                </a:solidFill>
                <a:latin typeface="Canva Sans Bold"/>
                <a:ea typeface="Canva Sans Bold"/>
                <a:cs typeface="Canva Sans Bold"/>
                <a:sym typeface="Canva Sans Bold"/>
              </a:rPr>
              <a:t>nd</a:t>
            </a:r>
            <a:r>
              <a:rPr lang="en-US" b="true" sz="1899">
                <a:solidFill>
                  <a:srgbClr val="FFFFFF"/>
                </a:solidFill>
                <a:latin typeface="Canva Sans Bold"/>
                <a:ea typeface="Canva Sans Bold"/>
                <a:cs typeface="Canva Sans Bold"/>
                <a:sym typeface="Canva Sans Bold"/>
              </a:rPr>
              <a:t> September and 30</a:t>
            </a:r>
            <a:r>
              <a:rPr lang="en-US" b="true" sz="1899">
                <a:solidFill>
                  <a:srgbClr val="FFFFFF"/>
                </a:solidFill>
                <a:latin typeface="Canva Sans Bold"/>
                <a:ea typeface="Canva Sans Bold"/>
                <a:cs typeface="Canva Sans Bold"/>
                <a:sym typeface="Canva Sans Bold"/>
              </a:rPr>
              <a:t>th</a:t>
            </a:r>
            <a:r>
              <a:rPr lang="en-US" b="true" sz="1899">
                <a:solidFill>
                  <a:srgbClr val="FFFFFF"/>
                </a:solidFill>
                <a:latin typeface="Canva Sans Bold"/>
                <a:ea typeface="Canva Sans Bold"/>
                <a:cs typeface="Canva Sans Bold"/>
                <a:sym typeface="Canva Sans Bold"/>
              </a:rPr>
              <a:t> November 2024 – every time parents shopped with Asda using their Asda Rewards app, Asda donated 0.5% of the value of the shop to their chosen Primary school. Also, every time somebody opted-in to support our Primary school, Asda gave an additional £1 to the school Cashpot. Plus, Asda gave £50 to every school to get them started!</a:t>
            </a:r>
          </a:p>
          <a:p>
            <a:pPr algn="ctr">
              <a:lnSpc>
                <a:spcPts val="2659"/>
              </a:lnSpc>
              <a:spcBef>
                <a:spcPct val="0"/>
              </a:spcBef>
            </a:pP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607448"/>
          </a:xfrm>
          <a:custGeom>
            <a:avLst/>
            <a:gdLst/>
            <a:ahLst/>
            <a:cxnLst/>
            <a:rect r="r" b="b" t="t" l="l"/>
            <a:pathLst>
              <a:path h="10607448" w="18288000">
                <a:moveTo>
                  <a:pt x="0" y="0"/>
                </a:moveTo>
                <a:lnTo>
                  <a:pt x="18288000" y="0"/>
                </a:lnTo>
                <a:lnTo>
                  <a:pt x="18288000" y="10607448"/>
                </a:lnTo>
                <a:lnTo>
                  <a:pt x="0" y="10607448"/>
                </a:lnTo>
                <a:lnTo>
                  <a:pt x="0" y="0"/>
                </a:lnTo>
                <a:close/>
              </a:path>
            </a:pathLst>
          </a:custGeom>
          <a:blipFill>
            <a:blip r:embed="rId2"/>
            <a:stretch>
              <a:fillRect l="0" t="-36203" r="0" b="-36203"/>
            </a:stretch>
          </a:blipFill>
        </p:spPr>
      </p:sp>
      <p:sp>
        <p:nvSpPr>
          <p:cNvPr name="Freeform 3" id="3"/>
          <p:cNvSpPr/>
          <p:nvPr/>
        </p:nvSpPr>
        <p:spPr>
          <a:xfrm flipH="false" flipV="false" rot="0">
            <a:off x="3755557" y="4342179"/>
            <a:ext cx="3959268" cy="5279024"/>
          </a:xfrm>
          <a:custGeom>
            <a:avLst/>
            <a:gdLst/>
            <a:ahLst/>
            <a:cxnLst/>
            <a:rect r="r" b="b" t="t" l="l"/>
            <a:pathLst>
              <a:path h="5279024" w="3959268">
                <a:moveTo>
                  <a:pt x="0" y="0"/>
                </a:moveTo>
                <a:lnTo>
                  <a:pt x="3959268" y="0"/>
                </a:lnTo>
                <a:lnTo>
                  <a:pt x="3959268" y="5279024"/>
                </a:lnTo>
                <a:lnTo>
                  <a:pt x="0" y="5279024"/>
                </a:lnTo>
                <a:lnTo>
                  <a:pt x="0" y="0"/>
                </a:lnTo>
                <a:close/>
              </a:path>
            </a:pathLst>
          </a:custGeom>
          <a:blipFill>
            <a:blip r:embed="rId3"/>
            <a:stretch>
              <a:fillRect l="0" t="0" r="0" b="0"/>
            </a:stretch>
          </a:blipFill>
        </p:spPr>
      </p:sp>
      <p:sp>
        <p:nvSpPr>
          <p:cNvPr name="Freeform 4" id="4"/>
          <p:cNvSpPr/>
          <p:nvPr/>
        </p:nvSpPr>
        <p:spPr>
          <a:xfrm flipH="false" flipV="false" rot="0">
            <a:off x="282259" y="2402183"/>
            <a:ext cx="4303526" cy="3044744"/>
          </a:xfrm>
          <a:custGeom>
            <a:avLst/>
            <a:gdLst/>
            <a:ahLst/>
            <a:cxnLst/>
            <a:rect r="r" b="b" t="t" l="l"/>
            <a:pathLst>
              <a:path h="3044744" w="4303526">
                <a:moveTo>
                  <a:pt x="0" y="0"/>
                </a:moveTo>
                <a:lnTo>
                  <a:pt x="4303525" y="0"/>
                </a:lnTo>
                <a:lnTo>
                  <a:pt x="4303525" y="3044744"/>
                </a:lnTo>
                <a:lnTo>
                  <a:pt x="0" y="3044744"/>
                </a:lnTo>
                <a:lnTo>
                  <a:pt x="0" y="0"/>
                </a:lnTo>
                <a:close/>
              </a:path>
            </a:pathLst>
          </a:custGeom>
          <a:blipFill>
            <a:blip r:embed="rId4"/>
            <a:stretch>
              <a:fillRect l="0" t="0" r="0" b="0"/>
            </a:stretch>
          </a:blipFill>
        </p:spPr>
      </p:sp>
      <p:sp>
        <p:nvSpPr>
          <p:cNvPr name="Freeform 5" id="5"/>
          <p:cNvSpPr/>
          <p:nvPr/>
        </p:nvSpPr>
        <p:spPr>
          <a:xfrm flipH="false" flipV="false" rot="0">
            <a:off x="8098446" y="2402183"/>
            <a:ext cx="3240002" cy="4579508"/>
          </a:xfrm>
          <a:custGeom>
            <a:avLst/>
            <a:gdLst/>
            <a:ahLst/>
            <a:cxnLst/>
            <a:rect r="r" b="b" t="t" l="l"/>
            <a:pathLst>
              <a:path h="4579508" w="3240002">
                <a:moveTo>
                  <a:pt x="0" y="0"/>
                </a:moveTo>
                <a:lnTo>
                  <a:pt x="3240002" y="0"/>
                </a:lnTo>
                <a:lnTo>
                  <a:pt x="3240002" y="4579508"/>
                </a:lnTo>
                <a:lnTo>
                  <a:pt x="0" y="4579508"/>
                </a:lnTo>
                <a:lnTo>
                  <a:pt x="0" y="0"/>
                </a:lnTo>
                <a:close/>
              </a:path>
            </a:pathLst>
          </a:custGeom>
          <a:blipFill>
            <a:blip r:embed="rId5"/>
            <a:stretch>
              <a:fillRect l="0" t="0" r="0" b="0"/>
            </a:stretch>
          </a:blipFill>
        </p:spPr>
      </p:sp>
      <p:sp>
        <p:nvSpPr>
          <p:cNvPr name="Freeform 6" id="6"/>
          <p:cNvSpPr/>
          <p:nvPr/>
        </p:nvSpPr>
        <p:spPr>
          <a:xfrm flipH="false" flipV="false" rot="0">
            <a:off x="11719448" y="2402183"/>
            <a:ext cx="4929523" cy="2142698"/>
          </a:xfrm>
          <a:custGeom>
            <a:avLst/>
            <a:gdLst/>
            <a:ahLst/>
            <a:cxnLst/>
            <a:rect r="r" b="b" t="t" l="l"/>
            <a:pathLst>
              <a:path h="2142698" w="4929523">
                <a:moveTo>
                  <a:pt x="0" y="0"/>
                </a:moveTo>
                <a:lnTo>
                  <a:pt x="4929523" y="0"/>
                </a:lnTo>
                <a:lnTo>
                  <a:pt x="4929523" y="2142697"/>
                </a:lnTo>
                <a:lnTo>
                  <a:pt x="0" y="2142697"/>
                </a:lnTo>
                <a:lnTo>
                  <a:pt x="0" y="0"/>
                </a:lnTo>
                <a:close/>
              </a:path>
            </a:pathLst>
          </a:custGeom>
          <a:blipFill>
            <a:blip r:embed="rId6"/>
            <a:stretch>
              <a:fillRect l="0" t="0" r="0" b="-227489"/>
            </a:stretch>
          </a:blipFill>
        </p:spPr>
      </p:sp>
      <p:sp>
        <p:nvSpPr>
          <p:cNvPr name="Freeform 7" id="7"/>
          <p:cNvSpPr/>
          <p:nvPr/>
        </p:nvSpPr>
        <p:spPr>
          <a:xfrm flipH="false" flipV="false" rot="0">
            <a:off x="11897518" y="5912333"/>
            <a:ext cx="5849543" cy="2654230"/>
          </a:xfrm>
          <a:custGeom>
            <a:avLst/>
            <a:gdLst/>
            <a:ahLst/>
            <a:cxnLst/>
            <a:rect r="r" b="b" t="t" l="l"/>
            <a:pathLst>
              <a:path h="2654230" w="5849543">
                <a:moveTo>
                  <a:pt x="0" y="0"/>
                </a:moveTo>
                <a:lnTo>
                  <a:pt x="5849543" y="0"/>
                </a:lnTo>
                <a:lnTo>
                  <a:pt x="5849543" y="2654230"/>
                </a:lnTo>
                <a:lnTo>
                  <a:pt x="0" y="2654230"/>
                </a:lnTo>
                <a:lnTo>
                  <a:pt x="0" y="0"/>
                </a:lnTo>
                <a:close/>
              </a:path>
            </a:pathLst>
          </a:custGeom>
          <a:blipFill>
            <a:blip r:embed="rId7"/>
            <a:stretch>
              <a:fillRect l="0" t="0" r="0" b="0"/>
            </a:stretch>
          </a:blipFill>
        </p:spPr>
      </p:sp>
      <p:sp>
        <p:nvSpPr>
          <p:cNvPr name="TextBox 8" id="8"/>
          <p:cNvSpPr txBox="true"/>
          <p:nvPr/>
        </p:nvSpPr>
        <p:spPr>
          <a:xfrm rot="0">
            <a:off x="-1444909" y="335271"/>
            <a:ext cx="20825036" cy="2066912"/>
          </a:xfrm>
          <a:prstGeom prst="rect">
            <a:avLst/>
          </a:prstGeom>
        </p:spPr>
        <p:txBody>
          <a:bodyPr anchor="t" rtlCol="false" tIns="0" lIns="0" bIns="0" rIns="0">
            <a:spAutoFit/>
          </a:bodyPr>
          <a:lstStyle/>
          <a:p>
            <a:pPr algn="ctr">
              <a:lnSpc>
                <a:spcPts val="16800"/>
              </a:lnSpc>
            </a:pPr>
            <a:r>
              <a:rPr lang="en-US" sz="12000" spc="-1344">
                <a:solidFill>
                  <a:srgbClr val="FFFFFF"/>
                </a:solidFill>
                <a:latin typeface="Cup Cakes"/>
                <a:ea typeface="Cup Cakes"/>
                <a:cs typeface="Cup Cakes"/>
                <a:sym typeface="Cup Cakes"/>
              </a:rPr>
              <a:t>Other revenues</a:t>
            </a:r>
          </a:p>
        </p:txBody>
      </p:sp>
      <p:sp>
        <p:nvSpPr>
          <p:cNvPr name="TextBox 9" id="9"/>
          <p:cNvSpPr txBox="true"/>
          <p:nvPr/>
        </p:nvSpPr>
        <p:spPr>
          <a:xfrm rot="0">
            <a:off x="-7789468" y="6645186"/>
            <a:ext cx="20825036" cy="811530"/>
          </a:xfrm>
          <a:prstGeom prst="rect">
            <a:avLst/>
          </a:prstGeom>
        </p:spPr>
        <p:txBody>
          <a:bodyPr anchor="t" rtlCol="false" tIns="0" lIns="0" bIns="0" rIns="0">
            <a:spAutoFit/>
          </a:bodyPr>
          <a:lstStyle/>
          <a:p>
            <a:pPr algn="ctr">
              <a:lnSpc>
                <a:spcPts val="6719"/>
              </a:lnSpc>
            </a:pPr>
            <a:r>
              <a:rPr lang="en-US" sz="4800" spc="-537">
                <a:solidFill>
                  <a:srgbClr val="FFFFFF"/>
                </a:solidFill>
                <a:latin typeface="Cup Cakes"/>
                <a:ea typeface="Cup Cakes"/>
                <a:cs typeface="Cup Cakes"/>
                <a:sym typeface="Cup Cakes"/>
              </a:rPr>
              <a:t>KIDS JUST RECYCLE</a:t>
            </a:r>
          </a:p>
        </p:txBody>
      </p:sp>
      <p:sp>
        <p:nvSpPr>
          <p:cNvPr name="TextBox 10" id="10"/>
          <p:cNvSpPr txBox="true"/>
          <p:nvPr/>
        </p:nvSpPr>
        <p:spPr>
          <a:xfrm rot="0">
            <a:off x="-442721" y="7134673"/>
            <a:ext cx="20825036" cy="936625"/>
          </a:xfrm>
          <a:prstGeom prst="rect">
            <a:avLst/>
          </a:prstGeom>
        </p:spPr>
        <p:txBody>
          <a:bodyPr anchor="t" rtlCol="false" tIns="0" lIns="0" bIns="0" rIns="0">
            <a:spAutoFit/>
          </a:bodyPr>
          <a:lstStyle/>
          <a:p>
            <a:pPr algn="ctr">
              <a:lnSpc>
                <a:spcPts val="7699"/>
              </a:lnSpc>
            </a:pPr>
            <a:r>
              <a:rPr lang="en-US" sz="5499" spc="-615">
                <a:solidFill>
                  <a:srgbClr val="FFFFFF"/>
                </a:solidFill>
                <a:latin typeface="Cup Cakes"/>
                <a:ea typeface="Cup Cakes"/>
                <a:cs typeface="Cup Cakes"/>
                <a:sym typeface="Cup Cakes"/>
              </a:rPr>
              <a:t>DENNER UK</a:t>
            </a:r>
          </a:p>
        </p:txBody>
      </p:sp>
      <p:sp>
        <p:nvSpPr>
          <p:cNvPr name="TextBox 11" id="11"/>
          <p:cNvSpPr txBox="true"/>
          <p:nvPr/>
        </p:nvSpPr>
        <p:spPr>
          <a:xfrm rot="0">
            <a:off x="5735191" y="3405554"/>
            <a:ext cx="20825036" cy="936625"/>
          </a:xfrm>
          <a:prstGeom prst="rect">
            <a:avLst/>
          </a:prstGeom>
        </p:spPr>
        <p:txBody>
          <a:bodyPr anchor="t" rtlCol="false" tIns="0" lIns="0" bIns="0" rIns="0">
            <a:spAutoFit/>
          </a:bodyPr>
          <a:lstStyle/>
          <a:p>
            <a:pPr algn="ctr">
              <a:lnSpc>
                <a:spcPts val="7699"/>
              </a:lnSpc>
            </a:pPr>
            <a:r>
              <a:rPr lang="en-US" sz="5499" spc="-615">
                <a:solidFill>
                  <a:srgbClr val="FFFFFF"/>
                </a:solidFill>
                <a:latin typeface="Cup Cakes"/>
                <a:ea typeface="Cup Cakes"/>
                <a:cs typeface="Cup Cakes"/>
                <a:sym typeface="Cup Cakes"/>
              </a:rPr>
              <a:t>ACTIVE ME 360</a:t>
            </a:r>
          </a:p>
        </p:txBody>
      </p:sp>
      <p:sp>
        <p:nvSpPr>
          <p:cNvPr name="TextBox 12" id="12"/>
          <p:cNvSpPr txBox="true"/>
          <p:nvPr/>
        </p:nvSpPr>
        <p:spPr>
          <a:xfrm rot="0">
            <a:off x="8542894" y="8747538"/>
            <a:ext cx="12558793" cy="1296242"/>
          </a:xfrm>
          <a:prstGeom prst="rect">
            <a:avLst/>
          </a:prstGeom>
        </p:spPr>
        <p:txBody>
          <a:bodyPr anchor="t" rtlCol="false" tIns="0" lIns="0" bIns="0" rIns="0">
            <a:spAutoFit/>
          </a:bodyPr>
          <a:lstStyle/>
          <a:p>
            <a:pPr algn="ctr">
              <a:lnSpc>
                <a:spcPts val="5203"/>
              </a:lnSpc>
            </a:pPr>
            <a:r>
              <a:rPr lang="en-US" sz="3716" spc="-416">
                <a:solidFill>
                  <a:srgbClr val="FFFFFF"/>
                </a:solidFill>
                <a:latin typeface="Cup Cakes"/>
                <a:ea typeface="Cup Cakes"/>
                <a:cs typeface="Cup Cakes"/>
                <a:sym typeface="Cup Cakes"/>
              </a:rPr>
              <a:t>SCHOOL ARBOR ACCOUNT LINKED </a:t>
            </a:r>
          </a:p>
          <a:p>
            <a:pPr algn="ctr">
              <a:lnSpc>
                <a:spcPts val="5203"/>
              </a:lnSpc>
            </a:pPr>
            <a:r>
              <a:rPr lang="en-US" sz="3716" spc="-416">
                <a:solidFill>
                  <a:srgbClr val="FFFFFF"/>
                </a:solidFill>
                <a:latin typeface="Cup Cakes"/>
                <a:ea typeface="Cup Cakes"/>
                <a:cs typeface="Cup Cakes"/>
                <a:sym typeface="Cup Cakes"/>
              </a:rPr>
              <a:t>WITH PTA BANK ACCOUNT</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607448"/>
          </a:xfrm>
          <a:custGeom>
            <a:avLst/>
            <a:gdLst/>
            <a:ahLst/>
            <a:cxnLst/>
            <a:rect r="r" b="b" t="t" l="l"/>
            <a:pathLst>
              <a:path h="10607448" w="18288000">
                <a:moveTo>
                  <a:pt x="0" y="0"/>
                </a:moveTo>
                <a:lnTo>
                  <a:pt x="18288000" y="0"/>
                </a:lnTo>
                <a:lnTo>
                  <a:pt x="18288000" y="10607448"/>
                </a:lnTo>
                <a:lnTo>
                  <a:pt x="0" y="10607448"/>
                </a:lnTo>
                <a:lnTo>
                  <a:pt x="0" y="0"/>
                </a:lnTo>
                <a:close/>
              </a:path>
            </a:pathLst>
          </a:custGeom>
          <a:blipFill>
            <a:blip r:embed="rId2"/>
            <a:stretch>
              <a:fillRect l="0" t="-36203" r="0" b="-36203"/>
            </a:stretch>
          </a:blipFill>
        </p:spPr>
      </p:sp>
      <p:sp>
        <p:nvSpPr>
          <p:cNvPr name="Freeform 3" id="3"/>
          <p:cNvSpPr/>
          <p:nvPr/>
        </p:nvSpPr>
        <p:spPr>
          <a:xfrm flipH="false" flipV="false" rot="0">
            <a:off x="13422637" y="2574621"/>
            <a:ext cx="3836663" cy="3218001"/>
          </a:xfrm>
          <a:custGeom>
            <a:avLst/>
            <a:gdLst/>
            <a:ahLst/>
            <a:cxnLst/>
            <a:rect r="r" b="b" t="t" l="l"/>
            <a:pathLst>
              <a:path h="3218001" w="3836663">
                <a:moveTo>
                  <a:pt x="0" y="0"/>
                </a:moveTo>
                <a:lnTo>
                  <a:pt x="3836663" y="0"/>
                </a:lnTo>
                <a:lnTo>
                  <a:pt x="3836663" y="3218001"/>
                </a:lnTo>
                <a:lnTo>
                  <a:pt x="0" y="3218001"/>
                </a:lnTo>
                <a:lnTo>
                  <a:pt x="0" y="0"/>
                </a:lnTo>
                <a:close/>
              </a:path>
            </a:pathLst>
          </a:custGeom>
          <a:blipFill>
            <a:blip r:embed="rId3"/>
            <a:stretch>
              <a:fillRect l="0" t="0" r="0" b="0"/>
            </a:stretch>
          </a:blipFill>
        </p:spPr>
      </p:sp>
      <p:sp>
        <p:nvSpPr>
          <p:cNvPr name="Freeform 4" id="4"/>
          <p:cNvSpPr/>
          <p:nvPr/>
        </p:nvSpPr>
        <p:spPr>
          <a:xfrm flipH="false" flipV="false" rot="0">
            <a:off x="13461264" y="6119518"/>
            <a:ext cx="3798036" cy="3185602"/>
          </a:xfrm>
          <a:custGeom>
            <a:avLst/>
            <a:gdLst/>
            <a:ahLst/>
            <a:cxnLst/>
            <a:rect r="r" b="b" t="t" l="l"/>
            <a:pathLst>
              <a:path h="3185602" w="3798036">
                <a:moveTo>
                  <a:pt x="0" y="0"/>
                </a:moveTo>
                <a:lnTo>
                  <a:pt x="3798036" y="0"/>
                </a:lnTo>
                <a:lnTo>
                  <a:pt x="3798036" y="3185602"/>
                </a:lnTo>
                <a:lnTo>
                  <a:pt x="0" y="3185602"/>
                </a:lnTo>
                <a:lnTo>
                  <a:pt x="0" y="0"/>
                </a:lnTo>
                <a:close/>
              </a:path>
            </a:pathLst>
          </a:custGeom>
          <a:blipFill>
            <a:blip r:embed="rId4"/>
            <a:stretch>
              <a:fillRect l="0" t="0" r="0" b="0"/>
            </a:stretch>
          </a:blipFill>
        </p:spPr>
      </p:sp>
      <p:sp>
        <p:nvSpPr>
          <p:cNvPr name="Freeform 5" id="5"/>
          <p:cNvSpPr/>
          <p:nvPr/>
        </p:nvSpPr>
        <p:spPr>
          <a:xfrm flipH="false" flipV="false" rot="0">
            <a:off x="7423358" y="4090057"/>
            <a:ext cx="4821423" cy="3405130"/>
          </a:xfrm>
          <a:custGeom>
            <a:avLst/>
            <a:gdLst/>
            <a:ahLst/>
            <a:cxnLst/>
            <a:rect r="r" b="b" t="t" l="l"/>
            <a:pathLst>
              <a:path h="3405130" w="4821423">
                <a:moveTo>
                  <a:pt x="0" y="0"/>
                </a:moveTo>
                <a:lnTo>
                  <a:pt x="4821423" y="0"/>
                </a:lnTo>
                <a:lnTo>
                  <a:pt x="4821423" y="3405130"/>
                </a:lnTo>
                <a:lnTo>
                  <a:pt x="0" y="3405130"/>
                </a:lnTo>
                <a:lnTo>
                  <a:pt x="0" y="0"/>
                </a:lnTo>
                <a:close/>
              </a:path>
            </a:pathLst>
          </a:custGeom>
          <a:blipFill>
            <a:blip r:embed="rId5"/>
            <a:stretch>
              <a:fillRect l="0" t="0" r="0" b="0"/>
            </a:stretch>
          </a:blipFill>
        </p:spPr>
      </p:sp>
      <p:sp>
        <p:nvSpPr>
          <p:cNvPr name="Freeform 6" id="6"/>
          <p:cNvSpPr/>
          <p:nvPr/>
        </p:nvSpPr>
        <p:spPr>
          <a:xfrm flipH="false" flipV="false" rot="0">
            <a:off x="1044213" y="2724123"/>
            <a:ext cx="2605274" cy="3934418"/>
          </a:xfrm>
          <a:custGeom>
            <a:avLst/>
            <a:gdLst/>
            <a:ahLst/>
            <a:cxnLst/>
            <a:rect r="r" b="b" t="t" l="l"/>
            <a:pathLst>
              <a:path h="3934418" w="2605274">
                <a:moveTo>
                  <a:pt x="0" y="0"/>
                </a:moveTo>
                <a:lnTo>
                  <a:pt x="2605274" y="0"/>
                </a:lnTo>
                <a:lnTo>
                  <a:pt x="2605274" y="3934418"/>
                </a:lnTo>
                <a:lnTo>
                  <a:pt x="0" y="3934418"/>
                </a:lnTo>
                <a:lnTo>
                  <a:pt x="0" y="0"/>
                </a:lnTo>
                <a:close/>
              </a:path>
            </a:pathLst>
          </a:custGeom>
          <a:blipFill>
            <a:blip r:embed="rId6"/>
            <a:stretch>
              <a:fillRect l="0" t="-12950" r="0" b="0"/>
            </a:stretch>
          </a:blipFill>
        </p:spPr>
      </p:sp>
      <p:sp>
        <p:nvSpPr>
          <p:cNvPr name="Freeform 7" id="7"/>
          <p:cNvSpPr/>
          <p:nvPr/>
        </p:nvSpPr>
        <p:spPr>
          <a:xfrm flipH="false" flipV="false" rot="0">
            <a:off x="4173362" y="2873624"/>
            <a:ext cx="2726561" cy="3635415"/>
          </a:xfrm>
          <a:custGeom>
            <a:avLst/>
            <a:gdLst/>
            <a:ahLst/>
            <a:cxnLst/>
            <a:rect r="r" b="b" t="t" l="l"/>
            <a:pathLst>
              <a:path h="3635415" w="2726561">
                <a:moveTo>
                  <a:pt x="0" y="0"/>
                </a:moveTo>
                <a:lnTo>
                  <a:pt x="2726561" y="0"/>
                </a:lnTo>
                <a:lnTo>
                  <a:pt x="2726561" y="3635415"/>
                </a:lnTo>
                <a:lnTo>
                  <a:pt x="0" y="3635415"/>
                </a:lnTo>
                <a:lnTo>
                  <a:pt x="0" y="0"/>
                </a:lnTo>
                <a:close/>
              </a:path>
            </a:pathLst>
          </a:custGeom>
          <a:blipFill>
            <a:blip r:embed="rId7"/>
            <a:stretch>
              <a:fillRect l="0" t="0" r="0" b="0"/>
            </a:stretch>
          </a:blipFill>
        </p:spPr>
      </p:sp>
      <p:sp>
        <p:nvSpPr>
          <p:cNvPr name="TextBox 8" id="8"/>
          <p:cNvSpPr txBox="true"/>
          <p:nvPr/>
        </p:nvSpPr>
        <p:spPr>
          <a:xfrm rot="0">
            <a:off x="-578448" y="507709"/>
            <a:ext cx="20825036" cy="2066912"/>
          </a:xfrm>
          <a:prstGeom prst="rect">
            <a:avLst/>
          </a:prstGeom>
        </p:spPr>
        <p:txBody>
          <a:bodyPr anchor="t" rtlCol="false" tIns="0" lIns="0" bIns="0" rIns="0">
            <a:spAutoFit/>
          </a:bodyPr>
          <a:lstStyle/>
          <a:p>
            <a:pPr algn="ctr">
              <a:lnSpc>
                <a:spcPts val="16800"/>
              </a:lnSpc>
            </a:pPr>
            <a:r>
              <a:rPr lang="en-US" sz="12000" spc="-1344">
                <a:solidFill>
                  <a:srgbClr val="FFFFFF"/>
                </a:solidFill>
                <a:latin typeface="Cup Cakes"/>
                <a:ea typeface="Cup Cakes"/>
                <a:cs typeface="Cup Cakes"/>
                <a:sym typeface="Cup Cakes"/>
              </a:rPr>
              <a:t>Fundraising Support </a:t>
            </a:r>
          </a:p>
        </p:txBody>
      </p:sp>
      <p:sp>
        <p:nvSpPr>
          <p:cNvPr name="TextBox 9" id="9"/>
          <p:cNvSpPr txBox="true"/>
          <p:nvPr/>
        </p:nvSpPr>
        <p:spPr>
          <a:xfrm rot="0">
            <a:off x="-578448" y="3278527"/>
            <a:ext cx="20825036" cy="811530"/>
          </a:xfrm>
          <a:prstGeom prst="rect">
            <a:avLst/>
          </a:prstGeom>
        </p:spPr>
        <p:txBody>
          <a:bodyPr anchor="t" rtlCol="false" tIns="0" lIns="0" bIns="0" rIns="0">
            <a:spAutoFit/>
          </a:bodyPr>
          <a:lstStyle/>
          <a:p>
            <a:pPr algn="ctr">
              <a:lnSpc>
                <a:spcPts val="6719"/>
              </a:lnSpc>
            </a:pPr>
            <a:r>
              <a:rPr lang="en-US" sz="4800" spc="-537">
                <a:solidFill>
                  <a:srgbClr val="FFFFFF"/>
                </a:solidFill>
                <a:latin typeface="Cup Cakes"/>
                <a:ea typeface="Cup Cakes"/>
                <a:cs typeface="Cup Cakes"/>
                <a:sym typeface="Cup Cakes"/>
              </a:rPr>
              <a:t>SCHOOL COUNCIL</a:t>
            </a:r>
          </a:p>
        </p:txBody>
      </p:sp>
      <p:sp>
        <p:nvSpPr>
          <p:cNvPr name="TextBox 10" id="10"/>
          <p:cNvSpPr txBox="true"/>
          <p:nvPr/>
        </p:nvSpPr>
        <p:spPr>
          <a:xfrm rot="0">
            <a:off x="4969940" y="9475470"/>
            <a:ext cx="20825036" cy="811530"/>
          </a:xfrm>
          <a:prstGeom prst="rect">
            <a:avLst/>
          </a:prstGeom>
        </p:spPr>
        <p:txBody>
          <a:bodyPr anchor="t" rtlCol="false" tIns="0" lIns="0" bIns="0" rIns="0">
            <a:spAutoFit/>
          </a:bodyPr>
          <a:lstStyle/>
          <a:p>
            <a:pPr algn="ctr">
              <a:lnSpc>
                <a:spcPts val="6719"/>
              </a:lnSpc>
            </a:pPr>
            <a:r>
              <a:rPr lang="en-US" sz="4800" spc="-537">
                <a:solidFill>
                  <a:srgbClr val="FFFFFF"/>
                </a:solidFill>
                <a:latin typeface="Cup Cakes"/>
                <a:ea typeface="Cup Cakes"/>
                <a:cs typeface="Cup Cakes"/>
                <a:sym typeface="Cup Cakes"/>
              </a:rPr>
              <a:t>LIBRARY</a:t>
            </a:r>
          </a:p>
        </p:txBody>
      </p:sp>
      <p:sp>
        <p:nvSpPr>
          <p:cNvPr name="TextBox 11" id="11"/>
          <p:cNvSpPr txBox="true"/>
          <p:nvPr/>
        </p:nvSpPr>
        <p:spPr>
          <a:xfrm rot="0">
            <a:off x="-5846468" y="9475470"/>
            <a:ext cx="20825036" cy="811530"/>
          </a:xfrm>
          <a:prstGeom prst="rect">
            <a:avLst/>
          </a:prstGeom>
        </p:spPr>
        <p:txBody>
          <a:bodyPr anchor="t" rtlCol="false" tIns="0" lIns="0" bIns="0" rIns="0">
            <a:spAutoFit/>
          </a:bodyPr>
          <a:lstStyle/>
          <a:p>
            <a:pPr algn="ctr">
              <a:lnSpc>
                <a:spcPts val="6719"/>
              </a:lnSpc>
            </a:pPr>
            <a:r>
              <a:rPr lang="en-US" sz="4800" spc="-537">
                <a:solidFill>
                  <a:srgbClr val="FFFFFF"/>
                </a:solidFill>
                <a:latin typeface="Cup Cakes"/>
                <a:ea typeface="Cup Cakes"/>
                <a:cs typeface="Cup Cakes"/>
                <a:sym typeface="Cup Cakes"/>
              </a:rPr>
              <a:t>SOUTHAMPTON CHILDREN’S HOSPITAL</a:t>
            </a:r>
          </a:p>
        </p:txBody>
      </p:sp>
      <p:sp>
        <p:nvSpPr>
          <p:cNvPr name="Freeform 12" id="12"/>
          <p:cNvSpPr/>
          <p:nvPr/>
        </p:nvSpPr>
        <p:spPr>
          <a:xfrm flipH="false" flipV="false" rot="0">
            <a:off x="2177393" y="6189600"/>
            <a:ext cx="3991937" cy="3115520"/>
          </a:xfrm>
          <a:custGeom>
            <a:avLst/>
            <a:gdLst/>
            <a:ahLst/>
            <a:cxnLst/>
            <a:rect r="r" b="b" t="t" l="l"/>
            <a:pathLst>
              <a:path h="3115520" w="3991937">
                <a:moveTo>
                  <a:pt x="0" y="0"/>
                </a:moveTo>
                <a:lnTo>
                  <a:pt x="3991937" y="0"/>
                </a:lnTo>
                <a:lnTo>
                  <a:pt x="3991937" y="3115520"/>
                </a:lnTo>
                <a:lnTo>
                  <a:pt x="0" y="3115520"/>
                </a:lnTo>
                <a:lnTo>
                  <a:pt x="0" y="0"/>
                </a:lnTo>
                <a:close/>
              </a:path>
            </a:pathLst>
          </a:custGeom>
          <a:blipFill>
            <a:blip r:embed="rId8"/>
            <a:stretch>
              <a:fillRect l="0" t="0" r="0" b="0"/>
            </a:stretch>
          </a:blipFill>
        </p:spPr>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607448"/>
          </a:xfrm>
          <a:custGeom>
            <a:avLst/>
            <a:gdLst/>
            <a:ahLst/>
            <a:cxnLst/>
            <a:rect r="r" b="b" t="t" l="l"/>
            <a:pathLst>
              <a:path h="10607448" w="18288000">
                <a:moveTo>
                  <a:pt x="0" y="0"/>
                </a:moveTo>
                <a:lnTo>
                  <a:pt x="18288000" y="0"/>
                </a:lnTo>
                <a:lnTo>
                  <a:pt x="18288000" y="10607448"/>
                </a:lnTo>
                <a:lnTo>
                  <a:pt x="0" y="10607448"/>
                </a:lnTo>
                <a:lnTo>
                  <a:pt x="0" y="0"/>
                </a:lnTo>
                <a:close/>
              </a:path>
            </a:pathLst>
          </a:custGeom>
          <a:blipFill>
            <a:blip r:embed="rId2"/>
            <a:stretch>
              <a:fillRect l="0" t="-36203" r="0" b="-36203"/>
            </a:stretch>
          </a:blipFill>
        </p:spPr>
      </p:sp>
      <p:sp>
        <p:nvSpPr>
          <p:cNvPr name="Freeform 3" id="3"/>
          <p:cNvSpPr/>
          <p:nvPr/>
        </p:nvSpPr>
        <p:spPr>
          <a:xfrm flipH="false" flipV="false" rot="0">
            <a:off x="12426874" y="2687878"/>
            <a:ext cx="5079775" cy="7104912"/>
          </a:xfrm>
          <a:custGeom>
            <a:avLst/>
            <a:gdLst/>
            <a:ahLst/>
            <a:cxnLst/>
            <a:rect r="r" b="b" t="t" l="l"/>
            <a:pathLst>
              <a:path h="7104912" w="5079775">
                <a:moveTo>
                  <a:pt x="0" y="0"/>
                </a:moveTo>
                <a:lnTo>
                  <a:pt x="5079775" y="0"/>
                </a:lnTo>
                <a:lnTo>
                  <a:pt x="5079775" y="7104912"/>
                </a:lnTo>
                <a:lnTo>
                  <a:pt x="0" y="7104912"/>
                </a:lnTo>
                <a:lnTo>
                  <a:pt x="0" y="0"/>
                </a:lnTo>
                <a:close/>
              </a:path>
            </a:pathLst>
          </a:custGeom>
          <a:blipFill>
            <a:blip r:embed="rId3"/>
            <a:stretch>
              <a:fillRect l="0" t="0" r="0" b="0"/>
            </a:stretch>
          </a:blipFill>
        </p:spPr>
      </p:sp>
      <p:sp>
        <p:nvSpPr>
          <p:cNvPr name="Freeform 4" id="4"/>
          <p:cNvSpPr/>
          <p:nvPr/>
        </p:nvSpPr>
        <p:spPr>
          <a:xfrm flipH="false" flipV="false" rot="0">
            <a:off x="1028700" y="2499019"/>
            <a:ext cx="7193188" cy="4172049"/>
          </a:xfrm>
          <a:custGeom>
            <a:avLst/>
            <a:gdLst/>
            <a:ahLst/>
            <a:cxnLst/>
            <a:rect r="r" b="b" t="t" l="l"/>
            <a:pathLst>
              <a:path h="4172049" w="7193188">
                <a:moveTo>
                  <a:pt x="0" y="0"/>
                </a:moveTo>
                <a:lnTo>
                  <a:pt x="7193188" y="0"/>
                </a:lnTo>
                <a:lnTo>
                  <a:pt x="7193188" y="4172049"/>
                </a:lnTo>
                <a:lnTo>
                  <a:pt x="0" y="4172049"/>
                </a:lnTo>
                <a:lnTo>
                  <a:pt x="0" y="0"/>
                </a:lnTo>
                <a:close/>
              </a:path>
            </a:pathLst>
          </a:custGeom>
          <a:blipFill>
            <a:blip r:embed="rId4"/>
            <a:stretch>
              <a:fillRect l="0" t="0" r="0" b="0"/>
            </a:stretch>
          </a:blipFill>
        </p:spPr>
      </p:sp>
      <p:sp>
        <p:nvSpPr>
          <p:cNvPr name="Freeform 5" id="5"/>
          <p:cNvSpPr/>
          <p:nvPr/>
        </p:nvSpPr>
        <p:spPr>
          <a:xfrm flipH="false" flipV="false" rot="0">
            <a:off x="8221888" y="4067791"/>
            <a:ext cx="3783940" cy="2765716"/>
          </a:xfrm>
          <a:custGeom>
            <a:avLst/>
            <a:gdLst/>
            <a:ahLst/>
            <a:cxnLst/>
            <a:rect r="r" b="b" t="t" l="l"/>
            <a:pathLst>
              <a:path h="2765716" w="3783940">
                <a:moveTo>
                  <a:pt x="0" y="0"/>
                </a:moveTo>
                <a:lnTo>
                  <a:pt x="3783939" y="0"/>
                </a:lnTo>
                <a:lnTo>
                  <a:pt x="3783939" y="2765716"/>
                </a:lnTo>
                <a:lnTo>
                  <a:pt x="0" y="2765716"/>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6" id="6"/>
          <p:cNvSpPr txBox="true"/>
          <p:nvPr/>
        </p:nvSpPr>
        <p:spPr>
          <a:xfrm rot="0">
            <a:off x="-1467431" y="620966"/>
            <a:ext cx="20825036" cy="2066912"/>
          </a:xfrm>
          <a:prstGeom prst="rect">
            <a:avLst/>
          </a:prstGeom>
        </p:spPr>
        <p:txBody>
          <a:bodyPr anchor="t" rtlCol="false" tIns="0" lIns="0" bIns="0" rIns="0">
            <a:spAutoFit/>
          </a:bodyPr>
          <a:lstStyle/>
          <a:p>
            <a:pPr algn="ctr">
              <a:lnSpc>
                <a:spcPts val="16800"/>
              </a:lnSpc>
            </a:pPr>
            <a:r>
              <a:rPr lang="en-US" sz="12000" spc="-1344">
                <a:solidFill>
                  <a:srgbClr val="FFFFFF"/>
                </a:solidFill>
                <a:latin typeface="Cup Cakes"/>
                <a:ea typeface="Cup Cakes"/>
                <a:cs typeface="Cup Cakes"/>
                <a:sym typeface="Cup Cakes"/>
              </a:rPr>
              <a:t>The Quest for a minibus!</a:t>
            </a:r>
          </a:p>
        </p:txBody>
      </p:sp>
      <p:sp>
        <p:nvSpPr>
          <p:cNvPr name="TextBox 7" id="7"/>
          <p:cNvSpPr txBox="true"/>
          <p:nvPr/>
        </p:nvSpPr>
        <p:spPr>
          <a:xfrm rot="0">
            <a:off x="1028700" y="6897506"/>
            <a:ext cx="10847784" cy="1811020"/>
          </a:xfrm>
          <a:prstGeom prst="rect">
            <a:avLst/>
          </a:prstGeom>
        </p:spPr>
        <p:txBody>
          <a:bodyPr anchor="t" rtlCol="false" tIns="0" lIns="0" bIns="0" rIns="0">
            <a:spAutoFit/>
          </a:bodyPr>
          <a:lstStyle/>
          <a:p>
            <a:pPr algn="ctr">
              <a:lnSpc>
                <a:spcPts val="7279"/>
              </a:lnSpc>
            </a:pPr>
            <a:r>
              <a:rPr lang="en-US" sz="5199" b="true">
                <a:solidFill>
                  <a:srgbClr val="FFFFFF"/>
                </a:solidFill>
                <a:latin typeface="Canva Sans Bold"/>
                <a:ea typeface="Canva Sans Bold"/>
                <a:cs typeface="Canva Sans Bold"/>
                <a:sym typeface="Canva Sans Bold"/>
              </a:rPr>
              <a:t>In February 2022 </a:t>
            </a:r>
          </a:p>
          <a:p>
            <a:pPr algn="ctr">
              <a:lnSpc>
                <a:spcPts val="7279"/>
              </a:lnSpc>
            </a:pPr>
            <a:r>
              <a:rPr lang="en-US" sz="5199" b="true">
                <a:solidFill>
                  <a:srgbClr val="FFFFFF"/>
                </a:solidFill>
                <a:latin typeface="Canva Sans Bold"/>
                <a:ea typeface="Canva Sans Bold"/>
                <a:cs typeface="Canva Sans Bold"/>
                <a:sym typeface="Canva Sans Bold"/>
              </a:rPr>
              <a:t>we launched our minbus target.....</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607448"/>
          </a:xfrm>
          <a:custGeom>
            <a:avLst/>
            <a:gdLst/>
            <a:ahLst/>
            <a:cxnLst/>
            <a:rect r="r" b="b" t="t" l="l"/>
            <a:pathLst>
              <a:path h="10607448" w="18288000">
                <a:moveTo>
                  <a:pt x="0" y="0"/>
                </a:moveTo>
                <a:lnTo>
                  <a:pt x="18288000" y="0"/>
                </a:lnTo>
                <a:lnTo>
                  <a:pt x="18288000" y="10607448"/>
                </a:lnTo>
                <a:lnTo>
                  <a:pt x="0" y="10607448"/>
                </a:lnTo>
                <a:lnTo>
                  <a:pt x="0" y="0"/>
                </a:lnTo>
                <a:close/>
              </a:path>
            </a:pathLst>
          </a:custGeom>
          <a:blipFill>
            <a:blip r:embed="rId2"/>
            <a:stretch>
              <a:fillRect l="0" t="-36203" r="0" b="-36203"/>
            </a:stretch>
          </a:blipFill>
        </p:spPr>
      </p:sp>
      <p:sp>
        <p:nvSpPr>
          <p:cNvPr name="Freeform 3" id="3"/>
          <p:cNvSpPr/>
          <p:nvPr/>
        </p:nvSpPr>
        <p:spPr>
          <a:xfrm flipH="false" flipV="false" rot="0">
            <a:off x="906236" y="783939"/>
            <a:ext cx="3412227" cy="1979091"/>
          </a:xfrm>
          <a:custGeom>
            <a:avLst/>
            <a:gdLst/>
            <a:ahLst/>
            <a:cxnLst/>
            <a:rect r="r" b="b" t="t" l="l"/>
            <a:pathLst>
              <a:path h="1979091" w="3412227">
                <a:moveTo>
                  <a:pt x="0" y="0"/>
                </a:moveTo>
                <a:lnTo>
                  <a:pt x="3412226" y="0"/>
                </a:lnTo>
                <a:lnTo>
                  <a:pt x="3412226" y="1979091"/>
                </a:lnTo>
                <a:lnTo>
                  <a:pt x="0" y="1979091"/>
                </a:lnTo>
                <a:lnTo>
                  <a:pt x="0" y="0"/>
                </a:lnTo>
                <a:close/>
              </a:path>
            </a:pathLst>
          </a:custGeom>
          <a:blipFill>
            <a:blip r:embed="rId3"/>
            <a:stretch>
              <a:fillRect l="0" t="0" r="0" b="0"/>
            </a:stretch>
          </a:blipFill>
        </p:spPr>
      </p:sp>
      <p:sp>
        <p:nvSpPr>
          <p:cNvPr name="Freeform 4" id="4"/>
          <p:cNvSpPr/>
          <p:nvPr/>
        </p:nvSpPr>
        <p:spPr>
          <a:xfrm flipH="false" flipV="true" rot="-684610">
            <a:off x="10859248" y="7763061"/>
            <a:ext cx="1619590" cy="1183773"/>
          </a:xfrm>
          <a:custGeom>
            <a:avLst/>
            <a:gdLst/>
            <a:ahLst/>
            <a:cxnLst/>
            <a:rect r="r" b="b" t="t" l="l"/>
            <a:pathLst>
              <a:path h="1183773" w="1619590">
                <a:moveTo>
                  <a:pt x="0" y="1183773"/>
                </a:moveTo>
                <a:lnTo>
                  <a:pt x="1619590" y="1183773"/>
                </a:lnTo>
                <a:lnTo>
                  <a:pt x="1619590" y="0"/>
                </a:lnTo>
                <a:lnTo>
                  <a:pt x="0" y="0"/>
                </a:lnTo>
                <a:lnTo>
                  <a:pt x="0" y="1183773"/>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5" id="5"/>
          <p:cNvSpPr/>
          <p:nvPr/>
        </p:nvSpPr>
        <p:spPr>
          <a:xfrm flipH="true" flipV="false" rot="0">
            <a:off x="13162189" y="859091"/>
            <a:ext cx="3412227" cy="1979091"/>
          </a:xfrm>
          <a:custGeom>
            <a:avLst/>
            <a:gdLst/>
            <a:ahLst/>
            <a:cxnLst/>
            <a:rect r="r" b="b" t="t" l="l"/>
            <a:pathLst>
              <a:path h="1979091" w="3412227">
                <a:moveTo>
                  <a:pt x="3412227" y="0"/>
                </a:moveTo>
                <a:lnTo>
                  <a:pt x="0" y="0"/>
                </a:lnTo>
                <a:lnTo>
                  <a:pt x="0" y="1979091"/>
                </a:lnTo>
                <a:lnTo>
                  <a:pt x="3412227" y="1979091"/>
                </a:lnTo>
                <a:lnTo>
                  <a:pt x="3412227" y="0"/>
                </a:lnTo>
                <a:close/>
              </a:path>
            </a:pathLst>
          </a:custGeom>
          <a:blipFill>
            <a:blip r:embed="rId3"/>
            <a:stretch>
              <a:fillRect l="0" t="0" r="0" b="0"/>
            </a:stretch>
          </a:blipFill>
        </p:spPr>
      </p:sp>
      <p:sp>
        <p:nvSpPr>
          <p:cNvPr name="TextBox 6" id="6"/>
          <p:cNvSpPr txBox="true"/>
          <p:nvPr/>
        </p:nvSpPr>
        <p:spPr>
          <a:xfrm rot="0">
            <a:off x="1028700" y="8748923"/>
            <a:ext cx="15545716" cy="1538077"/>
          </a:xfrm>
          <a:prstGeom prst="rect">
            <a:avLst/>
          </a:prstGeom>
        </p:spPr>
        <p:txBody>
          <a:bodyPr anchor="t" rtlCol="false" tIns="0" lIns="0" bIns="0" rIns="0">
            <a:spAutoFit/>
          </a:bodyPr>
          <a:lstStyle/>
          <a:p>
            <a:pPr algn="ctr">
              <a:lnSpc>
                <a:spcPts val="12554"/>
              </a:lnSpc>
            </a:pPr>
            <a:r>
              <a:rPr lang="en-US" sz="8967" spc="-1004">
                <a:solidFill>
                  <a:srgbClr val="ECC10C"/>
                </a:solidFill>
                <a:latin typeface="Cup Cakes"/>
                <a:ea typeface="Cup Cakes"/>
                <a:cs typeface="Cup Cakes"/>
                <a:sym typeface="Cup Cakes"/>
              </a:rPr>
              <a:t>...so the Fundraising continued...</a:t>
            </a:r>
          </a:p>
        </p:txBody>
      </p:sp>
      <p:sp>
        <p:nvSpPr>
          <p:cNvPr name="Freeform 7" id="7"/>
          <p:cNvSpPr/>
          <p:nvPr/>
        </p:nvSpPr>
        <p:spPr>
          <a:xfrm flipH="false" flipV="false" rot="0">
            <a:off x="12722802" y="3457250"/>
            <a:ext cx="5331928" cy="5331928"/>
          </a:xfrm>
          <a:custGeom>
            <a:avLst/>
            <a:gdLst/>
            <a:ahLst/>
            <a:cxnLst/>
            <a:rect r="r" b="b" t="t" l="l"/>
            <a:pathLst>
              <a:path h="5331928" w="5331928">
                <a:moveTo>
                  <a:pt x="0" y="0"/>
                </a:moveTo>
                <a:lnTo>
                  <a:pt x="5331927" y="0"/>
                </a:lnTo>
                <a:lnTo>
                  <a:pt x="5331927" y="5331928"/>
                </a:lnTo>
                <a:lnTo>
                  <a:pt x="0" y="5331928"/>
                </a:lnTo>
                <a:lnTo>
                  <a:pt x="0" y="0"/>
                </a:lnTo>
                <a:close/>
              </a:path>
            </a:pathLst>
          </a:custGeom>
          <a:blipFill>
            <a:blip r:embed="rId6"/>
            <a:stretch>
              <a:fillRect l="0" t="0" r="0" b="0"/>
            </a:stretch>
          </a:blipFill>
        </p:spPr>
      </p:sp>
      <p:sp>
        <p:nvSpPr>
          <p:cNvPr name="Freeform 8" id="8"/>
          <p:cNvSpPr/>
          <p:nvPr/>
        </p:nvSpPr>
        <p:spPr>
          <a:xfrm flipH="false" flipV="false" rot="0">
            <a:off x="741565" y="2838182"/>
            <a:ext cx="4424331" cy="6257156"/>
          </a:xfrm>
          <a:custGeom>
            <a:avLst/>
            <a:gdLst/>
            <a:ahLst/>
            <a:cxnLst/>
            <a:rect r="r" b="b" t="t" l="l"/>
            <a:pathLst>
              <a:path h="6257156" w="4424331">
                <a:moveTo>
                  <a:pt x="0" y="0"/>
                </a:moveTo>
                <a:lnTo>
                  <a:pt x="4424331" y="0"/>
                </a:lnTo>
                <a:lnTo>
                  <a:pt x="4424331" y="6257157"/>
                </a:lnTo>
                <a:lnTo>
                  <a:pt x="0" y="6257157"/>
                </a:lnTo>
                <a:lnTo>
                  <a:pt x="0" y="0"/>
                </a:lnTo>
                <a:close/>
              </a:path>
            </a:pathLst>
          </a:custGeom>
          <a:blipFill>
            <a:blip r:embed="rId7"/>
            <a:stretch>
              <a:fillRect l="0" t="0" r="0" b="0"/>
            </a:stretch>
          </a:blipFill>
        </p:spPr>
      </p:sp>
      <p:sp>
        <p:nvSpPr>
          <p:cNvPr name="TextBox 9" id="9"/>
          <p:cNvSpPr txBox="true"/>
          <p:nvPr/>
        </p:nvSpPr>
        <p:spPr>
          <a:xfrm rot="0">
            <a:off x="5309509" y="4019834"/>
            <a:ext cx="7271156" cy="3827178"/>
          </a:xfrm>
          <a:prstGeom prst="rect">
            <a:avLst/>
          </a:prstGeom>
        </p:spPr>
        <p:txBody>
          <a:bodyPr anchor="t" rtlCol="false" tIns="0" lIns="0" bIns="0" rIns="0">
            <a:spAutoFit/>
          </a:bodyPr>
          <a:lstStyle/>
          <a:p>
            <a:pPr algn="ctr">
              <a:lnSpc>
                <a:spcPts val="5058"/>
              </a:lnSpc>
            </a:pPr>
            <a:r>
              <a:rPr lang="en-US" sz="3613" b="true">
                <a:solidFill>
                  <a:srgbClr val="FFFFFF"/>
                </a:solidFill>
                <a:latin typeface="Canva Sans Bold"/>
                <a:ea typeface="Canva Sans Bold"/>
                <a:cs typeface="Canva Sans Bold"/>
                <a:sym typeface="Canva Sans Bold"/>
              </a:rPr>
              <a:t>By March 2023 we had achieved our original target...but, as prices had dramatically increased, it wasn’t enough to secure a vehicle and we launched a new target...</a:t>
            </a:r>
          </a:p>
        </p:txBody>
      </p:sp>
      <p:sp>
        <p:nvSpPr>
          <p:cNvPr name="Freeform 10" id="10"/>
          <p:cNvSpPr/>
          <p:nvPr/>
        </p:nvSpPr>
        <p:spPr>
          <a:xfrm flipH="false" flipV="true" rot="9996450">
            <a:off x="5561987" y="3009652"/>
            <a:ext cx="1619590" cy="1183773"/>
          </a:xfrm>
          <a:custGeom>
            <a:avLst/>
            <a:gdLst/>
            <a:ahLst/>
            <a:cxnLst/>
            <a:rect r="r" b="b" t="t" l="l"/>
            <a:pathLst>
              <a:path h="1183773" w="1619590">
                <a:moveTo>
                  <a:pt x="0" y="1183773"/>
                </a:moveTo>
                <a:lnTo>
                  <a:pt x="1619590" y="1183773"/>
                </a:lnTo>
                <a:lnTo>
                  <a:pt x="1619590" y="0"/>
                </a:lnTo>
                <a:lnTo>
                  <a:pt x="0" y="0"/>
                </a:lnTo>
                <a:lnTo>
                  <a:pt x="0" y="1183773"/>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11" id="11"/>
          <p:cNvSpPr txBox="true"/>
          <p:nvPr/>
        </p:nvSpPr>
        <p:spPr>
          <a:xfrm rot="0">
            <a:off x="906236" y="174923"/>
            <a:ext cx="16926885" cy="3016147"/>
          </a:xfrm>
          <a:prstGeom prst="rect">
            <a:avLst/>
          </a:prstGeom>
        </p:spPr>
        <p:txBody>
          <a:bodyPr anchor="t" rtlCol="false" tIns="0" lIns="0" bIns="0" rIns="0">
            <a:spAutoFit/>
          </a:bodyPr>
          <a:lstStyle/>
          <a:p>
            <a:pPr algn="ctr">
              <a:lnSpc>
                <a:spcPts val="13655"/>
              </a:lnSpc>
            </a:pPr>
            <a:r>
              <a:rPr lang="en-US" sz="9754" spc="-1092">
                <a:solidFill>
                  <a:srgbClr val="FFFFFF"/>
                </a:solidFill>
                <a:latin typeface="Cup Cakes"/>
                <a:ea typeface="Cup Cakes"/>
                <a:cs typeface="Cup Cakes"/>
                <a:sym typeface="Cup Cakes"/>
              </a:rPr>
              <a:t>The Quest </a:t>
            </a:r>
          </a:p>
          <a:p>
            <a:pPr algn="ctr">
              <a:lnSpc>
                <a:spcPts val="7705"/>
              </a:lnSpc>
            </a:pPr>
            <a:r>
              <a:rPr lang="en-US" sz="9754" spc="-1092">
                <a:solidFill>
                  <a:srgbClr val="FFFFFF"/>
                </a:solidFill>
                <a:latin typeface="Cup Cakes"/>
                <a:ea typeface="Cup Cakes"/>
                <a:cs typeface="Cup Cakes"/>
                <a:sym typeface="Cup Cakes"/>
              </a:rPr>
              <a:t>for a minibus!</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607448"/>
          </a:xfrm>
          <a:custGeom>
            <a:avLst/>
            <a:gdLst/>
            <a:ahLst/>
            <a:cxnLst/>
            <a:rect r="r" b="b" t="t" l="l"/>
            <a:pathLst>
              <a:path h="10607448" w="18288000">
                <a:moveTo>
                  <a:pt x="0" y="0"/>
                </a:moveTo>
                <a:lnTo>
                  <a:pt x="18288000" y="0"/>
                </a:lnTo>
                <a:lnTo>
                  <a:pt x="18288000" y="10607448"/>
                </a:lnTo>
                <a:lnTo>
                  <a:pt x="0" y="10607448"/>
                </a:lnTo>
                <a:lnTo>
                  <a:pt x="0" y="0"/>
                </a:lnTo>
                <a:close/>
              </a:path>
            </a:pathLst>
          </a:custGeom>
          <a:blipFill>
            <a:blip r:embed="rId2"/>
            <a:stretch>
              <a:fillRect l="0" t="-36203" r="0" b="-36203"/>
            </a:stretch>
          </a:blipFill>
        </p:spPr>
      </p:sp>
      <p:sp>
        <p:nvSpPr>
          <p:cNvPr name="TextBox 3" id="3"/>
          <p:cNvSpPr txBox="true"/>
          <p:nvPr/>
        </p:nvSpPr>
        <p:spPr>
          <a:xfrm rot="0">
            <a:off x="10442966" y="7075685"/>
            <a:ext cx="7550753" cy="2828438"/>
          </a:xfrm>
          <a:prstGeom prst="rect">
            <a:avLst/>
          </a:prstGeom>
        </p:spPr>
        <p:txBody>
          <a:bodyPr anchor="t" rtlCol="false" tIns="0" lIns="0" bIns="0" rIns="0">
            <a:spAutoFit/>
          </a:bodyPr>
          <a:lstStyle/>
          <a:p>
            <a:pPr algn="ctr">
              <a:lnSpc>
                <a:spcPts val="23096"/>
              </a:lnSpc>
            </a:pPr>
            <a:r>
              <a:rPr lang="en-US" sz="16497" spc="-1847">
                <a:solidFill>
                  <a:srgbClr val="ECC10C"/>
                </a:solidFill>
                <a:latin typeface="Cup Cakes"/>
                <a:ea typeface="Cup Cakes"/>
                <a:cs typeface="Cup Cakes"/>
                <a:sym typeface="Cup Cakes"/>
              </a:rPr>
              <a:t>HOORAY!</a:t>
            </a:r>
          </a:p>
        </p:txBody>
      </p:sp>
      <p:sp>
        <p:nvSpPr>
          <p:cNvPr name="TextBox 4" id="4"/>
          <p:cNvSpPr txBox="true"/>
          <p:nvPr/>
        </p:nvSpPr>
        <p:spPr>
          <a:xfrm rot="0">
            <a:off x="8024495" y="3981222"/>
            <a:ext cx="9660409" cy="2138314"/>
          </a:xfrm>
          <a:prstGeom prst="rect">
            <a:avLst/>
          </a:prstGeom>
        </p:spPr>
        <p:txBody>
          <a:bodyPr anchor="t" rtlCol="false" tIns="0" lIns="0" bIns="0" rIns="0">
            <a:spAutoFit/>
          </a:bodyPr>
          <a:lstStyle/>
          <a:p>
            <a:pPr algn="ctr">
              <a:lnSpc>
                <a:spcPts val="5687"/>
              </a:lnSpc>
            </a:pPr>
            <a:r>
              <a:rPr lang="en-US" sz="4062" b="true">
                <a:solidFill>
                  <a:srgbClr val="FFFFFF"/>
                </a:solidFill>
                <a:latin typeface="Canva Sans Bold"/>
                <a:ea typeface="Canva Sans Bold"/>
                <a:cs typeface="Canva Sans Bold"/>
                <a:sym typeface="Canva Sans Bold"/>
              </a:rPr>
              <a:t>By August 2024 we were able to release £20,000 to the school to help by our very own minibus!</a:t>
            </a:r>
          </a:p>
        </p:txBody>
      </p:sp>
      <p:sp>
        <p:nvSpPr>
          <p:cNvPr name="Freeform 5" id="5"/>
          <p:cNvSpPr/>
          <p:nvPr/>
        </p:nvSpPr>
        <p:spPr>
          <a:xfrm flipH="false" flipV="false" rot="9996450">
            <a:off x="8329486" y="6426139"/>
            <a:ext cx="1619590" cy="1183773"/>
          </a:xfrm>
          <a:custGeom>
            <a:avLst/>
            <a:gdLst/>
            <a:ahLst/>
            <a:cxnLst/>
            <a:rect r="r" b="b" t="t" l="l"/>
            <a:pathLst>
              <a:path h="1183773" w="1619590">
                <a:moveTo>
                  <a:pt x="0" y="0"/>
                </a:moveTo>
                <a:lnTo>
                  <a:pt x="1619589" y="0"/>
                </a:lnTo>
                <a:lnTo>
                  <a:pt x="1619589" y="1183773"/>
                </a:lnTo>
                <a:lnTo>
                  <a:pt x="0" y="1183773"/>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6" id="6"/>
          <p:cNvSpPr txBox="true"/>
          <p:nvPr/>
        </p:nvSpPr>
        <p:spPr>
          <a:xfrm rot="0">
            <a:off x="463843" y="700466"/>
            <a:ext cx="16926885" cy="1666768"/>
          </a:xfrm>
          <a:prstGeom prst="rect">
            <a:avLst/>
          </a:prstGeom>
        </p:spPr>
        <p:txBody>
          <a:bodyPr anchor="t" rtlCol="false" tIns="0" lIns="0" bIns="0" rIns="0">
            <a:spAutoFit/>
          </a:bodyPr>
          <a:lstStyle/>
          <a:p>
            <a:pPr algn="ctr">
              <a:lnSpc>
                <a:spcPts val="13655"/>
              </a:lnSpc>
            </a:pPr>
            <a:r>
              <a:rPr lang="en-US" sz="9754" spc="-1092">
                <a:solidFill>
                  <a:srgbClr val="FFFFFF"/>
                </a:solidFill>
                <a:latin typeface="Cup Cakes"/>
                <a:ea typeface="Cup Cakes"/>
                <a:cs typeface="Cup Cakes"/>
                <a:sym typeface="Cup Cakes"/>
              </a:rPr>
              <a:t>Welcome to the family!</a:t>
            </a:r>
          </a:p>
        </p:txBody>
      </p:sp>
      <p:sp>
        <p:nvSpPr>
          <p:cNvPr name="Freeform 7" id="7"/>
          <p:cNvSpPr/>
          <p:nvPr/>
        </p:nvSpPr>
        <p:spPr>
          <a:xfrm flipH="false" flipV="false" rot="0">
            <a:off x="463843" y="3118253"/>
            <a:ext cx="7371752" cy="5528814"/>
          </a:xfrm>
          <a:custGeom>
            <a:avLst/>
            <a:gdLst/>
            <a:ahLst/>
            <a:cxnLst/>
            <a:rect r="r" b="b" t="t" l="l"/>
            <a:pathLst>
              <a:path h="5528814" w="7371752">
                <a:moveTo>
                  <a:pt x="0" y="0"/>
                </a:moveTo>
                <a:lnTo>
                  <a:pt x="7371752" y="0"/>
                </a:lnTo>
                <a:lnTo>
                  <a:pt x="7371752" y="5528814"/>
                </a:lnTo>
                <a:lnTo>
                  <a:pt x="0" y="5528814"/>
                </a:lnTo>
                <a:lnTo>
                  <a:pt x="0" y="0"/>
                </a:lnTo>
                <a:close/>
              </a:path>
            </a:pathLst>
          </a:custGeom>
          <a:blipFill>
            <a:blip r:embed="rId5"/>
            <a:stretch>
              <a:fillRect l="0" t="0" r="0" b="0"/>
            </a:stretch>
          </a:blipFill>
        </p:spPr>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607448"/>
          </a:xfrm>
          <a:custGeom>
            <a:avLst/>
            <a:gdLst/>
            <a:ahLst/>
            <a:cxnLst/>
            <a:rect r="r" b="b" t="t" l="l"/>
            <a:pathLst>
              <a:path h="10607448" w="18288000">
                <a:moveTo>
                  <a:pt x="0" y="0"/>
                </a:moveTo>
                <a:lnTo>
                  <a:pt x="18288000" y="0"/>
                </a:lnTo>
                <a:lnTo>
                  <a:pt x="18288000" y="10607448"/>
                </a:lnTo>
                <a:lnTo>
                  <a:pt x="0" y="10607448"/>
                </a:lnTo>
                <a:lnTo>
                  <a:pt x="0" y="0"/>
                </a:lnTo>
                <a:close/>
              </a:path>
            </a:pathLst>
          </a:custGeom>
          <a:blipFill>
            <a:blip r:embed="rId2"/>
            <a:stretch>
              <a:fillRect l="0" t="-36203" r="0" b="-36203"/>
            </a:stretch>
          </a:blipFill>
        </p:spPr>
      </p:sp>
      <p:sp>
        <p:nvSpPr>
          <p:cNvPr name="TextBox 3" id="3"/>
          <p:cNvSpPr txBox="true"/>
          <p:nvPr/>
        </p:nvSpPr>
        <p:spPr>
          <a:xfrm rot="-60000">
            <a:off x="4601529" y="2222037"/>
            <a:ext cx="9078457" cy="3394255"/>
          </a:xfrm>
          <a:prstGeom prst="rect">
            <a:avLst/>
          </a:prstGeom>
        </p:spPr>
        <p:txBody>
          <a:bodyPr anchor="t" rtlCol="false" tIns="0" lIns="0" bIns="0" rIns="0">
            <a:spAutoFit/>
          </a:bodyPr>
          <a:lstStyle/>
          <a:p>
            <a:pPr algn="ctr">
              <a:lnSpc>
                <a:spcPts val="27769"/>
              </a:lnSpc>
            </a:pPr>
            <a:r>
              <a:rPr lang="en-US" sz="19835" spc="-2221">
                <a:solidFill>
                  <a:srgbClr val="ECC10C"/>
                </a:solidFill>
                <a:latin typeface="Cup Cakes"/>
                <a:ea typeface="Cup Cakes"/>
                <a:cs typeface="Cup Cakes"/>
                <a:sym typeface="Cup Cakes"/>
              </a:rPr>
              <a:t>£7,000</a:t>
            </a:r>
          </a:p>
        </p:txBody>
      </p:sp>
      <p:sp>
        <p:nvSpPr>
          <p:cNvPr name="TextBox 4" id="4"/>
          <p:cNvSpPr txBox="true"/>
          <p:nvPr/>
        </p:nvSpPr>
        <p:spPr>
          <a:xfrm rot="0">
            <a:off x="1028700" y="847725"/>
            <a:ext cx="16926885" cy="1666768"/>
          </a:xfrm>
          <a:prstGeom prst="rect">
            <a:avLst/>
          </a:prstGeom>
        </p:spPr>
        <p:txBody>
          <a:bodyPr anchor="t" rtlCol="false" tIns="0" lIns="0" bIns="0" rIns="0">
            <a:spAutoFit/>
          </a:bodyPr>
          <a:lstStyle/>
          <a:p>
            <a:pPr algn="ctr">
              <a:lnSpc>
                <a:spcPts val="13655"/>
              </a:lnSpc>
            </a:pPr>
            <a:r>
              <a:rPr lang="en-US" sz="9754" spc="-1092">
                <a:solidFill>
                  <a:srgbClr val="FFFFFF"/>
                </a:solidFill>
                <a:latin typeface="Cup Cakes"/>
                <a:ea typeface="Cup Cakes"/>
                <a:cs typeface="Cup Cakes"/>
                <a:sym typeface="Cup Cakes"/>
              </a:rPr>
              <a:t>NEW TARGET!</a:t>
            </a:r>
          </a:p>
        </p:txBody>
      </p:sp>
      <p:sp>
        <p:nvSpPr>
          <p:cNvPr name="TextBox 5" id="5"/>
          <p:cNvSpPr txBox="true"/>
          <p:nvPr/>
        </p:nvSpPr>
        <p:spPr>
          <a:xfrm rot="0">
            <a:off x="1824610" y="5347161"/>
            <a:ext cx="14638779" cy="2946091"/>
          </a:xfrm>
          <a:prstGeom prst="rect">
            <a:avLst/>
          </a:prstGeom>
        </p:spPr>
        <p:txBody>
          <a:bodyPr anchor="t" rtlCol="false" tIns="0" lIns="0" bIns="0" rIns="0">
            <a:spAutoFit/>
          </a:bodyPr>
          <a:lstStyle/>
          <a:p>
            <a:pPr algn="ctr">
              <a:lnSpc>
                <a:spcPts val="11809"/>
              </a:lnSpc>
            </a:pPr>
            <a:r>
              <a:rPr lang="en-US" sz="8435" spc="-944">
                <a:solidFill>
                  <a:srgbClr val="FFFFFF"/>
                </a:solidFill>
                <a:latin typeface="Cup Cakes"/>
                <a:ea typeface="Cup Cakes"/>
                <a:cs typeface="Cup Cakes"/>
                <a:sym typeface="Cup Cakes"/>
              </a:rPr>
              <a:t>For improvements to the school hall including new blinds</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607448"/>
          </a:xfrm>
          <a:custGeom>
            <a:avLst/>
            <a:gdLst/>
            <a:ahLst/>
            <a:cxnLst/>
            <a:rect r="r" b="b" t="t" l="l"/>
            <a:pathLst>
              <a:path h="10607448" w="18288000">
                <a:moveTo>
                  <a:pt x="0" y="0"/>
                </a:moveTo>
                <a:lnTo>
                  <a:pt x="18288000" y="0"/>
                </a:lnTo>
                <a:lnTo>
                  <a:pt x="18288000" y="10607448"/>
                </a:lnTo>
                <a:lnTo>
                  <a:pt x="0" y="10607448"/>
                </a:lnTo>
                <a:lnTo>
                  <a:pt x="0" y="0"/>
                </a:lnTo>
                <a:close/>
              </a:path>
            </a:pathLst>
          </a:custGeom>
          <a:blipFill>
            <a:blip r:embed="rId2"/>
            <a:stretch>
              <a:fillRect l="0" t="-36203" r="0" b="-36203"/>
            </a:stretch>
          </a:blipFill>
        </p:spPr>
      </p:sp>
      <p:sp>
        <p:nvSpPr>
          <p:cNvPr name="Freeform 3" id="3"/>
          <p:cNvSpPr/>
          <p:nvPr/>
        </p:nvSpPr>
        <p:spPr>
          <a:xfrm flipH="false" flipV="false" rot="0">
            <a:off x="205818" y="2746623"/>
            <a:ext cx="6799909" cy="5524926"/>
          </a:xfrm>
          <a:custGeom>
            <a:avLst/>
            <a:gdLst/>
            <a:ahLst/>
            <a:cxnLst/>
            <a:rect r="r" b="b" t="t" l="l"/>
            <a:pathLst>
              <a:path h="5524926" w="6799909">
                <a:moveTo>
                  <a:pt x="0" y="0"/>
                </a:moveTo>
                <a:lnTo>
                  <a:pt x="6799909" y="0"/>
                </a:lnTo>
                <a:lnTo>
                  <a:pt x="6799909" y="5524926"/>
                </a:lnTo>
                <a:lnTo>
                  <a:pt x="0" y="5524926"/>
                </a:lnTo>
                <a:lnTo>
                  <a:pt x="0" y="0"/>
                </a:lnTo>
                <a:close/>
              </a:path>
            </a:pathLst>
          </a:custGeom>
          <a:blipFill>
            <a:blip r:embed="rId3"/>
            <a:stretch>
              <a:fillRect l="0" t="0" r="0" b="0"/>
            </a:stretch>
          </a:blipFill>
        </p:spPr>
      </p:sp>
      <p:sp>
        <p:nvSpPr>
          <p:cNvPr name="TextBox 4" id="4"/>
          <p:cNvSpPr txBox="true"/>
          <p:nvPr/>
        </p:nvSpPr>
        <p:spPr>
          <a:xfrm rot="-60000">
            <a:off x="4601529" y="2222037"/>
            <a:ext cx="9078457" cy="3394255"/>
          </a:xfrm>
          <a:prstGeom prst="rect">
            <a:avLst/>
          </a:prstGeom>
        </p:spPr>
        <p:txBody>
          <a:bodyPr anchor="t" rtlCol="false" tIns="0" lIns="0" bIns="0" rIns="0">
            <a:spAutoFit/>
          </a:bodyPr>
          <a:lstStyle/>
          <a:p>
            <a:pPr algn="ctr">
              <a:lnSpc>
                <a:spcPts val="27769"/>
              </a:lnSpc>
            </a:pPr>
            <a:r>
              <a:rPr lang="en-US" sz="19835" spc="-2221">
                <a:solidFill>
                  <a:srgbClr val="ECC10C"/>
                </a:solidFill>
                <a:latin typeface="Cup Cakes"/>
                <a:ea typeface="Cup Cakes"/>
                <a:cs typeface="Cup Cakes"/>
                <a:sym typeface="Cup Cakes"/>
              </a:rPr>
              <a:t>£2,000</a:t>
            </a:r>
          </a:p>
        </p:txBody>
      </p:sp>
      <p:sp>
        <p:nvSpPr>
          <p:cNvPr name="TextBox 5" id="5"/>
          <p:cNvSpPr txBox="true"/>
          <p:nvPr/>
        </p:nvSpPr>
        <p:spPr>
          <a:xfrm rot="0">
            <a:off x="1028700" y="847725"/>
            <a:ext cx="16926885" cy="1666768"/>
          </a:xfrm>
          <a:prstGeom prst="rect">
            <a:avLst/>
          </a:prstGeom>
        </p:spPr>
        <p:txBody>
          <a:bodyPr anchor="t" rtlCol="false" tIns="0" lIns="0" bIns="0" rIns="0">
            <a:spAutoFit/>
          </a:bodyPr>
          <a:lstStyle/>
          <a:p>
            <a:pPr algn="ctr">
              <a:lnSpc>
                <a:spcPts val="13655"/>
              </a:lnSpc>
            </a:pPr>
            <a:r>
              <a:rPr lang="en-US" sz="9754" spc="-1092">
                <a:solidFill>
                  <a:srgbClr val="FFFFFF"/>
                </a:solidFill>
                <a:latin typeface="Cup Cakes"/>
                <a:ea typeface="Cup Cakes"/>
                <a:cs typeface="Cup Cakes"/>
                <a:sym typeface="Cup Cakes"/>
              </a:rPr>
              <a:t>Also in February 2025....</a:t>
            </a:r>
          </a:p>
        </p:txBody>
      </p:sp>
      <p:sp>
        <p:nvSpPr>
          <p:cNvPr name="Freeform 6" id="6"/>
          <p:cNvSpPr/>
          <p:nvPr/>
        </p:nvSpPr>
        <p:spPr>
          <a:xfrm flipH="true" flipV="false" rot="0">
            <a:off x="11155676" y="2768326"/>
            <a:ext cx="6799909" cy="5524926"/>
          </a:xfrm>
          <a:custGeom>
            <a:avLst/>
            <a:gdLst/>
            <a:ahLst/>
            <a:cxnLst/>
            <a:rect r="r" b="b" t="t" l="l"/>
            <a:pathLst>
              <a:path h="5524926" w="6799909">
                <a:moveTo>
                  <a:pt x="6799909" y="0"/>
                </a:moveTo>
                <a:lnTo>
                  <a:pt x="0" y="0"/>
                </a:lnTo>
                <a:lnTo>
                  <a:pt x="0" y="5524926"/>
                </a:lnTo>
                <a:lnTo>
                  <a:pt x="6799909" y="5524926"/>
                </a:lnTo>
                <a:lnTo>
                  <a:pt x="6799909" y="0"/>
                </a:lnTo>
                <a:close/>
              </a:path>
            </a:pathLst>
          </a:custGeom>
          <a:blipFill>
            <a:blip r:embed="rId3"/>
            <a:stretch>
              <a:fillRect l="0" t="0" r="0" b="0"/>
            </a:stretch>
          </a:blipFill>
        </p:spPr>
      </p:sp>
      <p:sp>
        <p:nvSpPr>
          <p:cNvPr name="TextBox 7" id="7"/>
          <p:cNvSpPr txBox="true"/>
          <p:nvPr/>
        </p:nvSpPr>
        <p:spPr>
          <a:xfrm rot="0">
            <a:off x="1824610" y="5347161"/>
            <a:ext cx="14638779" cy="2946091"/>
          </a:xfrm>
          <a:prstGeom prst="rect">
            <a:avLst/>
          </a:prstGeom>
        </p:spPr>
        <p:txBody>
          <a:bodyPr anchor="t" rtlCol="false" tIns="0" lIns="0" bIns="0" rIns="0">
            <a:spAutoFit/>
          </a:bodyPr>
          <a:lstStyle/>
          <a:p>
            <a:pPr algn="ctr">
              <a:lnSpc>
                <a:spcPts val="11809"/>
              </a:lnSpc>
            </a:pPr>
            <a:r>
              <a:rPr lang="en-US" sz="8435" spc="-944">
                <a:solidFill>
                  <a:srgbClr val="FFFFFF"/>
                </a:solidFill>
                <a:latin typeface="Cup Cakes"/>
                <a:ea typeface="Cup Cakes"/>
                <a:cs typeface="Cup Cakes"/>
                <a:sym typeface="Cup Cakes"/>
              </a:rPr>
              <a:t>released for for books to fill our new library!</a:t>
            </a:r>
          </a:p>
        </p:txBody>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607448"/>
          </a:xfrm>
          <a:custGeom>
            <a:avLst/>
            <a:gdLst/>
            <a:ahLst/>
            <a:cxnLst/>
            <a:rect r="r" b="b" t="t" l="l"/>
            <a:pathLst>
              <a:path h="10607448" w="18288000">
                <a:moveTo>
                  <a:pt x="0" y="0"/>
                </a:moveTo>
                <a:lnTo>
                  <a:pt x="18288000" y="0"/>
                </a:lnTo>
                <a:lnTo>
                  <a:pt x="18288000" y="10607448"/>
                </a:lnTo>
                <a:lnTo>
                  <a:pt x="0" y="10607448"/>
                </a:lnTo>
                <a:lnTo>
                  <a:pt x="0" y="0"/>
                </a:lnTo>
                <a:close/>
              </a:path>
            </a:pathLst>
          </a:custGeom>
          <a:blipFill>
            <a:blip r:embed="rId2"/>
            <a:stretch>
              <a:fillRect l="0" t="-36203" r="0" b="-36203"/>
            </a:stretch>
          </a:blipFill>
        </p:spPr>
      </p:sp>
      <p:sp>
        <p:nvSpPr>
          <p:cNvPr name="TextBox 3" id="3"/>
          <p:cNvSpPr txBox="true"/>
          <p:nvPr/>
        </p:nvSpPr>
        <p:spPr>
          <a:xfrm rot="0">
            <a:off x="-1467431" y="620966"/>
            <a:ext cx="20825036" cy="2066912"/>
          </a:xfrm>
          <a:prstGeom prst="rect">
            <a:avLst/>
          </a:prstGeom>
        </p:spPr>
        <p:txBody>
          <a:bodyPr anchor="t" rtlCol="false" tIns="0" lIns="0" bIns="0" rIns="0">
            <a:spAutoFit/>
          </a:bodyPr>
          <a:lstStyle/>
          <a:p>
            <a:pPr algn="ctr">
              <a:lnSpc>
                <a:spcPts val="16800"/>
              </a:lnSpc>
            </a:pPr>
            <a:r>
              <a:rPr lang="en-US" sz="12000" spc="-1344">
                <a:solidFill>
                  <a:srgbClr val="FFFFFF"/>
                </a:solidFill>
                <a:latin typeface="Cup Cakes"/>
                <a:ea typeface="Cup Cakes"/>
                <a:cs typeface="Cup Cakes"/>
                <a:sym typeface="Cup Cakes"/>
              </a:rPr>
              <a:t>Finance update</a:t>
            </a:r>
          </a:p>
        </p:txBody>
      </p:sp>
      <p:sp>
        <p:nvSpPr>
          <p:cNvPr name="TextBox 4" id="4"/>
          <p:cNvSpPr txBox="true"/>
          <p:nvPr/>
        </p:nvSpPr>
        <p:spPr>
          <a:xfrm rot="0">
            <a:off x="137400" y="3622442"/>
            <a:ext cx="11107156" cy="1090732"/>
          </a:xfrm>
          <a:prstGeom prst="rect">
            <a:avLst/>
          </a:prstGeom>
        </p:spPr>
        <p:txBody>
          <a:bodyPr anchor="t" rtlCol="false" tIns="0" lIns="0" bIns="0" rIns="0">
            <a:spAutoFit/>
          </a:bodyPr>
          <a:lstStyle/>
          <a:p>
            <a:pPr algn="ctr">
              <a:lnSpc>
                <a:spcPts val="8970"/>
              </a:lnSpc>
            </a:pPr>
            <a:r>
              <a:rPr lang="en-US" sz="6407" spc="-717">
                <a:solidFill>
                  <a:srgbClr val="ECC10C"/>
                </a:solidFill>
                <a:latin typeface="Cup Cakes"/>
                <a:ea typeface="Cup Cakes"/>
                <a:cs typeface="Cup Cakes"/>
                <a:sym typeface="Cup Cakes"/>
              </a:rPr>
              <a:t>January 2024 opening balance</a:t>
            </a:r>
          </a:p>
        </p:txBody>
      </p:sp>
      <p:sp>
        <p:nvSpPr>
          <p:cNvPr name="TextBox 5" id="5"/>
          <p:cNvSpPr txBox="true"/>
          <p:nvPr/>
        </p:nvSpPr>
        <p:spPr>
          <a:xfrm rot="0">
            <a:off x="7355062" y="3622442"/>
            <a:ext cx="11675387" cy="997865"/>
          </a:xfrm>
          <a:prstGeom prst="rect">
            <a:avLst/>
          </a:prstGeom>
        </p:spPr>
        <p:txBody>
          <a:bodyPr anchor="t" rtlCol="false" tIns="0" lIns="0" bIns="0" rIns="0">
            <a:spAutoFit/>
          </a:bodyPr>
          <a:lstStyle/>
          <a:p>
            <a:pPr algn="ctr">
              <a:lnSpc>
                <a:spcPts val="8123"/>
              </a:lnSpc>
            </a:pPr>
            <a:r>
              <a:rPr lang="en-US" sz="5802" b="true">
                <a:solidFill>
                  <a:srgbClr val="FFFFFF"/>
                </a:solidFill>
                <a:latin typeface="Canva Sans Bold"/>
                <a:ea typeface="Canva Sans Bold"/>
                <a:cs typeface="Canva Sans Bold"/>
                <a:sym typeface="Canva Sans Bold"/>
              </a:rPr>
              <a:t>£17,865.08</a:t>
            </a:r>
          </a:p>
        </p:txBody>
      </p:sp>
      <p:sp>
        <p:nvSpPr>
          <p:cNvPr name="TextBox 6" id="6"/>
          <p:cNvSpPr txBox="true"/>
          <p:nvPr/>
        </p:nvSpPr>
        <p:spPr>
          <a:xfrm rot="0">
            <a:off x="486493" y="7980040"/>
            <a:ext cx="11107156" cy="1090732"/>
          </a:xfrm>
          <a:prstGeom prst="rect">
            <a:avLst/>
          </a:prstGeom>
        </p:spPr>
        <p:txBody>
          <a:bodyPr anchor="t" rtlCol="false" tIns="0" lIns="0" bIns="0" rIns="0">
            <a:spAutoFit/>
          </a:bodyPr>
          <a:lstStyle/>
          <a:p>
            <a:pPr algn="ctr">
              <a:lnSpc>
                <a:spcPts val="8970"/>
              </a:lnSpc>
            </a:pPr>
            <a:r>
              <a:rPr lang="en-US" sz="6407" spc="-717">
                <a:solidFill>
                  <a:srgbClr val="ECC10C"/>
                </a:solidFill>
                <a:latin typeface="Cup Cakes"/>
                <a:ea typeface="Cup Cakes"/>
                <a:cs typeface="Cup Cakes"/>
                <a:sym typeface="Cup Cakes"/>
              </a:rPr>
              <a:t>December 2024 closing balance</a:t>
            </a:r>
          </a:p>
        </p:txBody>
      </p:sp>
      <p:sp>
        <p:nvSpPr>
          <p:cNvPr name="TextBox 7" id="7"/>
          <p:cNvSpPr txBox="true"/>
          <p:nvPr/>
        </p:nvSpPr>
        <p:spPr>
          <a:xfrm rot="0">
            <a:off x="7355062" y="7980040"/>
            <a:ext cx="11675387" cy="997865"/>
          </a:xfrm>
          <a:prstGeom prst="rect">
            <a:avLst/>
          </a:prstGeom>
        </p:spPr>
        <p:txBody>
          <a:bodyPr anchor="t" rtlCol="false" tIns="0" lIns="0" bIns="0" rIns="0">
            <a:spAutoFit/>
          </a:bodyPr>
          <a:lstStyle/>
          <a:p>
            <a:pPr algn="ctr">
              <a:lnSpc>
                <a:spcPts val="8123"/>
              </a:lnSpc>
            </a:pPr>
            <a:r>
              <a:rPr lang="en-US" sz="5802" b="true">
                <a:solidFill>
                  <a:srgbClr val="FFFFFF"/>
                </a:solidFill>
                <a:latin typeface="Canva Sans Bold"/>
                <a:ea typeface="Canva Sans Bold"/>
                <a:cs typeface="Canva Sans Bold"/>
                <a:sym typeface="Canva Sans Bold"/>
              </a:rPr>
              <a:t>£3939.52</a:t>
            </a:r>
          </a:p>
        </p:txBody>
      </p:sp>
      <p:sp>
        <p:nvSpPr>
          <p:cNvPr name="TextBox 8" id="8"/>
          <p:cNvSpPr txBox="true"/>
          <p:nvPr/>
        </p:nvSpPr>
        <p:spPr>
          <a:xfrm rot="0">
            <a:off x="-1009823" y="5189424"/>
            <a:ext cx="11107156" cy="1090732"/>
          </a:xfrm>
          <a:prstGeom prst="rect">
            <a:avLst/>
          </a:prstGeom>
        </p:spPr>
        <p:txBody>
          <a:bodyPr anchor="t" rtlCol="false" tIns="0" lIns="0" bIns="0" rIns="0">
            <a:spAutoFit/>
          </a:bodyPr>
          <a:lstStyle/>
          <a:p>
            <a:pPr algn="ctr">
              <a:lnSpc>
                <a:spcPts val="8970"/>
              </a:lnSpc>
            </a:pPr>
            <a:r>
              <a:rPr lang="en-US" sz="6407" spc="-717">
                <a:solidFill>
                  <a:srgbClr val="ECC10C"/>
                </a:solidFill>
                <a:latin typeface="Cup Cakes"/>
                <a:ea typeface="Cup Cakes"/>
                <a:cs typeface="Cup Cakes"/>
                <a:sym typeface="Cup Cakes"/>
              </a:rPr>
              <a:t>Total income for 2024</a:t>
            </a:r>
          </a:p>
        </p:txBody>
      </p:sp>
      <p:sp>
        <p:nvSpPr>
          <p:cNvPr name="TextBox 9" id="9"/>
          <p:cNvSpPr txBox="true"/>
          <p:nvPr/>
        </p:nvSpPr>
        <p:spPr>
          <a:xfrm rot="0">
            <a:off x="7137583" y="6505575"/>
            <a:ext cx="11675387" cy="997865"/>
          </a:xfrm>
          <a:prstGeom prst="rect">
            <a:avLst/>
          </a:prstGeom>
        </p:spPr>
        <p:txBody>
          <a:bodyPr anchor="t" rtlCol="false" tIns="0" lIns="0" bIns="0" rIns="0">
            <a:spAutoFit/>
          </a:bodyPr>
          <a:lstStyle/>
          <a:p>
            <a:pPr algn="ctr">
              <a:lnSpc>
                <a:spcPts val="8123"/>
              </a:lnSpc>
            </a:pPr>
            <a:r>
              <a:rPr lang="en-US" sz="5802" b="true">
                <a:solidFill>
                  <a:srgbClr val="FFFFFF"/>
                </a:solidFill>
                <a:latin typeface="Canva Sans Bold"/>
                <a:ea typeface="Canva Sans Bold"/>
                <a:cs typeface="Canva Sans Bold"/>
                <a:sym typeface="Canva Sans Bold"/>
              </a:rPr>
              <a:t>£20,000</a:t>
            </a:r>
          </a:p>
        </p:txBody>
      </p:sp>
      <p:sp>
        <p:nvSpPr>
          <p:cNvPr name="TextBox 10" id="10"/>
          <p:cNvSpPr txBox="true"/>
          <p:nvPr/>
        </p:nvSpPr>
        <p:spPr>
          <a:xfrm rot="0">
            <a:off x="-270266" y="6718214"/>
            <a:ext cx="11107156" cy="1085028"/>
          </a:xfrm>
          <a:prstGeom prst="rect">
            <a:avLst/>
          </a:prstGeom>
        </p:spPr>
        <p:txBody>
          <a:bodyPr anchor="t" rtlCol="false" tIns="0" lIns="0" bIns="0" rIns="0">
            <a:spAutoFit/>
          </a:bodyPr>
          <a:lstStyle/>
          <a:p>
            <a:pPr algn="ctr">
              <a:lnSpc>
                <a:spcPts val="8970"/>
              </a:lnSpc>
            </a:pPr>
            <a:r>
              <a:rPr lang="en-US" sz="6407" spc="-717">
                <a:solidFill>
                  <a:srgbClr val="FF3131"/>
                </a:solidFill>
                <a:latin typeface="Cup Cakes"/>
                <a:ea typeface="Cup Cakes"/>
                <a:cs typeface="Cup Cakes"/>
                <a:sym typeface="Cup Cakes"/>
              </a:rPr>
              <a:t>Minus donation  for minibus</a:t>
            </a:r>
          </a:p>
        </p:txBody>
      </p:sp>
      <p:sp>
        <p:nvSpPr>
          <p:cNvPr name="TextBox 11" id="11"/>
          <p:cNvSpPr txBox="true"/>
          <p:nvPr/>
        </p:nvSpPr>
        <p:spPr>
          <a:xfrm rot="0">
            <a:off x="7137583" y="5110442"/>
            <a:ext cx="11675387" cy="997865"/>
          </a:xfrm>
          <a:prstGeom prst="rect">
            <a:avLst/>
          </a:prstGeom>
        </p:spPr>
        <p:txBody>
          <a:bodyPr anchor="t" rtlCol="false" tIns="0" lIns="0" bIns="0" rIns="0">
            <a:spAutoFit/>
          </a:bodyPr>
          <a:lstStyle/>
          <a:p>
            <a:pPr algn="ctr">
              <a:lnSpc>
                <a:spcPts val="8123"/>
              </a:lnSpc>
            </a:pPr>
            <a:r>
              <a:rPr lang="en-US" sz="5802" b="true">
                <a:solidFill>
                  <a:srgbClr val="FFFFFF"/>
                </a:solidFill>
                <a:latin typeface="Canva Sans Bold"/>
                <a:ea typeface="Canva Sans Bold"/>
                <a:cs typeface="Canva Sans Bold"/>
                <a:sym typeface="Canva Sans Bold"/>
              </a:rPr>
              <a:t>£6,074.44</a:t>
            </a: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607448"/>
          </a:xfrm>
          <a:custGeom>
            <a:avLst/>
            <a:gdLst/>
            <a:ahLst/>
            <a:cxnLst/>
            <a:rect r="r" b="b" t="t" l="l"/>
            <a:pathLst>
              <a:path h="10607448" w="18288000">
                <a:moveTo>
                  <a:pt x="0" y="0"/>
                </a:moveTo>
                <a:lnTo>
                  <a:pt x="18288000" y="0"/>
                </a:lnTo>
                <a:lnTo>
                  <a:pt x="18288000" y="10607448"/>
                </a:lnTo>
                <a:lnTo>
                  <a:pt x="0" y="10607448"/>
                </a:lnTo>
                <a:lnTo>
                  <a:pt x="0" y="0"/>
                </a:lnTo>
                <a:close/>
              </a:path>
            </a:pathLst>
          </a:custGeom>
          <a:blipFill>
            <a:blip r:embed="rId2"/>
            <a:stretch>
              <a:fillRect l="0" t="-36203" r="0" b="-36203"/>
            </a:stretch>
          </a:blipFill>
        </p:spPr>
      </p:sp>
      <p:sp>
        <p:nvSpPr>
          <p:cNvPr name="TextBox 3" id="3"/>
          <p:cNvSpPr txBox="true"/>
          <p:nvPr/>
        </p:nvSpPr>
        <p:spPr>
          <a:xfrm rot="0">
            <a:off x="-1467431" y="620966"/>
            <a:ext cx="20825036" cy="2066912"/>
          </a:xfrm>
          <a:prstGeom prst="rect">
            <a:avLst/>
          </a:prstGeom>
        </p:spPr>
        <p:txBody>
          <a:bodyPr anchor="t" rtlCol="false" tIns="0" lIns="0" bIns="0" rIns="0">
            <a:spAutoFit/>
          </a:bodyPr>
          <a:lstStyle/>
          <a:p>
            <a:pPr algn="ctr">
              <a:lnSpc>
                <a:spcPts val="16800"/>
              </a:lnSpc>
            </a:pPr>
            <a:r>
              <a:rPr lang="en-US" sz="12000" spc="-1344">
                <a:solidFill>
                  <a:srgbClr val="FFFFFF"/>
                </a:solidFill>
                <a:latin typeface="Cup Cakes"/>
                <a:ea typeface="Cup Cakes"/>
                <a:cs typeface="Cup Cakes"/>
                <a:sym typeface="Cup Cakes"/>
              </a:rPr>
              <a:t>Finance update</a:t>
            </a:r>
          </a:p>
        </p:txBody>
      </p:sp>
      <p:sp>
        <p:nvSpPr>
          <p:cNvPr name="TextBox 4" id="4"/>
          <p:cNvSpPr txBox="true"/>
          <p:nvPr/>
        </p:nvSpPr>
        <p:spPr>
          <a:xfrm rot="0">
            <a:off x="137400" y="3340552"/>
            <a:ext cx="11107156" cy="1090732"/>
          </a:xfrm>
          <a:prstGeom prst="rect">
            <a:avLst/>
          </a:prstGeom>
        </p:spPr>
        <p:txBody>
          <a:bodyPr anchor="t" rtlCol="false" tIns="0" lIns="0" bIns="0" rIns="0">
            <a:spAutoFit/>
          </a:bodyPr>
          <a:lstStyle/>
          <a:p>
            <a:pPr algn="ctr">
              <a:lnSpc>
                <a:spcPts val="8970"/>
              </a:lnSpc>
            </a:pPr>
            <a:r>
              <a:rPr lang="en-US" sz="6407" spc="-717">
                <a:solidFill>
                  <a:srgbClr val="ECC10C"/>
                </a:solidFill>
                <a:latin typeface="Cup Cakes"/>
                <a:ea typeface="Cup Cakes"/>
                <a:cs typeface="Cup Cakes"/>
                <a:sym typeface="Cup Cakes"/>
              </a:rPr>
              <a:t>January 2025 opening balance</a:t>
            </a:r>
          </a:p>
        </p:txBody>
      </p:sp>
      <p:sp>
        <p:nvSpPr>
          <p:cNvPr name="TextBox 5" id="5"/>
          <p:cNvSpPr txBox="true"/>
          <p:nvPr/>
        </p:nvSpPr>
        <p:spPr>
          <a:xfrm rot="0">
            <a:off x="6859575" y="3286184"/>
            <a:ext cx="11675387" cy="997865"/>
          </a:xfrm>
          <a:prstGeom prst="rect">
            <a:avLst/>
          </a:prstGeom>
        </p:spPr>
        <p:txBody>
          <a:bodyPr anchor="t" rtlCol="false" tIns="0" lIns="0" bIns="0" rIns="0">
            <a:spAutoFit/>
          </a:bodyPr>
          <a:lstStyle/>
          <a:p>
            <a:pPr algn="ctr">
              <a:lnSpc>
                <a:spcPts val="8123"/>
              </a:lnSpc>
            </a:pPr>
            <a:r>
              <a:rPr lang="en-US" sz="5802" b="true">
                <a:solidFill>
                  <a:srgbClr val="FFFFFF"/>
                </a:solidFill>
                <a:latin typeface="Canva Sans Bold"/>
                <a:ea typeface="Canva Sans Bold"/>
                <a:cs typeface="Canva Sans Bold"/>
                <a:sym typeface="Canva Sans Bold"/>
              </a:rPr>
              <a:t>£3939.52</a:t>
            </a:r>
          </a:p>
        </p:txBody>
      </p:sp>
      <p:sp>
        <p:nvSpPr>
          <p:cNvPr name="TextBox 6" id="6"/>
          <p:cNvSpPr txBox="true"/>
          <p:nvPr/>
        </p:nvSpPr>
        <p:spPr>
          <a:xfrm rot="0">
            <a:off x="-179425" y="8167568"/>
            <a:ext cx="11107156" cy="1090732"/>
          </a:xfrm>
          <a:prstGeom prst="rect">
            <a:avLst/>
          </a:prstGeom>
        </p:spPr>
        <p:txBody>
          <a:bodyPr anchor="t" rtlCol="false" tIns="0" lIns="0" bIns="0" rIns="0">
            <a:spAutoFit/>
          </a:bodyPr>
          <a:lstStyle/>
          <a:p>
            <a:pPr algn="ctr">
              <a:lnSpc>
                <a:spcPts val="8970"/>
              </a:lnSpc>
            </a:pPr>
            <a:r>
              <a:rPr lang="en-US" sz="6407" spc="-717">
                <a:solidFill>
                  <a:srgbClr val="ECC10C"/>
                </a:solidFill>
                <a:latin typeface="Cup Cakes"/>
                <a:ea typeface="Cup Cakes"/>
                <a:cs typeface="Cup Cakes"/>
                <a:sym typeface="Cup Cakes"/>
              </a:rPr>
              <a:t>Current balance 01/05/25</a:t>
            </a:r>
          </a:p>
        </p:txBody>
      </p:sp>
      <p:sp>
        <p:nvSpPr>
          <p:cNvPr name="TextBox 7" id="7"/>
          <p:cNvSpPr txBox="true"/>
          <p:nvPr/>
        </p:nvSpPr>
        <p:spPr>
          <a:xfrm rot="0">
            <a:off x="6859575" y="8167568"/>
            <a:ext cx="11675387" cy="997865"/>
          </a:xfrm>
          <a:prstGeom prst="rect">
            <a:avLst/>
          </a:prstGeom>
        </p:spPr>
        <p:txBody>
          <a:bodyPr anchor="t" rtlCol="false" tIns="0" lIns="0" bIns="0" rIns="0">
            <a:spAutoFit/>
          </a:bodyPr>
          <a:lstStyle/>
          <a:p>
            <a:pPr algn="ctr">
              <a:lnSpc>
                <a:spcPts val="8123"/>
              </a:lnSpc>
            </a:pPr>
            <a:r>
              <a:rPr lang="en-US" sz="5802" b="true">
                <a:solidFill>
                  <a:srgbClr val="FFFFFF"/>
                </a:solidFill>
                <a:latin typeface="Canva Sans Bold"/>
                <a:ea typeface="Canva Sans Bold"/>
                <a:cs typeface="Canva Sans Bold"/>
                <a:sym typeface="Canva Sans Bold"/>
              </a:rPr>
              <a:t>£2983.46</a:t>
            </a:r>
          </a:p>
        </p:txBody>
      </p:sp>
      <p:sp>
        <p:nvSpPr>
          <p:cNvPr name="TextBox 8" id="8"/>
          <p:cNvSpPr txBox="true"/>
          <p:nvPr/>
        </p:nvSpPr>
        <p:spPr>
          <a:xfrm rot="0">
            <a:off x="0" y="4882356"/>
            <a:ext cx="11107156" cy="1090732"/>
          </a:xfrm>
          <a:prstGeom prst="rect">
            <a:avLst/>
          </a:prstGeom>
        </p:spPr>
        <p:txBody>
          <a:bodyPr anchor="t" rtlCol="false" tIns="0" lIns="0" bIns="0" rIns="0">
            <a:spAutoFit/>
          </a:bodyPr>
          <a:lstStyle/>
          <a:p>
            <a:pPr algn="ctr">
              <a:lnSpc>
                <a:spcPts val="8970"/>
              </a:lnSpc>
            </a:pPr>
            <a:r>
              <a:rPr lang="en-US" sz="6407" spc="-717">
                <a:solidFill>
                  <a:srgbClr val="ECC10C"/>
                </a:solidFill>
                <a:latin typeface="Cup Cakes"/>
                <a:ea typeface="Cup Cakes"/>
                <a:cs typeface="Cup Cakes"/>
                <a:sym typeface="Cup Cakes"/>
              </a:rPr>
              <a:t>Total income for 2025 so far</a:t>
            </a:r>
          </a:p>
        </p:txBody>
      </p:sp>
      <p:sp>
        <p:nvSpPr>
          <p:cNvPr name="TextBox 9" id="9"/>
          <p:cNvSpPr txBox="true"/>
          <p:nvPr/>
        </p:nvSpPr>
        <p:spPr>
          <a:xfrm rot="0">
            <a:off x="6859575" y="4882356"/>
            <a:ext cx="11675387" cy="997865"/>
          </a:xfrm>
          <a:prstGeom prst="rect">
            <a:avLst/>
          </a:prstGeom>
        </p:spPr>
        <p:txBody>
          <a:bodyPr anchor="t" rtlCol="false" tIns="0" lIns="0" bIns="0" rIns="0">
            <a:spAutoFit/>
          </a:bodyPr>
          <a:lstStyle/>
          <a:p>
            <a:pPr algn="ctr">
              <a:lnSpc>
                <a:spcPts val="8123"/>
              </a:lnSpc>
            </a:pPr>
            <a:r>
              <a:rPr lang="en-US" sz="5802" b="true">
                <a:solidFill>
                  <a:srgbClr val="FFFFFF"/>
                </a:solidFill>
                <a:latin typeface="Canva Sans Bold"/>
                <a:ea typeface="Canva Sans Bold"/>
                <a:cs typeface="Canva Sans Bold"/>
                <a:sym typeface="Canva Sans Bold"/>
              </a:rPr>
              <a:t>£1043.94</a:t>
            </a:r>
          </a:p>
        </p:txBody>
      </p:sp>
      <p:sp>
        <p:nvSpPr>
          <p:cNvPr name="TextBox 10" id="10"/>
          <p:cNvSpPr txBox="true"/>
          <p:nvPr/>
        </p:nvSpPr>
        <p:spPr>
          <a:xfrm rot="0">
            <a:off x="-495488" y="6524962"/>
            <a:ext cx="11107156" cy="1085028"/>
          </a:xfrm>
          <a:prstGeom prst="rect">
            <a:avLst/>
          </a:prstGeom>
        </p:spPr>
        <p:txBody>
          <a:bodyPr anchor="t" rtlCol="false" tIns="0" lIns="0" bIns="0" rIns="0">
            <a:spAutoFit/>
          </a:bodyPr>
          <a:lstStyle/>
          <a:p>
            <a:pPr algn="ctr">
              <a:lnSpc>
                <a:spcPts val="8970"/>
              </a:lnSpc>
            </a:pPr>
            <a:r>
              <a:rPr lang="en-US" sz="6407" spc="-717">
                <a:solidFill>
                  <a:srgbClr val="FF3131"/>
                </a:solidFill>
                <a:latin typeface="Cup Cakes"/>
                <a:ea typeface="Cup Cakes"/>
                <a:cs typeface="Cup Cakes"/>
                <a:sym typeface="Cup Cakes"/>
              </a:rPr>
              <a:t>Minus donation  for books</a:t>
            </a:r>
          </a:p>
        </p:txBody>
      </p:sp>
      <p:sp>
        <p:nvSpPr>
          <p:cNvPr name="TextBox 11" id="11"/>
          <p:cNvSpPr txBox="true"/>
          <p:nvPr/>
        </p:nvSpPr>
        <p:spPr>
          <a:xfrm rot="0">
            <a:off x="6454176" y="6524962"/>
            <a:ext cx="11675387" cy="997865"/>
          </a:xfrm>
          <a:prstGeom prst="rect">
            <a:avLst/>
          </a:prstGeom>
        </p:spPr>
        <p:txBody>
          <a:bodyPr anchor="t" rtlCol="false" tIns="0" lIns="0" bIns="0" rIns="0">
            <a:spAutoFit/>
          </a:bodyPr>
          <a:lstStyle/>
          <a:p>
            <a:pPr algn="ctr">
              <a:lnSpc>
                <a:spcPts val="8123"/>
              </a:lnSpc>
            </a:pPr>
            <a:r>
              <a:rPr lang="en-US" sz="5802" b="true">
                <a:solidFill>
                  <a:srgbClr val="FFFFFF"/>
                </a:solidFill>
                <a:latin typeface="Canva Sans Bold"/>
                <a:ea typeface="Canva Sans Bold"/>
                <a:cs typeface="Canva Sans Bold"/>
                <a:sym typeface="Canva Sans Bold"/>
              </a:rPr>
              <a:t>£2000</a:t>
            </a:r>
          </a:p>
        </p:txBody>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0"/>
            <a:ext cx="18288000" cy="10607448"/>
          </a:xfrm>
          <a:custGeom>
            <a:avLst/>
            <a:gdLst/>
            <a:ahLst/>
            <a:cxnLst/>
            <a:rect r="r" b="b" t="t" l="l"/>
            <a:pathLst>
              <a:path h="10607448" w="18288000">
                <a:moveTo>
                  <a:pt x="0" y="0"/>
                </a:moveTo>
                <a:lnTo>
                  <a:pt x="18288000" y="0"/>
                </a:lnTo>
                <a:lnTo>
                  <a:pt x="18288000" y="10607448"/>
                </a:lnTo>
                <a:lnTo>
                  <a:pt x="0" y="10607448"/>
                </a:lnTo>
                <a:lnTo>
                  <a:pt x="0" y="0"/>
                </a:lnTo>
                <a:close/>
              </a:path>
            </a:pathLst>
          </a:custGeom>
          <a:blipFill>
            <a:blip r:embed="rId2"/>
            <a:stretch>
              <a:fillRect l="0" t="-36203" r="0" b="-36203"/>
            </a:stretch>
          </a:blipFill>
        </p:spPr>
      </p:sp>
      <p:sp>
        <p:nvSpPr>
          <p:cNvPr name="Freeform 3" id="3"/>
          <p:cNvSpPr/>
          <p:nvPr/>
        </p:nvSpPr>
        <p:spPr>
          <a:xfrm flipH="false" flipV="false" rot="0">
            <a:off x="1803681" y="2687878"/>
            <a:ext cx="4497548" cy="6356958"/>
          </a:xfrm>
          <a:custGeom>
            <a:avLst/>
            <a:gdLst/>
            <a:ahLst/>
            <a:cxnLst/>
            <a:rect r="r" b="b" t="t" l="l"/>
            <a:pathLst>
              <a:path h="6356958" w="4497548">
                <a:moveTo>
                  <a:pt x="0" y="0"/>
                </a:moveTo>
                <a:lnTo>
                  <a:pt x="4497548" y="0"/>
                </a:lnTo>
                <a:lnTo>
                  <a:pt x="4497548" y="6356958"/>
                </a:lnTo>
                <a:lnTo>
                  <a:pt x="0" y="6356958"/>
                </a:lnTo>
                <a:lnTo>
                  <a:pt x="0" y="0"/>
                </a:lnTo>
                <a:close/>
              </a:path>
            </a:pathLst>
          </a:custGeom>
          <a:blipFill>
            <a:blip r:embed="rId3"/>
            <a:stretch>
              <a:fillRect l="0" t="0" r="0" b="0"/>
            </a:stretch>
          </a:blipFill>
        </p:spPr>
      </p:sp>
      <p:sp>
        <p:nvSpPr>
          <p:cNvPr name="Freeform 4" id="4"/>
          <p:cNvSpPr/>
          <p:nvPr/>
        </p:nvSpPr>
        <p:spPr>
          <a:xfrm flipH="false" flipV="false" rot="0">
            <a:off x="6895226" y="2687878"/>
            <a:ext cx="4497548" cy="6356958"/>
          </a:xfrm>
          <a:custGeom>
            <a:avLst/>
            <a:gdLst/>
            <a:ahLst/>
            <a:cxnLst/>
            <a:rect r="r" b="b" t="t" l="l"/>
            <a:pathLst>
              <a:path h="6356958" w="4497548">
                <a:moveTo>
                  <a:pt x="0" y="0"/>
                </a:moveTo>
                <a:lnTo>
                  <a:pt x="4497548" y="0"/>
                </a:lnTo>
                <a:lnTo>
                  <a:pt x="4497548" y="6356958"/>
                </a:lnTo>
                <a:lnTo>
                  <a:pt x="0" y="6356958"/>
                </a:lnTo>
                <a:lnTo>
                  <a:pt x="0" y="0"/>
                </a:lnTo>
                <a:close/>
              </a:path>
            </a:pathLst>
          </a:custGeom>
          <a:blipFill>
            <a:blip r:embed="rId4"/>
            <a:stretch>
              <a:fillRect l="0" t="0" r="0" b="0"/>
            </a:stretch>
          </a:blipFill>
        </p:spPr>
      </p:sp>
      <p:grpSp>
        <p:nvGrpSpPr>
          <p:cNvPr name="Group 5" id="5"/>
          <p:cNvGrpSpPr/>
          <p:nvPr/>
        </p:nvGrpSpPr>
        <p:grpSpPr>
          <a:xfrm rot="0">
            <a:off x="12000090" y="2687878"/>
            <a:ext cx="4497548" cy="6356958"/>
            <a:chOff x="0" y="0"/>
            <a:chExt cx="1184539" cy="1674261"/>
          </a:xfrm>
        </p:grpSpPr>
        <p:sp>
          <p:nvSpPr>
            <p:cNvPr name="Freeform 6" id="6"/>
            <p:cNvSpPr/>
            <p:nvPr/>
          </p:nvSpPr>
          <p:spPr>
            <a:xfrm flipH="false" flipV="false" rot="0">
              <a:off x="0" y="0"/>
              <a:ext cx="1184539" cy="1674261"/>
            </a:xfrm>
            <a:custGeom>
              <a:avLst/>
              <a:gdLst/>
              <a:ahLst/>
              <a:cxnLst/>
              <a:rect r="r" b="b" t="t" l="l"/>
              <a:pathLst>
                <a:path h="1674261" w="1184539">
                  <a:moveTo>
                    <a:pt x="0" y="0"/>
                  </a:moveTo>
                  <a:lnTo>
                    <a:pt x="1184539" y="0"/>
                  </a:lnTo>
                  <a:lnTo>
                    <a:pt x="1184539" y="1674261"/>
                  </a:lnTo>
                  <a:lnTo>
                    <a:pt x="0" y="1674261"/>
                  </a:lnTo>
                  <a:close/>
                </a:path>
              </a:pathLst>
            </a:custGeom>
            <a:solidFill>
              <a:srgbClr val="024712"/>
            </a:solidFill>
            <a:ln w="38100" cap="sq">
              <a:solidFill>
                <a:srgbClr val="41E91D"/>
              </a:solidFill>
              <a:prstDash val="solid"/>
              <a:miter/>
            </a:ln>
          </p:spPr>
        </p:sp>
        <p:sp>
          <p:nvSpPr>
            <p:cNvPr name="TextBox 7" id="7"/>
            <p:cNvSpPr txBox="true"/>
            <p:nvPr/>
          </p:nvSpPr>
          <p:spPr>
            <a:xfrm>
              <a:off x="0" y="-38100"/>
              <a:ext cx="1184539" cy="1712361"/>
            </a:xfrm>
            <a:prstGeom prst="rect">
              <a:avLst/>
            </a:prstGeom>
          </p:spPr>
          <p:txBody>
            <a:bodyPr anchor="ctr" rtlCol="false" tIns="50800" lIns="50800" bIns="50800" rIns="50800"/>
            <a:lstStyle/>
            <a:p>
              <a:pPr algn="ctr">
                <a:lnSpc>
                  <a:spcPts val="3360"/>
                </a:lnSpc>
              </a:pPr>
            </a:p>
          </p:txBody>
        </p:sp>
      </p:grpSp>
      <p:sp>
        <p:nvSpPr>
          <p:cNvPr name="TextBox 8" id="8"/>
          <p:cNvSpPr txBox="true"/>
          <p:nvPr/>
        </p:nvSpPr>
        <p:spPr>
          <a:xfrm rot="0">
            <a:off x="-1467431" y="620966"/>
            <a:ext cx="20825036" cy="2066912"/>
          </a:xfrm>
          <a:prstGeom prst="rect">
            <a:avLst/>
          </a:prstGeom>
        </p:spPr>
        <p:txBody>
          <a:bodyPr anchor="t" rtlCol="false" tIns="0" lIns="0" bIns="0" rIns="0">
            <a:spAutoFit/>
          </a:bodyPr>
          <a:lstStyle/>
          <a:p>
            <a:pPr algn="ctr">
              <a:lnSpc>
                <a:spcPts val="16800"/>
              </a:lnSpc>
            </a:pPr>
            <a:r>
              <a:rPr lang="en-US" sz="12000" spc="-1344">
                <a:solidFill>
                  <a:srgbClr val="FFFFFF"/>
                </a:solidFill>
                <a:latin typeface="Cup Cakes"/>
                <a:ea typeface="Cup Cakes"/>
                <a:cs typeface="Cup Cakes"/>
                <a:sym typeface="Cup Cakes"/>
              </a:rPr>
              <a:t>Upcoming Events for 2025</a:t>
            </a:r>
          </a:p>
        </p:txBody>
      </p:sp>
      <p:sp>
        <p:nvSpPr>
          <p:cNvPr name="TextBox 9" id="9"/>
          <p:cNvSpPr txBox="true"/>
          <p:nvPr/>
        </p:nvSpPr>
        <p:spPr>
          <a:xfrm rot="0">
            <a:off x="1183046" y="8911486"/>
            <a:ext cx="5712180" cy="1154312"/>
          </a:xfrm>
          <a:prstGeom prst="rect">
            <a:avLst/>
          </a:prstGeom>
        </p:spPr>
        <p:txBody>
          <a:bodyPr anchor="t" rtlCol="false" tIns="0" lIns="0" bIns="0" rIns="0">
            <a:spAutoFit/>
          </a:bodyPr>
          <a:lstStyle/>
          <a:p>
            <a:pPr algn="ctr">
              <a:lnSpc>
                <a:spcPts val="9379"/>
              </a:lnSpc>
            </a:pPr>
            <a:r>
              <a:rPr lang="en-US" sz="6699" spc="-750">
                <a:solidFill>
                  <a:srgbClr val="FFFFFF"/>
                </a:solidFill>
                <a:latin typeface="Cup Cakes"/>
                <a:ea typeface="Cup Cakes"/>
                <a:cs typeface="Cup Cakes"/>
                <a:sym typeface="Cup Cakes"/>
              </a:rPr>
              <a:t>june</a:t>
            </a:r>
          </a:p>
        </p:txBody>
      </p:sp>
      <p:sp>
        <p:nvSpPr>
          <p:cNvPr name="TextBox 10" id="10"/>
          <p:cNvSpPr txBox="true"/>
          <p:nvPr/>
        </p:nvSpPr>
        <p:spPr>
          <a:xfrm rot="0">
            <a:off x="6287910" y="8911486"/>
            <a:ext cx="5712180" cy="1154312"/>
          </a:xfrm>
          <a:prstGeom prst="rect">
            <a:avLst/>
          </a:prstGeom>
        </p:spPr>
        <p:txBody>
          <a:bodyPr anchor="t" rtlCol="false" tIns="0" lIns="0" bIns="0" rIns="0">
            <a:spAutoFit/>
          </a:bodyPr>
          <a:lstStyle/>
          <a:p>
            <a:pPr algn="ctr">
              <a:lnSpc>
                <a:spcPts val="9379"/>
              </a:lnSpc>
            </a:pPr>
            <a:r>
              <a:rPr lang="en-US" sz="6699" spc="-750">
                <a:solidFill>
                  <a:srgbClr val="FFFFFF"/>
                </a:solidFill>
                <a:latin typeface="Cup Cakes"/>
                <a:ea typeface="Cup Cakes"/>
                <a:cs typeface="Cup Cakes"/>
                <a:sym typeface="Cup Cakes"/>
              </a:rPr>
              <a:t>june/july</a:t>
            </a:r>
          </a:p>
        </p:txBody>
      </p:sp>
      <p:sp>
        <p:nvSpPr>
          <p:cNvPr name="TextBox 11" id="11"/>
          <p:cNvSpPr txBox="true"/>
          <p:nvPr/>
        </p:nvSpPr>
        <p:spPr>
          <a:xfrm rot="0">
            <a:off x="11392774" y="4388646"/>
            <a:ext cx="5712180" cy="1982140"/>
          </a:xfrm>
          <a:prstGeom prst="rect">
            <a:avLst/>
          </a:prstGeom>
        </p:spPr>
        <p:txBody>
          <a:bodyPr anchor="t" rtlCol="false" tIns="0" lIns="0" bIns="0" rIns="0">
            <a:spAutoFit/>
          </a:bodyPr>
          <a:lstStyle/>
          <a:p>
            <a:pPr algn="ctr">
              <a:lnSpc>
                <a:spcPts val="9379"/>
              </a:lnSpc>
            </a:pPr>
            <a:r>
              <a:rPr lang="en-US" sz="6699" spc="-750">
                <a:solidFill>
                  <a:srgbClr val="FFFFFF"/>
                </a:solidFill>
                <a:latin typeface="Cup Cakes"/>
                <a:ea typeface="Cup Cakes"/>
                <a:cs typeface="Cup Cakes"/>
                <a:sym typeface="Cup Cakes"/>
              </a:rPr>
              <a:t>your</a:t>
            </a:r>
          </a:p>
          <a:p>
            <a:pPr algn="ctr">
              <a:lnSpc>
                <a:spcPts val="3684"/>
              </a:lnSpc>
            </a:pPr>
            <a:r>
              <a:rPr lang="en-US" sz="6699" spc="-750">
                <a:solidFill>
                  <a:srgbClr val="FFFFFF"/>
                </a:solidFill>
                <a:latin typeface="Cup Cakes"/>
                <a:ea typeface="Cup Cakes"/>
                <a:cs typeface="Cup Cakes"/>
                <a:sym typeface="Cup Cakes"/>
              </a:rPr>
              <a:t>suggestions!</a:t>
            </a:r>
          </a:p>
        </p:txBody>
      </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147249" y="-160224"/>
            <a:ext cx="18562907" cy="10766900"/>
          </a:xfrm>
          <a:custGeom>
            <a:avLst/>
            <a:gdLst/>
            <a:ahLst/>
            <a:cxnLst/>
            <a:rect r="r" b="b" t="t" l="l"/>
            <a:pathLst>
              <a:path h="10766900" w="18562907">
                <a:moveTo>
                  <a:pt x="0" y="0"/>
                </a:moveTo>
                <a:lnTo>
                  <a:pt x="18562907" y="0"/>
                </a:lnTo>
                <a:lnTo>
                  <a:pt x="18562907" y="10766900"/>
                </a:lnTo>
                <a:lnTo>
                  <a:pt x="0" y="10766900"/>
                </a:lnTo>
                <a:lnTo>
                  <a:pt x="0" y="0"/>
                </a:lnTo>
                <a:close/>
              </a:path>
            </a:pathLst>
          </a:custGeom>
          <a:blipFill>
            <a:blip r:embed="rId2"/>
            <a:stretch>
              <a:fillRect l="0" t="-36203" r="0" b="-36203"/>
            </a:stretch>
          </a:blipFill>
        </p:spPr>
      </p:sp>
      <p:sp>
        <p:nvSpPr>
          <p:cNvPr name="TextBox 3" id="3"/>
          <p:cNvSpPr txBox="true"/>
          <p:nvPr/>
        </p:nvSpPr>
        <p:spPr>
          <a:xfrm rot="0">
            <a:off x="5717140" y="4780416"/>
            <a:ext cx="6455893" cy="1616074"/>
          </a:xfrm>
          <a:prstGeom prst="rect">
            <a:avLst/>
          </a:prstGeom>
        </p:spPr>
        <p:txBody>
          <a:bodyPr anchor="t" rtlCol="false" tIns="0" lIns="0" bIns="0" rIns="0">
            <a:spAutoFit/>
          </a:bodyPr>
          <a:lstStyle/>
          <a:p>
            <a:pPr algn="ctr">
              <a:lnSpc>
                <a:spcPts val="13300"/>
              </a:lnSpc>
            </a:pPr>
            <a:r>
              <a:rPr lang="en-US" sz="9500" spc="-1064">
                <a:solidFill>
                  <a:srgbClr val="FFFFFF"/>
                </a:solidFill>
                <a:latin typeface="Cup Cakes"/>
                <a:ea typeface="Cup Cakes"/>
                <a:cs typeface="Cup Cakes"/>
                <a:sym typeface="Cup Cakes"/>
              </a:rPr>
              <a:t>Chairperson</a:t>
            </a:r>
          </a:p>
        </p:txBody>
      </p:sp>
      <p:grpSp>
        <p:nvGrpSpPr>
          <p:cNvPr name="Group 4" id="4"/>
          <p:cNvGrpSpPr/>
          <p:nvPr/>
        </p:nvGrpSpPr>
        <p:grpSpPr>
          <a:xfrm rot="0">
            <a:off x="11070926" y="5469890"/>
            <a:ext cx="5341293" cy="3920037"/>
            <a:chOff x="0" y="0"/>
            <a:chExt cx="7121723" cy="5226715"/>
          </a:xfrm>
        </p:grpSpPr>
        <p:sp>
          <p:nvSpPr>
            <p:cNvPr name="Freeform 5" id="5"/>
            <p:cNvSpPr/>
            <p:nvPr/>
          </p:nvSpPr>
          <p:spPr>
            <a:xfrm flipH="false" flipV="false" rot="0">
              <a:off x="2366336" y="0"/>
              <a:ext cx="2389051" cy="2389051"/>
            </a:xfrm>
            <a:custGeom>
              <a:avLst/>
              <a:gdLst/>
              <a:ahLst/>
              <a:cxnLst/>
              <a:rect r="r" b="b" t="t" l="l"/>
              <a:pathLst>
                <a:path h="2389051" w="2389051">
                  <a:moveTo>
                    <a:pt x="0" y="0"/>
                  </a:moveTo>
                  <a:lnTo>
                    <a:pt x="2389051" y="0"/>
                  </a:lnTo>
                  <a:lnTo>
                    <a:pt x="2389051" y="2389051"/>
                  </a:lnTo>
                  <a:lnTo>
                    <a:pt x="0" y="2389051"/>
                  </a:lnTo>
                  <a:lnTo>
                    <a:pt x="0" y="0"/>
                  </a:lnTo>
                  <a:close/>
                </a:path>
              </a:pathLst>
            </a:custGeom>
            <a:blipFill>
              <a:blip r:embed="rId3">
                <a:extLst>
                  <a:ext uri="{96DAC541-7B7A-43D3-8B79-37D633B846F1}">
                    <asvg:svgBlip xmlns:asvg="http://schemas.microsoft.com/office/drawing/2016/SVG/main" r:embed="rId4"/>
                  </a:ext>
                </a:extLst>
              </a:blip>
              <a:stretch>
                <a:fillRect l="0" t="0" r="0" b="0"/>
              </a:stretch>
            </a:blipFill>
          </p:spPr>
        </p:sp>
        <p:sp>
          <p:nvSpPr>
            <p:cNvPr name="TextBox 6" id="6"/>
            <p:cNvSpPr txBox="true"/>
            <p:nvPr/>
          </p:nvSpPr>
          <p:spPr>
            <a:xfrm rot="0">
              <a:off x="315181" y="2217601"/>
              <a:ext cx="6491361" cy="2097616"/>
            </a:xfrm>
            <a:prstGeom prst="rect">
              <a:avLst/>
            </a:prstGeom>
          </p:spPr>
          <p:txBody>
            <a:bodyPr anchor="t" rtlCol="false" tIns="0" lIns="0" bIns="0" rIns="0">
              <a:spAutoFit/>
            </a:bodyPr>
            <a:lstStyle/>
            <a:p>
              <a:pPr algn="ctr">
                <a:lnSpc>
                  <a:spcPts val="13300"/>
                </a:lnSpc>
              </a:pPr>
              <a:r>
                <a:rPr lang="en-US" sz="9500" spc="-1064">
                  <a:solidFill>
                    <a:srgbClr val="FFFFFF"/>
                  </a:solidFill>
                  <a:latin typeface="Cup Cakes"/>
                  <a:ea typeface="Cup Cakes"/>
                  <a:cs typeface="Cup Cakes"/>
                  <a:sym typeface="Cup Cakes"/>
                </a:rPr>
                <a:t>Treasurer</a:t>
              </a:r>
            </a:p>
          </p:txBody>
        </p:sp>
        <p:sp>
          <p:nvSpPr>
            <p:cNvPr name="TextBox 7" id="7"/>
            <p:cNvSpPr txBox="true"/>
            <p:nvPr/>
          </p:nvSpPr>
          <p:spPr>
            <a:xfrm rot="0">
              <a:off x="0" y="4075672"/>
              <a:ext cx="7121723" cy="1151043"/>
            </a:xfrm>
            <a:prstGeom prst="rect">
              <a:avLst/>
            </a:prstGeom>
          </p:spPr>
          <p:txBody>
            <a:bodyPr anchor="t" rtlCol="false" tIns="0" lIns="0" bIns="0" rIns="0">
              <a:spAutoFit/>
            </a:bodyPr>
            <a:lstStyle/>
            <a:p>
              <a:pPr algn="ctr">
                <a:lnSpc>
                  <a:spcPts val="7279"/>
                </a:lnSpc>
              </a:pPr>
              <a:r>
                <a:rPr lang="en-US" sz="5199" b="true">
                  <a:solidFill>
                    <a:srgbClr val="FFFFFF"/>
                  </a:solidFill>
                  <a:latin typeface="Canva Sans Bold"/>
                  <a:ea typeface="Canva Sans Bold"/>
                  <a:cs typeface="Canva Sans Bold"/>
                  <a:sym typeface="Canva Sans Bold"/>
                </a:rPr>
                <a:t>Mel Pooley</a:t>
              </a:r>
            </a:p>
          </p:txBody>
        </p:sp>
      </p:grpSp>
      <p:sp>
        <p:nvSpPr>
          <p:cNvPr name="Freeform 8" id="8"/>
          <p:cNvSpPr/>
          <p:nvPr/>
        </p:nvSpPr>
        <p:spPr>
          <a:xfrm flipH="false" flipV="false" rot="0">
            <a:off x="3143593" y="5399156"/>
            <a:ext cx="1626828" cy="1897176"/>
          </a:xfrm>
          <a:custGeom>
            <a:avLst/>
            <a:gdLst/>
            <a:ahLst/>
            <a:cxnLst/>
            <a:rect r="r" b="b" t="t" l="l"/>
            <a:pathLst>
              <a:path h="1897176" w="1626828">
                <a:moveTo>
                  <a:pt x="0" y="0"/>
                </a:moveTo>
                <a:lnTo>
                  <a:pt x="1626828" y="0"/>
                </a:lnTo>
                <a:lnTo>
                  <a:pt x="1626828" y="1897176"/>
                </a:lnTo>
                <a:lnTo>
                  <a:pt x="0" y="1897176"/>
                </a:lnTo>
                <a:lnTo>
                  <a:pt x="0" y="0"/>
                </a:lnTo>
                <a:close/>
              </a:path>
            </a:pathLst>
          </a:custGeom>
          <a:blipFill>
            <a:blip r:embed="rId5">
              <a:extLst>
                <a:ext uri="{96DAC541-7B7A-43D3-8B79-37D633B846F1}">
                  <asvg:svgBlip xmlns:asvg="http://schemas.microsoft.com/office/drawing/2016/SVG/main" r:embed="rId6"/>
                </a:ext>
              </a:extLst>
            </a:blip>
            <a:stretch>
              <a:fillRect l="0" t="0" r="0" b="0"/>
            </a:stretch>
          </a:blipFill>
        </p:spPr>
      </p:sp>
      <p:sp>
        <p:nvSpPr>
          <p:cNvPr name="TextBox 9" id="9"/>
          <p:cNvSpPr txBox="true"/>
          <p:nvPr/>
        </p:nvSpPr>
        <p:spPr>
          <a:xfrm rot="0">
            <a:off x="1522747" y="7124882"/>
            <a:ext cx="4868521" cy="1616074"/>
          </a:xfrm>
          <a:prstGeom prst="rect">
            <a:avLst/>
          </a:prstGeom>
        </p:spPr>
        <p:txBody>
          <a:bodyPr anchor="t" rtlCol="false" tIns="0" lIns="0" bIns="0" rIns="0">
            <a:spAutoFit/>
          </a:bodyPr>
          <a:lstStyle/>
          <a:p>
            <a:pPr algn="ctr">
              <a:lnSpc>
                <a:spcPts val="13300"/>
              </a:lnSpc>
            </a:pPr>
            <a:r>
              <a:rPr lang="en-US" sz="9500" spc="-1064">
                <a:solidFill>
                  <a:srgbClr val="FFFFFF"/>
                </a:solidFill>
                <a:latin typeface="Cup Cakes"/>
                <a:ea typeface="Cup Cakes"/>
                <a:cs typeface="Cup Cakes"/>
                <a:sym typeface="Cup Cakes"/>
              </a:rPr>
              <a:t>Secretary</a:t>
            </a:r>
          </a:p>
        </p:txBody>
      </p:sp>
      <p:sp>
        <p:nvSpPr>
          <p:cNvPr name="TextBox 10" id="10"/>
          <p:cNvSpPr txBox="true"/>
          <p:nvPr/>
        </p:nvSpPr>
        <p:spPr>
          <a:xfrm rot="0">
            <a:off x="755789" y="8502831"/>
            <a:ext cx="6402437" cy="887095"/>
          </a:xfrm>
          <a:prstGeom prst="rect">
            <a:avLst/>
          </a:prstGeom>
        </p:spPr>
        <p:txBody>
          <a:bodyPr anchor="t" rtlCol="false" tIns="0" lIns="0" bIns="0" rIns="0">
            <a:spAutoFit/>
          </a:bodyPr>
          <a:lstStyle/>
          <a:p>
            <a:pPr algn="ctr">
              <a:lnSpc>
                <a:spcPts val="7279"/>
              </a:lnSpc>
            </a:pPr>
            <a:r>
              <a:rPr lang="en-US" sz="5199" b="true">
                <a:solidFill>
                  <a:srgbClr val="FF3131"/>
                </a:solidFill>
                <a:latin typeface="Canva Sans Bold"/>
                <a:ea typeface="Canva Sans Bold"/>
                <a:cs typeface="Canva Sans Bold"/>
                <a:sym typeface="Canva Sans Bold"/>
              </a:rPr>
              <a:t>Vacancy*</a:t>
            </a:r>
          </a:p>
        </p:txBody>
      </p:sp>
      <p:sp>
        <p:nvSpPr>
          <p:cNvPr name="Freeform 11" id="11"/>
          <p:cNvSpPr/>
          <p:nvPr/>
        </p:nvSpPr>
        <p:spPr>
          <a:xfrm flipH="false" flipV="false" rot="0">
            <a:off x="7158226" y="2687878"/>
            <a:ext cx="3243606" cy="2347560"/>
          </a:xfrm>
          <a:custGeom>
            <a:avLst/>
            <a:gdLst/>
            <a:ahLst/>
            <a:cxnLst/>
            <a:rect r="r" b="b" t="t" l="l"/>
            <a:pathLst>
              <a:path h="2347560" w="3243606">
                <a:moveTo>
                  <a:pt x="0" y="0"/>
                </a:moveTo>
                <a:lnTo>
                  <a:pt x="3243606" y="0"/>
                </a:lnTo>
                <a:lnTo>
                  <a:pt x="3243606" y="2347560"/>
                </a:lnTo>
                <a:lnTo>
                  <a:pt x="0" y="2347560"/>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TextBox 12" id="12"/>
          <p:cNvSpPr txBox="true"/>
          <p:nvPr/>
        </p:nvSpPr>
        <p:spPr>
          <a:xfrm rot="0">
            <a:off x="-1467431" y="620966"/>
            <a:ext cx="20825036" cy="2066912"/>
          </a:xfrm>
          <a:prstGeom prst="rect">
            <a:avLst/>
          </a:prstGeom>
        </p:spPr>
        <p:txBody>
          <a:bodyPr anchor="t" rtlCol="false" tIns="0" lIns="0" bIns="0" rIns="0">
            <a:spAutoFit/>
          </a:bodyPr>
          <a:lstStyle/>
          <a:p>
            <a:pPr algn="ctr">
              <a:lnSpc>
                <a:spcPts val="16800"/>
              </a:lnSpc>
            </a:pPr>
            <a:r>
              <a:rPr lang="en-US" sz="12000" spc="-1344">
                <a:solidFill>
                  <a:srgbClr val="FFFFFF"/>
                </a:solidFill>
                <a:latin typeface="Cup Cakes"/>
                <a:ea typeface="Cup Cakes"/>
                <a:cs typeface="Cup Cakes"/>
                <a:sym typeface="Cup Cakes"/>
              </a:rPr>
              <a:t>Our Structure in 2024/25</a:t>
            </a:r>
          </a:p>
        </p:txBody>
      </p:sp>
      <p:sp>
        <p:nvSpPr>
          <p:cNvPr name="TextBox 13" id="13"/>
          <p:cNvSpPr txBox="true"/>
          <p:nvPr/>
        </p:nvSpPr>
        <p:spPr>
          <a:xfrm rot="0">
            <a:off x="6109383" y="6059102"/>
            <a:ext cx="5341293" cy="887095"/>
          </a:xfrm>
          <a:prstGeom prst="rect">
            <a:avLst/>
          </a:prstGeom>
        </p:spPr>
        <p:txBody>
          <a:bodyPr anchor="t" rtlCol="false" tIns="0" lIns="0" bIns="0" rIns="0">
            <a:spAutoFit/>
          </a:bodyPr>
          <a:lstStyle/>
          <a:p>
            <a:pPr algn="ctr">
              <a:lnSpc>
                <a:spcPts val="7279"/>
              </a:lnSpc>
            </a:pPr>
            <a:r>
              <a:rPr lang="en-US" sz="5199" b="true">
                <a:solidFill>
                  <a:srgbClr val="FFFFFF"/>
                </a:solidFill>
                <a:latin typeface="Canva Sans Bold"/>
                <a:ea typeface="Canva Sans Bold"/>
                <a:cs typeface="Canva Sans Bold"/>
                <a:sym typeface="Canva Sans Bold"/>
              </a:rPr>
              <a:t>Gemma Williams</a:t>
            </a:r>
          </a:p>
        </p:txBody>
      </p:sp>
      <p:sp>
        <p:nvSpPr>
          <p:cNvPr name="TextBox 14" id="14"/>
          <p:cNvSpPr txBox="true"/>
          <p:nvPr/>
        </p:nvSpPr>
        <p:spPr>
          <a:xfrm rot="0">
            <a:off x="2034130" y="9704251"/>
            <a:ext cx="14219741" cy="396238"/>
          </a:xfrm>
          <a:prstGeom prst="rect">
            <a:avLst/>
          </a:prstGeom>
        </p:spPr>
        <p:txBody>
          <a:bodyPr anchor="t" rtlCol="false" tIns="0" lIns="0" bIns="0" rIns="0">
            <a:spAutoFit/>
          </a:bodyPr>
          <a:lstStyle/>
          <a:p>
            <a:pPr algn="ctr">
              <a:lnSpc>
                <a:spcPts val="3360"/>
              </a:lnSpc>
            </a:pPr>
            <a:r>
              <a:rPr lang="en-US" sz="2400" b="true">
                <a:solidFill>
                  <a:srgbClr val="FF3131"/>
                </a:solidFill>
                <a:latin typeface="Canva Sans Bold"/>
                <a:ea typeface="Canva Sans Bold"/>
                <a:cs typeface="Canva Sans Bold"/>
                <a:sym typeface="Canva Sans Bold"/>
              </a:rPr>
              <a:t>*Our constitution adopted in 2016 states we need a minimum of 2 committee members</a:t>
            </a:r>
          </a:p>
        </p:txBody>
      </p:sp>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18009"/>
            <a:ext cx="18288000" cy="10607448"/>
          </a:xfrm>
          <a:custGeom>
            <a:avLst/>
            <a:gdLst/>
            <a:ahLst/>
            <a:cxnLst/>
            <a:rect r="r" b="b" t="t" l="l"/>
            <a:pathLst>
              <a:path h="10607448" w="18288000">
                <a:moveTo>
                  <a:pt x="0" y="0"/>
                </a:moveTo>
                <a:lnTo>
                  <a:pt x="18288000" y="0"/>
                </a:lnTo>
                <a:lnTo>
                  <a:pt x="18288000" y="10607448"/>
                </a:lnTo>
                <a:lnTo>
                  <a:pt x="0" y="10607448"/>
                </a:lnTo>
                <a:lnTo>
                  <a:pt x="0" y="0"/>
                </a:lnTo>
                <a:close/>
              </a:path>
            </a:pathLst>
          </a:custGeom>
          <a:blipFill>
            <a:blip r:embed="rId2"/>
            <a:stretch>
              <a:fillRect l="0" t="-36203" r="0" b="-36203"/>
            </a:stretch>
          </a:blipFill>
        </p:spPr>
      </p:sp>
      <p:sp>
        <p:nvSpPr>
          <p:cNvPr name="Freeform 3" id="3"/>
          <p:cNvSpPr/>
          <p:nvPr/>
        </p:nvSpPr>
        <p:spPr>
          <a:xfrm flipH="false" flipV="false" rot="0">
            <a:off x="6766474" y="741303"/>
            <a:ext cx="4225535" cy="2194976"/>
          </a:xfrm>
          <a:custGeom>
            <a:avLst/>
            <a:gdLst/>
            <a:ahLst/>
            <a:cxnLst/>
            <a:rect r="r" b="b" t="t" l="l"/>
            <a:pathLst>
              <a:path h="2194976" w="4225535">
                <a:moveTo>
                  <a:pt x="0" y="0"/>
                </a:moveTo>
                <a:lnTo>
                  <a:pt x="4225535" y="0"/>
                </a:lnTo>
                <a:lnTo>
                  <a:pt x="4225535" y="2194977"/>
                </a:lnTo>
                <a:lnTo>
                  <a:pt x="0" y="2194977"/>
                </a:lnTo>
                <a:lnTo>
                  <a:pt x="0" y="0"/>
                </a:lnTo>
                <a:close/>
              </a:path>
            </a:pathLst>
          </a:custGeom>
          <a:blipFill>
            <a:blip r:embed="rId3"/>
            <a:stretch>
              <a:fillRect l="0" t="0" r="0" b="0"/>
            </a:stretch>
          </a:blipFill>
        </p:spPr>
      </p:sp>
      <p:sp>
        <p:nvSpPr>
          <p:cNvPr name="TextBox 4" id="4"/>
          <p:cNvSpPr txBox="true"/>
          <p:nvPr/>
        </p:nvSpPr>
        <p:spPr>
          <a:xfrm rot="0">
            <a:off x="-1268518" y="3417234"/>
            <a:ext cx="20825036" cy="4200512"/>
          </a:xfrm>
          <a:prstGeom prst="rect">
            <a:avLst/>
          </a:prstGeom>
        </p:spPr>
        <p:txBody>
          <a:bodyPr anchor="t" rtlCol="false" tIns="0" lIns="0" bIns="0" rIns="0">
            <a:spAutoFit/>
          </a:bodyPr>
          <a:lstStyle/>
          <a:p>
            <a:pPr algn="ctr">
              <a:lnSpc>
                <a:spcPts val="16800"/>
              </a:lnSpc>
            </a:pPr>
            <a:r>
              <a:rPr lang="en-US" sz="12000" spc="-1968">
                <a:solidFill>
                  <a:srgbClr val="FFFFFF"/>
                </a:solidFill>
                <a:latin typeface="Cup Cakes"/>
                <a:ea typeface="Cup Cakes"/>
                <a:cs typeface="Cup Cakes"/>
                <a:sym typeface="Cup Cakes"/>
              </a:rPr>
              <a:t>Time to vote on the committee </a:t>
            </a:r>
          </a:p>
          <a:p>
            <a:pPr algn="ctr">
              <a:lnSpc>
                <a:spcPts val="16800"/>
              </a:lnSpc>
            </a:pPr>
            <a:r>
              <a:rPr lang="en-US" sz="12000" spc="-1968">
                <a:solidFill>
                  <a:srgbClr val="FFFFFF"/>
                </a:solidFill>
                <a:latin typeface="Cup Cakes"/>
                <a:ea typeface="Cup Cakes"/>
                <a:cs typeface="Cup Cakes"/>
                <a:sym typeface="Cup Cakes"/>
              </a:rPr>
              <a:t>for the coming year....</a:t>
            </a:r>
          </a:p>
        </p:txBody>
      </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18009"/>
            <a:ext cx="18288000" cy="10607448"/>
          </a:xfrm>
          <a:custGeom>
            <a:avLst/>
            <a:gdLst/>
            <a:ahLst/>
            <a:cxnLst/>
            <a:rect r="r" b="b" t="t" l="l"/>
            <a:pathLst>
              <a:path h="10607448" w="18288000">
                <a:moveTo>
                  <a:pt x="0" y="0"/>
                </a:moveTo>
                <a:lnTo>
                  <a:pt x="18288000" y="0"/>
                </a:lnTo>
                <a:lnTo>
                  <a:pt x="18288000" y="10607448"/>
                </a:lnTo>
                <a:lnTo>
                  <a:pt x="0" y="10607448"/>
                </a:lnTo>
                <a:lnTo>
                  <a:pt x="0" y="0"/>
                </a:lnTo>
                <a:close/>
              </a:path>
            </a:pathLst>
          </a:custGeom>
          <a:blipFill>
            <a:blip r:embed="rId2"/>
            <a:stretch>
              <a:fillRect l="0" t="-36203" r="0" b="-36203"/>
            </a:stretch>
          </a:blipFill>
        </p:spPr>
      </p:sp>
      <p:sp>
        <p:nvSpPr>
          <p:cNvPr name="Freeform 3" id="3"/>
          <p:cNvSpPr/>
          <p:nvPr/>
        </p:nvSpPr>
        <p:spPr>
          <a:xfrm flipH="false" flipV="false" rot="0">
            <a:off x="6766474" y="741303"/>
            <a:ext cx="4225535" cy="2194976"/>
          </a:xfrm>
          <a:custGeom>
            <a:avLst/>
            <a:gdLst/>
            <a:ahLst/>
            <a:cxnLst/>
            <a:rect r="r" b="b" t="t" l="l"/>
            <a:pathLst>
              <a:path h="2194976" w="4225535">
                <a:moveTo>
                  <a:pt x="0" y="0"/>
                </a:moveTo>
                <a:lnTo>
                  <a:pt x="4225535" y="0"/>
                </a:lnTo>
                <a:lnTo>
                  <a:pt x="4225535" y="2194977"/>
                </a:lnTo>
                <a:lnTo>
                  <a:pt x="0" y="2194977"/>
                </a:lnTo>
                <a:lnTo>
                  <a:pt x="0" y="0"/>
                </a:lnTo>
                <a:close/>
              </a:path>
            </a:pathLst>
          </a:custGeom>
          <a:blipFill>
            <a:blip r:embed="rId3"/>
            <a:stretch>
              <a:fillRect l="0" t="0" r="0" b="0"/>
            </a:stretch>
          </a:blipFill>
        </p:spPr>
      </p:sp>
      <p:sp>
        <p:nvSpPr>
          <p:cNvPr name="Freeform 4" id="4"/>
          <p:cNvSpPr/>
          <p:nvPr/>
        </p:nvSpPr>
        <p:spPr>
          <a:xfrm flipH="false" flipV="false" rot="0">
            <a:off x="265339" y="520284"/>
            <a:ext cx="3519269" cy="3689928"/>
          </a:xfrm>
          <a:custGeom>
            <a:avLst/>
            <a:gdLst/>
            <a:ahLst/>
            <a:cxnLst/>
            <a:rect r="r" b="b" t="t" l="l"/>
            <a:pathLst>
              <a:path h="3689928" w="3519269">
                <a:moveTo>
                  <a:pt x="0" y="0"/>
                </a:moveTo>
                <a:lnTo>
                  <a:pt x="3519269" y="0"/>
                </a:lnTo>
                <a:lnTo>
                  <a:pt x="3519269" y="3689929"/>
                </a:lnTo>
                <a:lnTo>
                  <a:pt x="0" y="368992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TextBox 5" id="5"/>
          <p:cNvSpPr txBox="true"/>
          <p:nvPr/>
        </p:nvSpPr>
        <p:spPr>
          <a:xfrm rot="0">
            <a:off x="-1268518" y="3057694"/>
            <a:ext cx="20825036" cy="2066912"/>
          </a:xfrm>
          <a:prstGeom prst="rect">
            <a:avLst/>
          </a:prstGeom>
        </p:spPr>
        <p:txBody>
          <a:bodyPr anchor="t" rtlCol="false" tIns="0" lIns="0" bIns="0" rIns="0">
            <a:spAutoFit/>
          </a:bodyPr>
          <a:lstStyle/>
          <a:p>
            <a:pPr algn="ctr">
              <a:lnSpc>
                <a:spcPts val="16800"/>
              </a:lnSpc>
            </a:pPr>
            <a:r>
              <a:rPr lang="en-US" sz="12000" spc="-1968">
                <a:solidFill>
                  <a:srgbClr val="FFFFFF"/>
                </a:solidFill>
                <a:latin typeface="Cup Cakes"/>
                <a:ea typeface="Cup Cakes"/>
                <a:cs typeface="Cup Cakes"/>
                <a:sym typeface="Cup Cakes"/>
              </a:rPr>
              <a:t>We welcome your ideas!</a:t>
            </a:r>
          </a:p>
        </p:txBody>
      </p:sp>
      <p:sp>
        <p:nvSpPr>
          <p:cNvPr name="TextBox 6" id="6"/>
          <p:cNvSpPr txBox="true"/>
          <p:nvPr/>
        </p:nvSpPr>
        <p:spPr>
          <a:xfrm rot="0">
            <a:off x="265339" y="5226483"/>
            <a:ext cx="17512393" cy="4582795"/>
          </a:xfrm>
          <a:prstGeom prst="rect">
            <a:avLst/>
          </a:prstGeom>
        </p:spPr>
        <p:txBody>
          <a:bodyPr anchor="t" rtlCol="false" tIns="0" lIns="0" bIns="0" rIns="0">
            <a:spAutoFit/>
          </a:bodyPr>
          <a:lstStyle/>
          <a:p>
            <a:pPr algn="ctr">
              <a:lnSpc>
                <a:spcPts val="7279"/>
              </a:lnSpc>
            </a:pPr>
            <a:r>
              <a:rPr lang="en-US" sz="5199" b="true">
                <a:solidFill>
                  <a:srgbClr val="FFFFFF"/>
                </a:solidFill>
                <a:latin typeface="Canva Sans Bold"/>
                <a:ea typeface="Canva Sans Bold"/>
                <a:cs typeface="Canva Sans Bold"/>
                <a:sym typeface="Canva Sans Bold"/>
              </a:rPr>
              <a:t>We would love to hear of any fundraising activity you think could benefit the school. </a:t>
            </a:r>
          </a:p>
          <a:p>
            <a:pPr algn="ctr">
              <a:lnSpc>
                <a:spcPts val="7279"/>
              </a:lnSpc>
            </a:pPr>
          </a:p>
          <a:p>
            <a:pPr algn="ctr">
              <a:lnSpc>
                <a:spcPts val="7279"/>
              </a:lnSpc>
            </a:pPr>
            <a:r>
              <a:rPr lang="en-US" sz="5199" b="true">
                <a:solidFill>
                  <a:srgbClr val="FFFFFF"/>
                </a:solidFill>
                <a:latin typeface="Canva Sans Bold"/>
                <a:ea typeface="Canva Sans Bold"/>
                <a:cs typeface="Canva Sans Bold"/>
                <a:sym typeface="Canva Sans Bold"/>
              </a:rPr>
              <a:t>Contact us by email </a:t>
            </a:r>
            <a:r>
              <a:rPr lang="en-US" b="true" sz="5199" u="sng">
                <a:solidFill>
                  <a:srgbClr val="FFFFFF"/>
                </a:solidFill>
                <a:latin typeface="Canva Sans Bold"/>
                <a:ea typeface="Canva Sans Bold"/>
                <a:cs typeface="Canva Sans Bold"/>
                <a:sym typeface="Canva Sans Bold"/>
                <a:hlinkClick r:id="rId6" tooltip="mailto:friends@bassettgreen.net"/>
              </a:rPr>
              <a:t>friends@bassettgreen.net</a:t>
            </a:r>
            <a:r>
              <a:rPr lang="en-US" sz="5199" b="true">
                <a:solidFill>
                  <a:srgbClr val="FFFFFF"/>
                </a:solidFill>
                <a:latin typeface="Canva Sans Bold"/>
                <a:ea typeface="Canva Sans Bold"/>
                <a:cs typeface="Canva Sans Bold"/>
                <a:sym typeface="Canva Sans Bold"/>
              </a:rPr>
              <a:t> </a:t>
            </a:r>
          </a:p>
          <a:p>
            <a:pPr algn="ctr">
              <a:lnSpc>
                <a:spcPts val="7279"/>
              </a:lnSpc>
            </a:pPr>
            <a:r>
              <a:rPr lang="en-US" sz="5199" b="true">
                <a:solidFill>
                  <a:srgbClr val="FFFFFF"/>
                </a:solidFill>
                <a:latin typeface="Canva Sans Bold"/>
                <a:ea typeface="Canva Sans Bold"/>
                <a:cs typeface="Canva Sans Bold"/>
                <a:sym typeface="Canva Sans Bold"/>
              </a:rPr>
              <a:t>or our Facebook page</a:t>
            </a:r>
          </a:p>
        </p:txBody>
      </p:sp>
      <p:sp>
        <p:nvSpPr>
          <p:cNvPr name="Freeform 7" id="7"/>
          <p:cNvSpPr/>
          <p:nvPr/>
        </p:nvSpPr>
        <p:spPr>
          <a:xfrm flipH="false" flipV="false" rot="0">
            <a:off x="14258463" y="520284"/>
            <a:ext cx="3519269" cy="3689928"/>
          </a:xfrm>
          <a:custGeom>
            <a:avLst/>
            <a:gdLst/>
            <a:ahLst/>
            <a:cxnLst/>
            <a:rect r="r" b="b" t="t" l="l"/>
            <a:pathLst>
              <a:path h="3689928" w="3519269">
                <a:moveTo>
                  <a:pt x="0" y="0"/>
                </a:moveTo>
                <a:lnTo>
                  <a:pt x="3519269" y="0"/>
                </a:lnTo>
                <a:lnTo>
                  <a:pt x="3519269" y="3689929"/>
                </a:lnTo>
                <a:lnTo>
                  <a:pt x="0" y="3689929"/>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Tree>
  </p:cSld>
  <p:clrMapOvr>
    <a:masterClrMapping/>
  </p:clrMapOvr>
</p:sld>
</file>

<file path=ppt/slides/slide2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18009"/>
            <a:ext cx="18288000" cy="10607448"/>
          </a:xfrm>
          <a:custGeom>
            <a:avLst/>
            <a:gdLst/>
            <a:ahLst/>
            <a:cxnLst/>
            <a:rect r="r" b="b" t="t" l="l"/>
            <a:pathLst>
              <a:path h="10607448" w="18288000">
                <a:moveTo>
                  <a:pt x="0" y="0"/>
                </a:moveTo>
                <a:lnTo>
                  <a:pt x="18288000" y="0"/>
                </a:lnTo>
                <a:lnTo>
                  <a:pt x="18288000" y="10607448"/>
                </a:lnTo>
                <a:lnTo>
                  <a:pt x="0" y="10607448"/>
                </a:lnTo>
                <a:lnTo>
                  <a:pt x="0" y="0"/>
                </a:lnTo>
                <a:close/>
              </a:path>
            </a:pathLst>
          </a:custGeom>
          <a:blipFill>
            <a:blip r:embed="rId2"/>
            <a:stretch>
              <a:fillRect l="0" t="-36203" r="0" b="-36203"/>
            </a:stretch>
          </a:blipFill>
        </p:spPr>
      </p:sp>
      <p:sp>
        <p:nvSpPr>
          <p:cNvPr name="Freeform 3" id="3"/>
          <p:cNvSpPr/>
          <p:nvPr/>
        </p:nvSpPr>
        <p:spPr>
          <a:xfrm flipH="false" flipV="false" rot="0">
            <a:off x="6766474" y="741303"/>
            <a:ext cx="4225535" cy="2194976"/>
          </a:xfrm>
          <a:custGeom>
            <a:avLst/>
            <a:gdLst/>
            <a:ahLst/>
            <a:cxnLst/>
            <a:rect r="r" b="b" t="t" l="l"/>
            <a:pathLst>
              <a:path h="2194976" w="4225535">
                <a:moveTo>
                  <a:pt x="0" y="0"/>
                </a:moveTo>
                <a:lnTo>
                  <a:pt x="4225535" y="0"/>
                </a:lnTo>
                <a:lnTo>
                  <a:pt x="4225535" y="2194977"/>
                </a:lnTo>
                <a:lnTo>
                  <a:pt x="0" y="2194977"/>
                </a:lnTo>
                <a:lnTo>
                  <a:pt x="0" y="0"/>
                </a:lnTo>
                <a:close/>
              </a:path>
            </a:pathLst>
          </a:custGeom>
          <a:blipFill>
            <a:blip r:embed="rId3"/>
            <a:stretch>
              <a:fillRect l="0" t="0" r="0" b="0"/>
            </a:stretch>
          </a:blipFill>
        </p:spPr>
      </p:sp>
      <p:sp>
        <p:nvSpPr>
          <p:cNvPr name="TextBox 4" id="4"/>
          <p:cNvSpPr txBox="true"/>
          <p:nvPr/>
        </p:nvSpPr>
        <p:spPr>
          <a:xfrm rot="0">
            <a:off x="-1268518" y="3360084"/>
            <a:ext cx="20825036" cy="5264791"/>
          </a:xfrm>
          <a:prstGeom prst="rect">
            <a:avLst/>
          </a:prstGeom>
        </p:spPr>
        <p:txBody>
          <a:bodyPr anchor="t" rtlCol="false" tIns="0" lIns="0" bIns="0" rIns="0">
            <a:spAutoFit/>
          </a:bodyPr>
          <a:lstStyle/>
          <a:p>
            <a:pPr algn="ctr">
              <a:lnSpc>
                <a:spcPts val="21139"/>
              </a:lnSpc>
            </a:pPr>
            <a:r>
              <a:rPr lang="en-US" sz="15099" spc="-1434">
                <a:solidFill>
                  <a:srgbClr val="FFFFFF"/>
                </a:solidFill>
                <a:latin typeface="Cup Cakes"/>
                <a:ea typeface="Cup Cakes"/>
                <a:cs typeface="Cup Cakes"/>
                <a:sym typeface="Cup Cakes"/>
              </a:rPr>
              <a:t>Any Questions or suggestions?</a:t>
            </a:r>
          </a:p>
        </p:txBody>
      </p:sp>
      <p:sp>
        <p:nvSpPr>
          <p:cNvPr name="Freeform 5" id="5"/>
          <p:cNvSpPr/>
          <p:nvPr/>
        </p:nvSpPr>
        <p:spPr>
          <a:xfrm flipH="false" flipV="false" rot="0">
            <a:off x="579664" y="741303"/>
            <a:ext cx="3518807" cy="3518807"/>
          </a:xfrm>
          <a:custGeom>
            <a:avLst/>
            <a:gdLst/>
            <a:ahLst/>
            <a:cxnLst/>
            <a:rect r="r" b="b" t="t" l="l"/>
            <a:pathLst>
              <a:path h="3518807" w="3518807">
                <a:moveTo>
                  <a:pt x="0" y="0"/>
                </a:moveTo>
                <a:lnTo>
                  <a:pt x="3518807" y="0"/>
                </a:lnTo>
                <a:lnTo>
                  <a:pt x="3518807" y="3518807"/>
                </a:lnTo>
                <a:lnTo>
                  <a:pt x="0" y="3518807"/>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true" flipV="false" rot="0">
            <a:off x="14284779" y="6343364"/>
            <a:ext cx="3518807" cy="3518807"/>
          </a:xfrm>
          <a:custGeom>
            <a:avLst/>
            <a:gdLst/>
            <a:ahLst/>
            <a:cxnLst/>
            <a:rect r="r" b="b" t="t" l="l"/>
            <a:pathLst>
              <a:path h="3518807" w="3518807">
                <a:moveTo>
                  <a:pt x="3518807" y="0"/>
                </a:moveTo>
                <a:lnTo>
                  <a:pt x="0" y="0"/>
                </a:lnTo>
                <a:lnTo>
                  <a:pt x="0" y="3518807"/>
                </a:lnTo>
                <a:lnTo>
                  <a:pt x="3518807" y="3518807"/>
                </a:lnTo>
                <a:lnTo>
                  <a:pt x="3518807"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Tree>
  </p:cSld>
  <p:clrMapOvr>
    <a:masterClrMapping/>
  </p:clrMapOvr>
</p:sld>
</file>

<file path=ppt/slides/slide2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sp>
        <p:nvSpPr>
          <p:cNvPr name="Freeform 2" id="2"/>
          <p:cNvSpPr/>
          <p:nvPr/>
        </p:nvSpPr>
        <p:spPr>
          <a:xfrm flipH="false" flipV="false" rot="0">
            <a:off x="0" y="18009"/>
            <a:ext cx="18288000" cy="10607448"/>
          </a:xfrm>
          <a:custGeom>
            <a:avLst/>
            <a:gdLst/>
            <a:ahLst/>
            <a:cxnLst/>
            <a:rect r="r" b="b" t="t" l="l"/>
            <a:pathLst>
              <a:path h="10607448" w="18288000">
                <a:moveTo>
                  <a:pt x="0" y="0"/>
                </a:moveTo>
                <a:lnTo>
                  <a:pt x="18288000" y="0"/>
                </a:lnTo>
                <a:lnTo>
                  <a:pt x="18288000" y="10607448"/>
                </a:lnTo>
                <a:lnTo>
                  <a:pt x="0" y="10607448"/>
                </a:lnTo>
                <a:lnTo>
                  <a:pt x="0" y="0"/>
                </a:lnTo>
                <a:close/>
              </a:path>
            </a:pathLst>
          </a:custGeom>
          <a:blipFill>
            <a:blip r:embed="rId2"/>
            <a:stretch>
              <a:fillRect l="0" t="-36203" r="0" b="-36203"/>
            </a:stretch>
          </a:blipFill>
        </p:spPr>
      </p:sp>
      <p:sp>
        <p:nvSpPr>
          <p:cNvPr name="Freeform 3" id="3"/>
          <p:cNvSpPr/>
          <p:nvPr/>
        </p:nvSpPr>
        <p:spPr>
          <a:xfrm flipH="false" flipV="false" rot="0">
            <a:off x="6766474" y="741303"/>
            <a:ext cx="4225535" cy="2194976"/>
          </a:xfrm>
          <a:custGeom>
            <a:avLst/>
            <a:gdLst/>
            <a:ahLst/>
            <a:cxnLst/>
            <a:rect r="r" b="b" t="t" l="l"/>
            <a:pathLst>
              <a:path h="2194976" w="4225535">
                <a:moveTo>
                  <a:pt x="0" y="0"/>
                </a:moveTo>
                <a:lnTo>
                  <a:pt x="4225535" y="0"/>
                </a:lnTo>
                <a:lnTo>
                  <a:pt x="4225535" y="2194977"/>
                </a:lnTo>
                <a:lnTo>
                  <a:pt x="0" y="2194977"/>
                </a:lnTo>
                <a:lnTo>
                  <a:pt x="0" y="0"/>
                </a:lnTo>
                <a:close/>
              </a:path>
            </a:pathLst>
          </a:custGeom>
          <a:blipFill>
            <a:blip r:embed="rId3"/>
            <a:stretch>
              <a:fillRect l="0" t="0" r="0" b="0"/>
            </a:stretch>
          </a:blipFill>
        </p:spPr>
      </p:sp>
      <p:sp>
        <p:nvSpPr>
          <p:cNvPr name="TextBox 4" id="4"/>
          <p:cNvSpPr txBox="true"/>
          <p:nvPr/>
        </p:nvSpPr>
        <p:spPr>
          <a:xfrm rot="0">
            <a:off x="-1268518" y="4036359"/>
            <a:ext cx="20825036" cy="4435450"/>
          </a:xfrm>
          <a:prstGeom prst="rect">
            <a:avLst/>
          </a:prstGeom>
        </p:spPr>
        <p:txBody>
          <a:bodyPr anchor="t" rtlCol="false" tIns="0" lIns="0" bIns="0" rIns="0">
            <a:spAutoFit/>
          </a:bodyPr>
          <a:lstStyle/>
          <a:p>
            <a:pPr algn="ctr">
              <a:lnSpc>
                <a:spcPts val="16974"/>
              </a:lnSpc>
            </a:pPr>
            <a:r>
              <a:rPr lang="en-US" sz="17499" spc="-1662">
                <a:solidFill>
                  <a:srgbClr val="FFFFFF"/>
                </a:solidFill>
                <a:latin typeface="Cup Cakes"/>
                <a:ea typeface="Cup Cakes"/>
                <a:cs typeface="Cup Cakes"/>
                <a:sym typeface="Cup Cakes"/>
              </a:rPr>
              <a:t>Thank you</a:t>
            </a:r>
          </a:p>
          <a:p>
            <a:pPr algn="ctr">
              <a:lnSpc>
                <a:spcPts val="16974"/>
              </a:lnSpc>
            </a:pPr>
            <a:r>
              <a:rPr lang="en-US" sz="17499" spc="-1662">
                <a:solidFill>
                  <a:srgbClr val="FFFFFF"/>
                </a:solidFill>
                <a:latin typeface="Cup Cakes"/>
                <a:ea typeface="Cup Cakes"/>
                <a:cs typeface="Cup Cakes"/>
                <a:sym typeface="Cup Cakes"/>
              </a:rPr>
              <a:t>for coming!</a:t>
            </a:r>
          </a:p>
        </p:txBody>
      </p:sp>
      <p:sp>
        <p:nvSpPr>
          <p:cNvPr name="Freeform 5" id="5"/>
          <p:cNvSpPr/>
          <p:nvPr/>
        </p:nvSpPr>
        <p:spPr>
          <a:xfrm flipH="false" flipV="false" rot="0">
            <a:off x="322061" y="1206933"/>
            <a:ext cx="4662663" cy="4114800"/>
          </a:xfrm>
          <a:custGeom>
            <a:avLst/>
            <a:gdLst/>
            <a:ahLst/>
            <a:cxnLst/>
            <a:rect r="r" b="b" t="t" l="l"/>
            <a:pathLst>
              <a:path h="4114800" w="4662663">
                <a:moveTo>
                  <a:pt x="0" y="0"/>
                </a:moveTo>
                <a:lnTo>
                  <a:pt x="4662663" y="0"/>
                </a:lnTo>
                <a:lnTo>
                  <a:pt x="4662663"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
        <p:nvSpPr>
          <p:cNvPr name="Freeform 6" id="6"/>
          <p:cNvSpPr/>
          <p:nvPr/>
        </p:nvSpPr>
        <p:spPr>
          <a:xfrm flipH="false" flipV="false" rot="0">
            <a:off x="12945408" y="5706815"/>
            <a:ext cx="4662663" cy="4114800"/>
          </a:xfrm>
          <a:custGeom>
            <a:avLst/>
            <a:gdLst/>
            <a:ahLst/>
            <a:cxnLst/>
            <a:rect r="r" b="b" t="t" l="l"/>
            <a:pathLst>
              <a:path h="4114800" w="4662663">
                <a:moveTo>
                  <a:pt x="0" y="0"/>
                </a:moveTo>
                <a:lnTo>
                  <a:pt x="4662663" y="0"/>
                </a:lnTo>
                <a:lnTo>
                  <a:pt x="4662663" y="4114800"/>
                </a:lnTo>
                <a:lnTo>
                  <a:pt x="0" y="4114800"/>
                </a:lnTo>
                <a:lnTo>
                  <a:pt x="0" y="0"/>
                </a:lnTo>
                <a:close/>
              </a:path>
            </a:pathLst>
          </a:custGeom>
          <a:blipFill>
            <a:blip r:embed="rId4">
              <a:extLst>
                <a:ext uri="{96DAC541-7B7A-43D3-8B79-37D633B846F1}">
                  <asvg:svgBlip xmlns:asvg="http://schemas.microsoft.com/office/drawing/2016/SVG/main" r:embed="rId5"/>
                </a:ext>
              </a:extLst>
            </a:blip>
            <a:stretch>
              <a:fillRect l="0" t="0" r="0" b="0"/>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DAGmL4SGnu4</dc:identifier>
  <dcterms:modified xsi:type="dcterms:W3CDTF">2011-08-01T06:04:30Z</dcterms:modified>
  <cp:revision>1</cp:revision>
  <dc:title>PTA AGM May 2025</dc:title>
</cp:coreProperties>
</file>