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6858000" cy="9144000" type="screen4x3"/>
  <p:notesSz cx="6669088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5" d="100"/>
          <a:sy n="55" d="100"/>
        </p:scale>
        <p:origin x="-2722" y="-30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06C04-E760-41EC-A169-D9D4ECFDEE40}" type="datetimeFigureOut">
              <a:rPr lang="en-GB" smtClean="0"/>
              <a:t>27/03/2019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1C4CC-BE74-4D03-85FF-FBEDBEE429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186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06C04-E760-41EC-A169-D9D4ECFDEE40}" type="datetimeFigureOut">
              <a:rPr lang="en-GB" smtClean="0"/>
              <a:t>27/03/2019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1C4CC-BE74-4D03-85FF-FBEDBEE429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6834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06C04-E760-41EC-A169-D9D4ECFDEE40}" type="datetimeFigureOut">
              <a:rPr lang="en-GB" smtClean="0"/>
              <a:t>27/03/2019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1C4CC-BE74-4D03-85FF-FBEDBEE429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29432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06C04-E760-41EC-A169-D9D4ECFDEE40}" type="datetimeFigureOut">
              <a:rPr lang="en-GB" smtClean="0"/>
              <a:t>27/03/2019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1C4CC-BE74-4D03-85FF-FBEDBEE429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21825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06C04-E760-41EC-A169-D9D4ECFDEE40}" type="datetimeFigureOut">
              <a:rPr lang="en-GB" smtClean="0"/>
              <a:t>27/03/2019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1C4CC-BE74-4D03-85FF-FBEDBEE429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54558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06C04-E760-41EC-A169-D9D4ECFDEE40}" type="datetimeFigureOut">
              <a:rPr lang="en-GB" smtClean="0"/>
              <a:t>27/03/2019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1C4CC-BE74-4D03-85FF-FBEDBEE429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997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06C04-E760-41EC-A169-D9D4ECFDEE40}" type="datetimeFigureOut">
              <a:rPr lang="en-GB" smtClean="0"/>
              <a:t>27/03/2019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1C4CC-BE74-4D03-85FF-FBEDBEE429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5692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06C04-E760-41EC-A169-D9D4ECFDEE40}" type="datetimeFigureOut">
              <a:rPr lang="en-GB" smtClean="0"/>
              <a:t>27/03/2019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1C4CC-BE74-4D03-85FF-FBEDBEE429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679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06C04-E760-41EC-A169-D9D4ECFDEE40}" type="datetimeFigureOut">
              <a:rPr lang="en-GB" smtClean="0"/>
              <a:t>27/03/2019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1C4CC-BE74-4D03-85FF-FBEDBEE429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46906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06C04-E760-41EC-A169-D9D4ECFDEE40}" type="datetimeFigureOut">
              <a:rPr lang="en-GB" smtClean="0"/>
              <a:t>27/03/2019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1C4CC-BE74-4D03-85FF-FBEDBEE429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29009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06C04-E760-41EC-A169-D9D4ECFDEE40}" type="datetimeFigureOut">
              <a:rPr lang="en-GB" smtClean="0"/>
              <a:t>27/03/2019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1C4CC-BE74-4D03-85FF-FBEDBEE429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945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006C04-E760-41EC-A169-D9D4ECFDEE40}" type="datetimeFigureOut">
              <a:rPr lang="en-GB" smtClean="0"/>
              <a:t>27/03/2019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01C4CC-BE74-4D03-85FF-FBEDBEE429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814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5.jpeg"/><Relationship Id="rId18" Type="http://schemas.openxmlformats.org/officeDocument/2006/relationships/image" Target="../media/image19.jpeg"/><Relationship Id="rId3" Type="http://schemas.openxmlformats.org/officeDocument/2006/relationships/image" Target="../media/image5.png"/><Relationship Id="rId21" Type="http://schemas.openxmlformats.org/officeDocument/2006/relationships/image" Target="../media/image22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18.png"/><Relationship Id="rId25" Type="http://schemas.openxmlformats.org/officeDocument/2006/relationships/image" Target="../media/image26.png"/><Relationship Id="rId2" Type="http://schemas.openxmlformats.org/officeDocument/2006/relationships/image" Target="../media/image4.png"/><Relationship Id="rId16" Type="http://schemas.openxmlformats.org/officeDocument/2006/relationships/hyperlink" Target="https://www.youtube.com/watch?v=-SlE7uIYftQ" TargetMode="External"/><Relationship Id="rId20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24" Type="http://schemas.openxmlformats.org/officeDocument/2006/relationships/image" Target="../media/image25.png"/><Relationship Id="rId5" Type="http://schemas.openxmlformats.org/officeDocument/2006/relationships/image" Target="../media/image7.png"/><Relationship Id="rId15" Type="http://schemas.openxmlformats.org/officeDocument/2006/relationships/image" Target="../media/image17.jpeg"/><Relationship Id="rId23" Type="http://schemas.openxmlformats.org/officeDocument/2006/relationships/image" Target="../media/image24.png"/><Relationship Id="rId10" Type="http://schemas.openxmlformats.org/officeDocument/2006/relationships/image" Target="../media/image12.png"/><Relationship Id="rId19" Type="http://schemas.openxmlformats.org/officeDocument/2006/relationships/image" Target="../media/image20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jpeg"/><Relationship Id="rId22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monas de pasc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76080"/>
            <a:ext cx="5251084" cy="3504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monas de pascu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40494" cy="3330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monas de pascu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2779" y="2699792"/>
            <a:ext cx="4512501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3286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4624" y="1183429"/>
            <a:ext cx="4509120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400" b="1" u="sng" dirty="0" err="1" smtClean="0">
                <a:latin typeface="SassoonCRInfant" panose="02010503020300020003" pitchFamily="2" charset="0"/>
              </a:rPr>
              <a:t>Ingredientes</a:t>
            </a:r>
            <a:r>
              <a:rPr lang="en-GB" sz="1400" dirty="0" smtClean="0">
                <a:latin typeface="SassoonCRInfant" panose="02010503020300020003" pitchFamily="2" charset="0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en-GB" sz="1400" dirty="0" smtClean="0">
                <a:latin typeface="SassoonCRInfant" panose="02010503020300020003" pitchFamily="2" charset="0"/>
              </a:rPr>
              <a:t>1. 375 gr. de </a:t>
            </a:r>
            <a:r>
              <a:rPr lang="en-GB" sz="1400" b="1" u="sng" dirty="0" err="1" smtClean="0">
                <a:solidFill>
                  <a:srgbClr val="FF0000"/>
                </a:solidFill>
                <a:latin typeface="SassoonCRInfant" panose="02010503020300020003" pitchFamily="2" charset="0"/>
              </a:rPr>
              <a:t>harina</a:t>
            </a:r>
            <a:endParaRPr lang="en-GB" sz="1400" b="1" u="sng" dirty="0" smtClean="0">
              <a:solidFill>
                <a:srgbClr val="FF0000"/>
              </a:solidFill>
              <a:latin typeface="SassoonCRInfant" panose="02010503020300020003" pitchFamily="2" charset="0"/>
            </a:endParaRPr>
          </a:p>
          <a:p>
            <a:pPr>
              <a:lnSpc>
                <a:spcPct val="150000"/>
              </a:lnSpc>
            </a:pPr>
            <a:r>
              <a:rPr lang="en-GB" sz="1400" dirty="0" smtClean="0">
                <a:latin typeface="SassoonCRInfant" panose="02010503020300020003" pitchFamily="2" charset="0"/>
              </a:rPr>
              <a:t>2. 100 ml de </a:t>
            </a:r>
            <a:r>
              <a:rPr lang="en-GB" sz="1400" b="1" u="sng" dirty="0" err="1" smtClean="0">
                <a:solidFill>
                  <a:srgbClr val="FF0000"/>
                </a:solidFill>
                <a:latin typeface="SassoonCRInfant" panose="02010503020300020003" pitchFamily="2" charset="0"/>
              </a:rPr>
              <a:t>leche</a:t>
            </a:r>
            <a:r>
              <a:rPr lang="en-GB" sz="1400" dirty="0" smtClean="0">
                <a:solidFill>
                  <a:srgbClr val="FF0000"/>
                </a:solidFill>
                <a:latin typeface="SassoonCRInfant" panose="02010503020300020003" pitchFamily="2" charset="0"/>
              </a:rPr>
              <a:t> </a:t>
            </a:r>
            <a:r>
              <a:rPr lang="en-GB" sz="1400" dirty="0" smtClean="0">
                <a:latin typeface="SassoonCRInfant" panose="02010503020300020003" pitchFamily="2" charset="0"/>
              </a:rPr>
              <a:t>o </a:t>
            </a:r>
            <a:r>
              <a:rPr lang="en-GB" sz="1400" b="1" u="sng" dirty="0" err="1" smtClean="0">
                <a:solidFill>
                  <a:schemeClr val="tx2"/>
                </a:solidFill>
                <a:latin typeface="SassoonCRInfant" panose="02010503020300020003" pitchFamily="2" charset="0"/>
              </a:rPr>
              <a:t>zumo</a:t>
            </a:r>
            <a:r>
              <a:rPr lang="en-GB" sz="1400" dirty="0" smtClean="0">
                <a:solidFill>
                  <a:schemeClr val="tx2"/>
                </a:solidFill>
                <a:latin typeface="SassoonCRInfant" panose="02010503020300020003" pitchFamily="2" charset="0"/>
              </a:rPr>
              <a:t> </a:t>
            </a:r>
            <a:r>
              <a:rPr lang="en-GB" sz="1400" dirty="0" smtClean="0">
                <a:latin typeface="SassoonCRInfant" panose="02010503020300020003" pitchFamily="2" charset="0"/>
              </a:rPr>
              <a:t>de </a:t>
            </a:r>
            <a:r>
              <a:rPr lang="en-GB" sz="1400" dirty="0" err="1" smtClean="0">
                <a:latin typeface="SassoonCRInfant" panose="02010503020300020003" pitchFamily="2" charset="0"/>
              </a:rPr>
              <a:t>naranja</a:t>
            </a:r>
            <a:endParaRPr lang="en-GB" sz="1400" dirty="0" smtClean="0">
              <a:latin typeface="SassoonCRInfant" panose="02010503020300020003" pitchFamily="2" charset="0"/>
            </a:endParaRPr>
          </a:p>
          <a:p>
            <a:pPr>
              <a:lnSpc>
                <a:spcPct val="150000"/>
              </a:lnSpc>
            </a:pPr>
            <a:r>
              <a:rPr lang="en-GB" sz="1400" dirty="0" smtClean="0">
                <a:latin typeface="SassoonCRInfant" panose="02010503020300020003" pitchFamily="2" charset="0"/>
              </a:rPr>
              <a:t>3. 25 gr de </a:t>
            </a:r>
            <a:r>
              <a:rPr lang="en-GB" sz="1400" b="1" u="sng" dirty="0" err="1" smtClean="0">
                <a:solidFill>
                  <a:srgbClr val="FF0000"/>
                </a:solidFill>
                <a:latin typeface="SassoonCRInfant" panose="02010503020300020003" pitchFamily="2" charset="0"/>
              </a:rPr>
              <a:t>levadura</a:t>
            </a:r>
            <a:r>
              <a:rPr lang="en-GB" sz="1400" dirty="0" smtClean="0">
                <a:solidFill>
                  <a:srgbClr val="FF0000"/>
                </a:solidFill>
                <a:latin typeface="SassoonCRInfant" panose="02010503020300020003" pitchFamily="2" charset="0"/>
              </a:rPr>
              <a:t> </a:t>
            </a:r>
            <a:r>
              <a:rPr lang="en-GB" sz="1400" dirty="0" err="1" smtClean="0">
                <a:latin typeface="SassoonCRInfant" panose="02010503020300020003" pitchFamily="2" charset="0"/>
              </a:rPr>
              <a:t>fresca</a:t>
            </a:r>
            <a:endParaRPr lang="en-GB" sz="1400" dirty="0" smtClean="0">
              <a:latin typeface="SassoonCRInfant" panose="02010503020300020003" pitchFamily="2" charset="0"/>
            </a:endParaRPr>
          </a:p>
          <a:p>
            <a:pPr>
              <a:lnSpc>
                <a:spcPct val="150000"/>
              </a:lnSpc>
            </a:pPr>
            <a:r>
              <a:rPr lang="en-GB" sz="1400" dirty="0" smtClean="0">
                <a:latin typeface="SassoonCRInfant" panose="02010503020300020003" pitchFamily="2" charset="0"/>
              </a:rPr>
              <a:t>4. 50 gr. de </a:t>
            </a:r>
            <a:r>
              <a:rPr lang="en-GB" sz="1400" b="1" u="sng" dirty="0" err="1" smtClean="0">
                <a:solidFill>
                  <a:schemeClr val="tx2"/>
                </a:solidFill>
                <a:latin typeface="SassoonCRInfant" panose="02010503020300020003" pitchFamily="2" charset="0"/>
              </a:rPr>
              <a:t>azúcar</a:t>
            </a:r>
            <a:endParaRPr lang="en-GB" sz="1400" b="1" u="sng" dirty="0" smtClean="0">
              <a:solidFill>
                <a:schemeClr val="tx2"/>
              </a:solidFill>
              <a:latin typeface="SassoonCRInfant" panose="02010503020300020003" pitchFamily="2" charset="0"/>
            </a:endParaRPr>
          </a:p>
          <a:p>
            <a:pPr>
              <a:lnSpc>
                <a:spcPct val="150000"/>
              </a:lnSpc>
            </a:pPr>
            <a:r>
              <a:rPr lang="en-GB" sz="1400" dirty="0" smtClean="0">
                <a:latin typeface="SassoonCRInfant" panose="02010503020300020003" pitchFamily="2" charset="0"/>
              </a:rPr>
              <a:t>5. 75 ml de </a:t>
            </a:r>
            <a:r>
              <a:rPr lang="en-GB" sz="1400" b="1" u="sng" dirty="0" err="1" smtClean="0">
                <a:solidFill>
                  <a:schemeClr val="tx2"/>
                </a:solidFill>
                <a:latin typeface="SassoonCRInfant" panose="02010503020300020003" pitchFamily="2" charset="0"/>
              </a:rPr>
              <a:t>aceite</a:t>
            </a:r>
            <a:r>
              <a:rPr lang="en-GB" sz="1400" dirty="0" smtClean="0">
                <a:solidFill>
                  <a:schemeClr val="tx2"/>
                </a:solidFill>
                <a:latin typeface="SassoonCRInfant" panose="02010503020300020003" pitchFamily="2" charset="0"/>
              </a:rPr>
              <a:t> </a:t>
            </a:r>
            <a:r>
              <a:rPr lang="en-GB" sz="1400" dirty="0" smtClean="0">
                <a:latin typeface="SassoonCRInfant" panose="02010503020300020003" pitchFamily="2" charset="0"/>
              </a:rPr>
              <a:t>de </a:t>
            </a:r>
            <a:r>
              <a:rPr lang="en-GB" sz="1400" dirty="0" err="1" smtClean="0">
                <a:latin typeface="SassoonCRInfant" panose="02010503020300020003" pitchFamily="2" charset="0"/>
              </a:rPr>
              <a:t>oliva</a:t>
            </a:r>
            <a:endParaRPr lang="en-GB" sz="1400" dirty="0" smtClean="0">
              <a:latin typeface="SassoonCRInfant" panose="02010503020300020003" pitchFamily="2" charset="0"/>
            </a:endParaRPr>
          </a:p>
          <a:p>
            <a:pPr>
              <a:lnSpc>
                <a:spcPct val="150000"/>
              </a:lnSpc>
            </a:pPr>
            <a:r>
              <a:rPr lang="en-GB" sz="1400" dirty="0" smtClean="0">
                <a:latin typeface="SassoonCRInfant" panose="02010503020300020003" pitchFamily="2" charset="0"/>
              </a:rPr>
              <a:t>6. </a:t>
            </a:r>
            <a:r>
              <a:rPr lang="en-GB" sz="1400" b="1" u="sng" dirty="0" err="1" smtClean="0">
                <a:solidFill>
                  <a:srgbClr val="FF0000"/>
                </a:solidFill>
                <a:latin typeface="SassoonCRInfant" panose="02010503020300020003" pitchFamily="2" charset="0"/>
              </a:rPr>
              <a:t>Ralladura</a:t>
            </a:r>
            <a:r>
              <a:rPr lang="en-GB" sz="1400" dirty="0" smtClean="0">
                <a:solidFill>
                  <a:srgbClr val="FF0000"/>
                </a:solidFill>
                <a:latin typeface="SassoonCRInfant" panose="02010503020300020003" pitchFamily="2" charset="0"/>
              </a:rPr>
              <a:t> </a:t>
            </a:r>
            <a:r>
              <a:rPr lang="en-GB" sz="1400" dirty="0" smtClean="0">
                <a:latin typeface="SassoonCRInfant" panose="02010503020300020003" pitchFamily="2" charset="0"/>
              </a:rPr>
              <a:t>de </a:t>
            </a:r>
            <a:r>
              <a:rPr lang="en-GB" sz="1400" b="1" u="sng" dirty="0" err="1" smtClean="0">
                <a:solidFill>
                  <a:srgbClr val="FF0000"/>
                </a:solidFill>
                <a:latin typeface="SassoonCRInfant" panose="02010503020300020003" pitchFamily="2" charset="0"/>
              </a:rPr>
              <a:t>naranja</a:t>
            </a:r>
            <a:endParaRPr lang="en-GB" sz="1400" b="1" u="sng" dirty="0" smtClean="0">
              <a:solidFill>
                <a:srgbClr val="FF0000"/>
              </a:solidFill>
              <a:latin typeface="SassoonCRInfant" panose="02010503020300020003" pitchFamily="2" charset="0"/>
            </a:endParaRPr>
          </a:p>
          <a:p>
            <a:pPr>
              <a:lnSpc>
                <a:spcPct val="150000"/>
              </a:lnSpc>
            </a:pPr>
            <a:r>
              <a:rPr lang="en-GB" sz="1400" dirty="0" smtClean="0">
                <a:latin typeface="SassoonCRInfant" panose="02010503020300020003" pitchFamily="2" charset="0"/>
              </a:rPr>
              <a:t>7. Un </a:t>
            </a:r>
            <a:r>
              <a:rPr lang="en-GB" sz="1400" b="1" u="sng" dirty="0" err="1" smtClean="0">
                <a:solidFill>
                  <a:schemeClr val="tx2"/>
                </a:solidFill>
                <a:latin typeface="SassoonCRInfant" panose="02010503020300020003" pitchFamily="2" charset="0"/>
              </a:rPr>
              <a:t>huevo</a:t>
            </a:r>
            <a:endParaRPr lang="en-GB" sz="1400" b="1" u="sng" dirty="0" smtClean="0">
              <a:solidFill>
                <a:schemeClr val="tx2"/>
              </a:solidFill>
              <a:latin typeface="SassoonCRInfant" panose="02010503020300020003" pitchFamily="2" charset="0"/>
            </a:endParaRPr>
          </a:p>
          <a:p>
            <a:pPr>
              <a:lnSpc>
                <a:spcPct val="150000"/>
              </a:lnSpc>
            </a:pPr>
            <a:r>
              <a:rPr lang="en-GB" sz="1400" dirty="0" smtClean="0">
                <a:latin typeface="SassoonCRInfant" panose="02010503020300020003" pitchFamily="2" charset="0"/>
              </a:rPr>
              <a:t>8. Una </a:t>
            </a:r>
            <a:r>
              <a:rPr lang="en-GB" sz="1400" dirty="0" err="1" smtClean="0">
                <a:latin typeface="SassoonCRInfant" panose="02010503020300020003" pitchFamily="2" charset="0"/>
              </a:rPr>
              <a:t>pizca</a:t>
            </a:r>
            <a:r>
              <a:rPr lang="en-GB" sz="1400" dirty="0" smtClean="0">
                <a:latin typeface="SassoonCRInfant" panose="02010503020300020003" pitchFamily="2" charset="0"/>
              </a:rPr>
              <a:t> de </a:t>
            </a:r>
            <a:r>
              <a:rPr lang="en-GB" sz="1400" b="1" u="sng" dirty="0" err="1" smtClean="0">
                <a:solidFill>
                  <a:schemeClr val="tx2"/>
                </a:solidFill>
                <a:latin typeface="SassoonCRInfant" panose="02010503020300020003" pitchFamily="2" charset="0"/>
              </a:rPr>
              <a:t>sal</a:t>
            </a:r>
            <a:endParaRPr lang="en-GB" sz="1400" b="1" u="sng" dirty="0">
              <a:solidFill>
                <a:schemeClr val="tx2"/>
              </a:solidFill>
              <a:latin typeface="SassoonCRInfant" panose="02010503020300020003" pitchFamily="2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7826" y="1568284"/>
            <a:ext cx="1267091" cy="843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6295" y="1618506"/>
            <a:ext cx="758246" cy="1016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75" t="13644" r="17284" b="13644"/>
          <a:stretch/>
        </p:blipFill>
        <p:spPr bwMode="auto">
          <a:xfrm>
            <a:off x="3068960" y="1640155"/>
            <a:ext cx="992298" cy="850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3" t="8594" b="7585"/>
          <a:stretch/>
        </p:blipFill>
        <p:spPr bwMode="auto">
          <a:xfrm>
            <a:off x="2027099" y="3106736"/>
            <a:ext cx="1203964" cy="774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4708" y="2455257"/>
            <a:ext cx="1366267" cy="755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98" t="1465" r="8467" b="5920"/>
          <a:stretch/>
        </p:blipFill>
        <p:spPr bwMode="auto">
          <a:xfrm>
            <a:off x="3256586" y="2548175"/>
            <a:ext cx="716243" cy="1310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4" name="Picture 16" descr="Image result for ralladura de naranja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62" r="16354"/>
          <a:stretch/>
        </p:blipFill>
        <p:spPr bwMode="auto">
          <a:xfrm>
            <a:off x="3953913" y="3212233"/>
            <a:ext cx="1048477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73" t="15306" r="24486" b="7143"/>
          <a:stretch/>
        </p:blipFill>
        <p:spPr bwMode="auto">
          <a:xfrm>
            <a:off x="4095076" y="2533196"/>
            <a:ext cx="486052" cy="605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6" name="Picture 18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44" r="16729"/>
          <a:stretch/>
        </p:blipFill>
        <p:spPr bwMode="auto">
          <a:xfrm>
            <a:off x="5090799" y="3239172"/>
            <a:ext cx="778533" cy="746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17"/>
          <p:cNvSpPr/>
          <p:nvPr/>
        </p:nvSpPr>
        <p:spPr>
          <a:xfrm>
            <a:off x="732259" y="3989541"/>
            <a:ext cx="513707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400" b="1" u="sng" dirty="0" err="1" smtClean="0">
                <a:latin typeface="SassoonCRInfant" panose="02010503020300020003" pitchFamily="2" charset="0"/>
              </a:rPr>
              <a:t>Preparación</a:t>
            </a:r>
            <a:endParaRPr lang="en-GB" sz="1400" b="1" u="sng" dirty="0" smtClean="0">
              <a:latin typeface="SassoonCRInfant" panose="02010503020300020003" pitchFamily="2" charset="0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Mezclar</a:t>
            </a:r>
            <a:r>
              <a:rPr lang="en-GB" sz="1400" u="sng" dirty="0" smtClean="0">
                <a:latin typeface="SassoonCRInfant" panose="02010503020300020003" pitchFamily="2" charset="0"/>
              </a:rPr>
              <a:t>:</a:t>
            </a:r>
            <a:r>
              <a:rPr lang="en-GB" sz="1400" dirty="0" smtClean="0">
                <a:latin typeface="SassoonCRInfant" panose="02010503020300020003" pitchFamily="2" charset="0"/>
              </a:rPr>
              <a:t> la </a:t>
            </a:r>
            <a:r>
              <a:rPr lang="en-GB" sz="1400" b="1" dirty="0" err="1" smtClean="0">
                <a:latin typeface="SassoonCRInfant" panose="02010503020300020003" pitchFamily="2" charset="0"/>
              </a:rPr>
              <a:t>leche</a:t>
            </a:r>
            <a:r>
              <a:rPr lang="en-GB" sz="1400" dirty="0" smtClean="0">
                <a:latin typeface="SassoonCRInfant" panose="02010503020300020003" pitchFamily="2" charset="0"/>
              </a:rPr>
              <a:t> y el </a:t>
            </a:r>
            <a:r>
              <a:rPr lang="en-GB" sz="1400" b="1" dirty="0" err="1" smtClean="0">
                <a:latin typeface="SassoonCRInfant" panose="02010503020300020003" pitchFamily="2" charset="0"/>
              </a:rPr>
              <a:t>zumo</a:t>
            </a:r>
            <a:r>
              <a:rPr lang="en-GB" sz="1400" dirty="0" smtClean="0">
                <a:latin typeface="SassoonCRInfant" panose="02010503020300020003" pitchFamily="2" charset="0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Diluir</a:t>
            </a:r>
            <a:r>
              <a:rPr lang="en-GB" sz="1400" u="sng" dirty="0" smtClean="0">
                <a:latin typeface="SassoonCRInfant" panose="02010503020300020003" pitchFamily="2" charset="0"/>
              </a:rPr>
              <a:t>:</a:t>
            </a:r>
            <a:r>
              <a:rPr lang="en-GB" sz="1400" dirty="0" smtClean="0">
                <a:latin typeface="SassoonCRInfant" panose="02010503020300020003" pitchFamily="2" charset="0"/>
              </a:rPr>
              <a:t> la </a:t>
            </a:r>
            <a:r>
              <a:rPr lang="en-GB" sz="1400" b="1" dirty="0" err="1" smtClean="0">
                <a:latin typeface="SassoonCRInfant" panose="02010503020300020003" pitchFamily="2" charset="0"/>
              </a:rPr>
              <a:t>levadura</a:t>
            </a:r>
            <a:endParaRPr lang="en-GB" sz="1400" b="1" dirty="0" smtClean="0">
              <a:latin typeface="SassoonCRInfant" panose="02010503020300020003" pitchFamily="2" charset="0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Batir</a:t>
            </a:r>
            <a:r>
              <a:rPr lang="en-GB" sz="1400" dirty="0" smtClean="0">
                <a:latin typeface="SassoonCRInfant" panose="02010503020300020003" pitchFamily="2" charset="0"/>
              </a:rPr>
              <a:t>: el </a:t>
            </a:r>
            <a:r>
              <a:rPr lang="en-GB" sz="1400" b="1" dirty="0" err="1" smtClean="0">
                <a:latin typeface="SassoonCRInfant" panose="02010503020300020003" pitchFamily="2" charset="0"/>
              </a:rPr>
              <a:t>huevo</a:t>
            </a:r>
            <a:r>
              <a:rPr lang="en-GB" sz="1400" dirty="0" smtClean="0">
                <a:latin typeface="SassoonCRInfant" panose="02010503020300020003" pitchFamily="2" charset="0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Echar</a:t>
            </a:r>
            <a:r>
              <a:rPr lang="en-GB" sz="1400" u="sng" dirty="0" smtClean="0">
                <a:latin typeface="SassoonCRInfant" panose="02010503020300020003" pitchFamily="2" charset="0"/>
              </a:rPr>
              <a:t>: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dirty="0" err="1" smtClean="0">
                <a:latin typeface="SassoonCRInfant" panose="02010503020300020003" pitchFamily="2" charset="0"/>
              </a:rPr>
              <a:t>los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b="1" dirty="0" err="1" smtClean="0">
                <a:latin typeface="SassoonCRInfant" panose="02010503020300020003" pitchFamily="2" charset="0"/>
              </a:rPr>
              <a:t>ingredientes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dirty="0" err="1" smtClean="0">
                <a:latin typeface="SassoonCRInfant" panose="02010503020300020003" pitchFamily="2" charset="0"/>
              </a:rPr>
              <a:t>en</a:t>
            </a:r>
            <a:r>
              <a:rPr lang="en-GB" sz="1400" dirty="0" smtClean="0">
                <a:latin typeface="SassoonCRInfant" panose="02010503020300020003" pitchFamily="2" charset="0"/>
              </a:rPr>
              <a:t> un </a:t>
            </a:r>
            <a:r>
              <a:rPr lang="en-GB" sz="1400" dirty="0" err="1" smtClean="0">
                <a:latin typeface="SassoonCRInfant" panose="02010503020300020003" pitchFamily="2" charset="0"/>
              </a:rPr>
              <a:t>cuenco</a:t>
            </a:r>
            <a:r>
              <a:rPr lang="en-GB" sz="1400" dirty="0" smtClean="0">
                <a:latin typeface="SassoonCRInfant" panose="02010503020300020003" pitchFamily="2" charset="0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Amasar</a:t>
            </a:r>
            <a:r>
              <a:rPr lang="en-GB" sz="1400" u="sng" dirty="0" smtClean="0">
                <a:latin typeface="SassoonCRInfant" panose="02010503020300020003" pitchFamily="2" charset="0"/>
              </a:rPr>
              <a:t>:</a:t>
            </a:r>
            <a:r>
              <a:rPr lang="en-GB" sz="1400" dirty="0" smtClean="0">
                <a:latin typeface="SassoonCRInfant" panose="02010503020300020003" pitchFamily="2" charset="0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Dejar</a:t>
            </a:r>
            <a:r>
              <a:rPr lang="en-GB" sz="1400" u="sng" dirty="0" smtClean="0">
                <a:latin typeface="SassoonCRInfant" panose="02010503020300020003" pitchFamily="2" charset="0"/>
              </a:rPr>
              <a:t>: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u="sng" dirty="0" err="1" smtClean="0">
                <a:latin typeface="SassoonCRInfant" panose="02010503020300020003" pitchFamily="2" charset="0"/>
              </a:rPr>
              <a:t>levar</a:t>
            </a:r>
            <a:r>
              <a:rPr lang="en-GB" sz="1400" dirty="0" smtClean="0">
                <a:latin typeface="SassoonCRInfant" panose="02010503020300020003" pitchFamily="2" charset="0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Disponer</a:t>
            </a:r>
            <a:r>
              <a:rPr lang="en-GB" sz="1400" u="sng" dirty="0" smtClean="0">
                <a:latin typeface="SassoonCRInfant" panose="02010503020300020003" pitchFamily="2" charset="0"/>
              </a:rPr>
              <a:t>: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dirty="0" err="1" smtClean="0">
                <a:latin typeface="SassoonCRInfant" panose="02010503020300020003" pitchFamily="2" charset="0"/>
              </a:rPr>
              <a:t>en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dirty="0" err="1" smtClean="0">
                <a:latin typeface="SassoonCRInfant" panose="02010503020300020003" pitchFamily="2" charset="0"/>
              </a:rPr>
              <a:t>una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dirty="0" err="1" smtClean="0">
                <a:latin typeface="SassoonCRInfant" panose="02010503020300020003" pitchFamily="2" charset="0"/>
              </a:rPr>
              <a:t>superficie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dirty="0" err="1" smtClean="0">
                <a:latin typeface="SassoonCRInfant" panose="02010503020300020003" pitchFamily="2" charset="0"/>
              </a:rPr>
              <a:t>aceite</a:t>
            </a:r>
            <a:r>
              <a:rPr lang="en-GB" sz="1400" dirty="0" smtClean="0">
                <a:latin typeface="SassoonCRInfant" panose="02010503020300020003" pitchFamily="2" charset="0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Hacer</a:t>
            </a:r>
            <a:r>
              <a:rPr lang="en-GB" sz="1400" u="sng" dirty="0" smtClean="0">
                <a:latin typeface="SassoonCRInfant" panose="02010503020300020003" pitchFamily="2" charset="0"/>
              </a:rPr>
              <a:t>:</a:t>
            </a:r>
            <a:r>
              <a:rPr lang="en-GB" sz="1400" dirty="0" smtClean="0">
                <a:latin typeface="SassoonCRInfant" panose="02010503020300020003" pitchFamily="2" charset="0"/>
              </a:rPr>
              <a:t> un </a:t>
            </a:r>
            <a:r>
              <a:rPr lang="en-GB" sz="1400" dirty="0" err="1" smtClean="0">
                <a:latin typeface="SassoonCRInfant" panose="02010503020300020003" pitchFamily="2" charset="0"/>
              </a:rPr>
              <a:t>rulo</a:t>
            </a:r>
            <a:r>
              <a:rPr lang="en-GB" sz="1400" dirty="0" smtClean="0">
                <a:latin typeface="SassoonCRInfant" panose="02010503020300020003" pitchFamily="2" charset="0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Cortar</a:t>
            </a:r>
            <a:r>
              <a:rPr lang="en-GB" sz="1400" u="sng" dirty="0" smtClean="0">
                <a:latin typeface="SassoonCRInfant" panose="02010503020300020003" pitchFamily="2" charset="0"/>
              </a:rPr>
              <a:t>: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dirty="0" err="1" smtClean="0">
                <a:latin typeface="SassoonCRInfant" panose="02010503020300020003" pitchFamily="2" charset="0"/>
              </a:rPr>
              <a:t>en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dirty="0" err="1" smtClean="0">
                <a:latin typeface="SassoonCRInfant" panose="02010503020300020003" pitchFamily="2" charset="0"/>
              </a:rPr>
              <a:t>porciones</a:t>
            </a:r>
            <a:r>
              <a:rPr lang="en-GB" sz="1400" dirty="0" smtClean="0">
                <a:latin typeface="SassoonCRInfant" panose="02010503020300020003" pitchFamily="2" charset="0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smtClean="0">
                <a:latin typeface="SassoonCRInfant" panose="02010503020300020003" pitchFamily="2" charset="0"/>
              </a:rPr>
              <a:t>Dar: forma</a:t>
            </a:r>
            <a:r>
              <a:rPr lang="en-GB" sz="1400" dirty="0" smtClean="0">
                <a:latin typeface="SassoonCRInfant" panose="02010503020300020003" pitchFamily="2" charset="0"/>
              </a:rPr>
              <a:t> de bola.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Disponer</a:t>
            </a:r>
            <a:r>
              <a:rPr lang="en-GB" sz="1400" u="sng" dirty="0" smtClean="0">
                <a:latin typeface="SassoonCRInfant" panose="02010503020300020003" pitchFamily="2" charset="0"/>
              </a:rPr>
              <a:t>: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dirty="0" err="1" smtClean="0">
                <a:latin typeface="SassoonCRInfant" panose="02010503020300020003" pitchFamily="2" charset="0"/>
              </a:rPr>
              <a:t>en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dirty="0" err="1" smtClean="0">
                <a:latin typeface="SassoonCRInfant" panose="02010503020300020003" pitchFamily="2" charset="0"/>
              </a:rPr>
              <a:t>una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dirty="0" err="1" smtClean="0">
                <a:latin typeface="SassoonCRInfant" panose="02010503020300020003" pitchFamily="2" charset="0"/>
              </a:rPr>
              <a:t>bandeja</a:t>
            </a:r>
            <a:r>
              <a:rPr lang="en-GB" sz="1400" dirty="0" smtClean="0">
                <a:latin typeface="SassoonCRInfant" panose="02010503020300020003" pitchFamily="2" charset="0"/>
              </a:rPr>
              <a:t> de </a:t>
            </a:r>
            <a:r>
              <a:rPr lang="en-GB" sz="1400" dirty="0" err="1" smtClean="0">
                <a:latin typeface="SassoonCRInfant" panose="02010503020300020003" pitchFamily="2" charset="0"/>
              </a:rPr>
              <a:t>horno</a:t>
            </a:r>
            <a:r>
              <a:rPr lang="en-GB" sz="1400" dirty="0" smtClean="0">
                <a:latin typeface="SassoonCRInfant" panose="02010503020300020003" pitchFamily="2" charset="0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Dejar</a:t>
            </a:r>
            <a:r>
              <a:rPr lang="en-GB" sz="1400" u="sng" dirty="0" smtClean="0">
                <a:latin typeface="SassoonCRInfant" panose="02010503020300020003" pitchFamily="2" charset="0"/>
              </a:rPr>
              <a:t>: </a:t>
            </a:r>
            <a:r>
              <a:rPr lang="en-GB" sz="1400" u="sng" dirty="0" err="1" smtClean="0">
                <a:latin typeface="SassoonCRInfant" panose="02010503020300020003" pitchFamily="2" charset="0"/>
              </a:rPr>
              <a:t>levar</a:t>
            </a:r>
            <a:r>
              <a:rPr lang="en-GB" sz="1400" u="sng" dirty="0" smtClean="0">
                <a:latin typeface="SassoonCRInfant" panose="02010503020300020003" pitchFamily="2" charset="0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Pintar</a:t>
            </a:r>
            <a:r>
              <a:rPr lang="en-GB" sz="1400" u="sng" dirty="0" smtClean="0">
                <a:latin typeface="SassoonCRInfant" panose="02010503020300020003" pitchFamily="2" charset="0"/>
              </a:rPr>
              <a:t>:</a:t>
            </a:r>
            <a:r>
              <a:rPr lang="en-GB" sz="1400" dirty="0" smtClean="0">
                <a:latin typeface="SassoonCRInfant" panose="02010503020300020003" pitchFamily="2" charset="0"/>
              </a:rPr>
              <a:t> con </a:t>
            </a:r>
            <a:r>
              <a:rPr lang="en-GB" sz="1400" b="1" dirty="0" err="1" smtClean="0">
                <a:latin typeface="SassoonCRInfant" panose="02010503020300020003" pitchFamily="2" charset="0"/>
              </a:rPr>
              <a:t>leche</a:t>
            </a:r>
            <a:r>
              <a:rPr lang="en-GB" sz="1400" dirty="0" smtClean="0">
                <a:latin typeface="SassoonCRInfant" panose="02010503020300020003" pitchFamily="2" charset="0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Espolvorer</a:t>
            </a:r>
            <a:r>
              <a:rPr lang="en-GB" sz="1400" u="sng" dirty="0" smtClean="0">
                <a:latin typeface="SassoonCRInfant" panose="02010503020300020003" pitchFamily="2" charset="0"/>
              </a:rPr>
              <a:t>:</a:t>
            </a:r>
            <a:r>
              <a:rPr lang="en-GB" sz="1400" dirty="0" smtClean="0">
                <a:latin typeface="SassoonCRInfant" panose="02010503020300020003" pitchFamily="2" charset="0"/>
              </a:rPr>
              <a:t> con </a:t>
            </a:r>
            <a:r>
              <a:rPr lang="en-GB" sz="1400" b="1" dirty="0" err="1" smtClean="0">
                <a:latin typeface="SassoonCRInfant" panose="02010503020300020003" pitchFamily="2" charset="0"/>
              </a:rPr>
              <a:t>azúcar</a:t>
            </a:r>
            <a:r>
              <a:rPr lang="en-GB" sz="1400" dirty="0" smtClean="0">
                <a:latin typeface="SassoonCRInfant" panose="02010503020300020003" pitchFamily="2" charset="0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Hornear</a:t>
            </a:r>
            <a:r>
              <a:rPr lang="en-GB" sz="1400" u="sng" dirty="0" smtClean="0">
                <a:latin typeface="SassoonCRInfant" panose="02010503020300020003" pitchFamily="2" charset="0"/>
              </a:rPr>
              <a:t>:</a:t>
            </a:r>
            <a:r>
              <a:rPr lang="en-GB" sz="1400" dirty="0" smtClean="0">
                <a:latin typeface="SassoonCRInfant" panose="02010503020300020003" pitchFamily="2" charset="0"/>
              </a:rPr>
              <a:t> a 180˚C </a:t>
            </a:r>
            <a:r>
              <a:rPr lang="en-GB" sz="1400" dirty="0" err="1" smtClean="0">
                <a:latin typeface="SassoonCRInfant" panose="02010503020300020003" pitchFamily="2" charset="0"/>
              </a:rPr>
              <a:t>unos</a:t>
            </a:r>
            <a:r>
              <a:rPr lang="en-GB" sz="1400" dirty="0" smtClean="0">
                <a:latin typeface="SassoonCRInfant" panose="02010503020300020003" pitchFamily="2" charset="0"/>
              </a:rPr>
              <a:t> 20 </a:t>
            </a:r>
            <a:r>
              <a:rPr lang="en-GB" sz="1400" dirty="0" err="1" smtClean="0">
                <a:latin typeface="SassoonCRInfant" panose="02010503020300020003" pitchFamily="2" charset="0"/>
              </a:rPr>
              <a:t>minutos</a:t>
            </a:r>
            <a:r>
              <a:rPr lang="en-GB" sz="1400" dirty="0" smtClean="0">
                <a:latin typeface="SassoonCRInfant" panose="02010503020300020003" pitchFamily="2" charset="0"/>
              </a:rPr>
              <a:t>.</a:t>
            </a:r>
            <a:endParaRPr lang="en-GB" sz="1400" dirty="0">
              <a:latin typeface="SassoonCRInfant" panose="02010503020300020003" pitchFamily="2" charset="0"/>
            </a:endParaRPr>
          </a:p>
        </p:txBody>
      </p:sp>
      <p:pic>
        <p:nvPicPr>
          <p:cNvPr id="2069" name="Picture 21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5644" y="5120354"/>
            <a:ext cx="880526" cy="794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0" name="Picture 22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3" t="25886" b="18824"/>
          <a:stretch/>
        </p:blipFill>
        <p:spPr bwMode="auto">
          <a:xfrm>
            <a:off x="3861048" y="7510724"/>
            <a:ext cx="1368152" cy="580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3" name="Picture 25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9040" y="8291733"/>
            <a:ext cx="886356" cy="886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4" name="Picture 26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00" t="11625" r="20381" b="18825"/>
          <a:stretch/>
        </p:blipFill>
        <p:spPr bwMode="auto">
          <a:xfrm>
            <a:off x="2721260" y="7086460"/>
            <a:ext cx="593584" cy="538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5" name="Picture 27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0" r="8014" b="36971"/>
          <a:stretch/>
        </p:blipFill>
        <p:spPr bwMode="auto">
          <a:xfrm>
            <a:off x="2313744" y="6635549"/>
            <a:ext cx="1078547" cy="323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Title 1"/>
          <p:cNvSpPr txBox="1">
            <a:spLocks/>
          </p:cNvSpPr>
          <p:nvPr/>
        </p:nvSpPr>
        <p:spPr>
          <a:xfrm>
            <a:off x="2924944" y="5840434"/>
            <a:ext cx="3446151" cy="28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200" dirty="0" smtClean="0">
                <a:hlinkClick r:id="rId16"/>
              </a:rPr>
              <a:t>https://www.youtube.com/watch?v=-SlE7uIYftQ</a:t>
            </a:r>
            <a:endParaRPr lang="en-GB" sz="1200" dirty="0"/>
          </a:p>
        </p:txBody>
      </p:sp>
      <p:cxnSp>
        <p:nvCxnSpPr>
          <p:cNvPr id="3" name="Straight Connector 2"/>
          <p:cNvCxnSpPr/>
          <p:nvPr/>
        </p:nvCxnSpPr>
        <p:spPr>
          <a:xfrm>
            <a:off x="0" y="4658623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-27384" y="4946655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-27384" y="5234687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-27384" y="5584504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-27384" y="5882759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-27384" y="6219685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-27384" y="6549571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-54768" y="6890871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-54768" y="7178903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-54768" y="7493569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-54768" y="7826975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-54768" y="8150519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-27384" y="8475047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-27384" y="8763079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6" name="Picture 4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8395" y="8060381"/>
            <a:ext cx="385730" cy="5169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icture 11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0758" y="8496266"/>
            <a:ext cx="568630" cy="314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icture 7"/>
          <p:cNvPicPr>
            <a:picLocks noChangeAspect="1" noChangeArrowheads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75" t="13644" r="17284" b="13644"/>
          <a:stretch/>
        </p:blipFill>
        <p:spPr bwMode="auto">
          <a:xfrm>
            <a:off x="3717032" y="4268429"/>
            <a:ext cx="489857" cy="419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4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4984" y="4256258"/>
            <a:ext cx="355930" cy="477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10"/>
          <p:cNvPicPr>
            <a:picLocks noChangeAspect="1" noChangeArrowheads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3" t="8594" b="7585"/>
          <a:stretch/>
        </p:blipFill>
        <p:spPr bwMode="auto">
          <a:xfrm>
            <a:off x="2636912" y="4732687"/>
            <a:ext cx="486840" cy="313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3"/>
          <p:cNvPicPr>
            <a:picLocks noChangeAspect="1" noChangeArrowheads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16" r="14973"/>
          <a:stretch/>
        </p:blipFill>
        <p:spPr bwMode="auto">
          <a:xfrm>
            <a:off x="5966320" y="312546"/>
            <a:ext cx="181972" cy="192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4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170" y="324833"/>
            <a:ext cx="204427" cy="195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9119" y="356954"/>
            <a:ext cx="149578" cy="149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" name="Rectangle 55"/>
          <p:cNvSpPr/>
          <p:nvPr/>
        </p:nvSpPr>
        <p:spPr>
          <a:xfrm rot="5400000">
            <a:off x="5870521" y="914584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 rot="5400000">
            <a:off x="6014537" y="914584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 rot="5400000">
            <a:off x="6158553" y="914584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 rot="5400000">
            <a:off x="5870521" y="566215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ectangle 69"/>
          <p:cNvSpPr/>
          <p:nvPr/>
        </p:nvSpPr>
        <p:spPr>
          <a:xfrm rot="5400000">
            <a:off x="6014537" y="566215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 rot="5400000">
            <a:off x="6158553" y="566215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ectangle 71"/>
          <p:cNvSpPr/>
          <p:nvPr/>
        </p:nvSpPr>
        <p:spPr>
          <a:xfrm rot="5400000">
            <a:off x="5870521" y="746378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ectangle 72"/>
          <p:cNvSpPr/>
          <p:nvPr/>
        </p:nvSpPr>
        <p:spPr>
          <a:xfrm rot="5400000">
            <a:off x="6014537" y="746378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Rectangle 73"/>
          <p:cNvSpPr/>
          <p:nvPr/>
        </p:nvSpPr>
        <p:spPr>
          <a:xfrm rot="5400000">
            <a:off x="6158553" y="746378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Rectangle 74"/>
          <p:cNvSpPr/>
          <p:nvPr/>
        </p:nvSpPr>
        <p:spPr>
          <a:xfrm rot="5400000">
            <a:off x="5887533" y="1139406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Rectangle 75"/>
          <p:cNvSpPr/>
          <p:nvPr/>
        </p:nvSpPr>
        <p:spPr>
          <a:xfrm rot="5400000">
            <a:off x="6031549" y="1139406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Rectangle 76"/>
          <p:cNvSpPr/>
          <p:nvPr/>
        </p:nvSpPr>
        <p:spPr>
          <a:xfrm rot="5400000">
            <a:off x="6175565" y="1139406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1196828" y="209955"/>
            <a:ext cx="5254148" cy="120637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80" name="Table 7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883530"/>
              </p:ext>
            </p:extLst>
          </p:nvPr>
        </p:nvGraphicFramePr>
        <p:xfrm>
          <a:off x="1268761" y="261201"/>
          <a:ext cx="5102334" cy="1051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90520"/>
                <a:gridCol w="611814"/>
              </a:tblGrid>
              <a:tr h="176054">
                <a:tc gridSpan="2">
                  <a:txBody>
                    <a:bodyPr/>
                    <a:lstStyle/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sz="300" dirty="0">
                        <a:latin typeface="SassoonCRInfant" panose="020105030203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94214">
                <a:tc>
                  <a:txBody>
                    <a:bodyPr/>
                    <a:lstStyle/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>
                        <a:latin typeface="SassoonCRInfant" panose="020105030203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  <a:p>
                      <a:endParaRPr lang="en-GB" sz="300" dirty="0" smtClean="0">
                        <a:latin typeface="SassoonCRInfant" panose="020105030203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cxnSp>
        <p:nvCxnSpPr>
          <p:cNvPr id="82" name="Straight Connector 81"/>
          <p:cNvCxnSpPr/>
          <p:nvPr/>
        </p:nvCxnSpPr>
        <p:spPr>
          <a:xfrm>
            <a:off x="1277140" y="672586"/>
            <a:ext cx="50594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1268760" y="221739"/>
            <a:ext cx="4970914" cy="116955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GB" sz="1400" dirty="0">
                <a:latin typeface="SassoonCRInfant" panose="02010503020300020003" pitchFamily="2" charset="0"/>
              </a:rPr>
              <a:t>El </a:t>
            </a:r>
            <a:r>
              <a:rPr lang="en-GB" sz="1400" dirty="0" err="1" smtClean="0">
                <a:latin typeface="SassoonCRInfant" panose="02010503020300020003" pitchFamily="2" charset="0"/>
              </a:rPr>
              <a:t>objetivo:To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dirty="0">
                <a:latin typeface="SassoonCRInfant" panose="02010503020300020003" pitchFamily="2" charset="0"/>
              </a:rPr>
              <a:t>appreciate a traditional Spanish </a:t>
            </a:r>
            <a:r>
              <a:rPr lang="en-GB" sz="1400" dirty="0" smtClean="0">
                <a:latin typeface="SassoonCRInfant" panose="02010503020300020003" pitchFamily="2" charset="0"/>
              </a:rPr>
              <a:t>Easter recipe</a:t>
            </a:r>
            <a:r>
              <a:rPr lang="en-GB" sz="1400" dirty="0">
                <a:latin typeface="SassoonCRInfant" panose="02010503020300020003" pitchFamily="2" charset="0"/>
              </a:rPr>
              <a:t>.</a:t>
            </a:r>
          </a:p>
          <a:p>
            <a:r>
              <a:rPr lang="en-GB" sz="1400" dirty="0" smtClean="0">
                <a:latin typeface="SassoonCRInfant" panose="02010503020300020003" pitchFamily="2" charset="0"/>
              </a:rPr>
              <a:t>Para </a:t>
            </a:r>
            <a:r>
              <a:rPr lang="en-GB" sz="1400" dirty="0" err="1" smtClean="0">
                <a:latin typeface="SassoonCRInfant" panose="02010503020300020003" pitchFamily="2" charset="0"/>
              </a:rPr>
              <a:t>triunfar:Match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dirty="0">
                <a:latin typeface="SassoonCRInfant" panose="02010503020300020003" pitchFamily="2" charset="0"/>
              </a:rPr>
              <a:t>ingredient nouns with the correct picture.</a:t>
            </a:r>
          </a:p>
          <a:p>
            <a:r>
              <a:rPr lang="en-GB" sz="1400" dirty="0">
                <a:latin typeface="SassoonCRInfant" panose="02010503020300020003" pitchFamily="2" charset="0"/>
              </a:rPr>
              <a:t>Use a dictionary to find the English for some Spanish verbs.</a:t>
            </a:r>
          </a:p>
          <a:p>
            <a:r>
              <a:rPr lang="en-GB" sz="1400" dirty="0">
                <a:latin typeface="SassoonCRInfant" panose="02010503020300020003" pitchFamily="2" charset="0"/>
              </a:rPr>
              <a:t>Join in with actions for verbs.</a:t>
            </a:r>
          </a:p>
          <a:p>
            <a:r>
              <a:rPr lang="en-GB" sz="1400" dirty="0">
                <a:latin typeface="SassoonCRInfant" panose="02010503020300020003" pitchFamily="2" charset="0"/>
              </a:rPr>
              <a:t>Watch and show understanding of a video of a recipe.</a:t>
            </a:r>
          </a:p>
        </p:txBody>
      </p:sp>
      <p:cxnSp>
        <p:nvCxnSpPr>
          <p:cNvPr id="83" name="Straight Connector 82"/>
          <p:cNvCxnSpPr/>
          <p:nvPr/>
        </p:nvCxnSpPr>
        <p:spPr>
          <a:xfrm>
            <a:off x="1268760" y="893332"/>
            <a:ext cx="506783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>
            <a:off x="1268760" y="1117078"/>
            <a:ext cx="510233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0" name="Picture 17"/>
          <p:cNvPicPr>
            <a:picLocks noChangeAspect="1" noChangeArrowheads="1"/>
          </p:cNvPicPr>
          <p:nvPr/>
        </p:nvPicPr>
        <p:blipFill rotWithShape="1"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73" t="15306" r="24486" b="7143"/>
          <a:stretch/>
        </p:blipFill>
        <p:spPr bwMode="auto">
          <a:xfrm>
            <a:off x="2386055" y="5040923"/>
            <a:ext cx="243026" cy="302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1" name="Straight Connector 60"/>
          <p:cNvCxnSpPr/>
          <p:nvPr/>
        </p:nvCxnSpPr>
        <p:spPr>
          <a:xfrm>
            <a:off x="-27384" y="9073371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-40883" y="116159"/>
            <a:ext cx="1290738" cy="8858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b="1" u="sng" dirty="0">
                <a:latin typeface="SassoonCRInfant" panose="02010503020300020003" pitchFamily="2" charset="0"/>
              </a:rPr>
              <a:t>Monas de </a:t>
            </a:r>
            <a:endParaRPr lang="en-GB" b="1" u="sng" dirty="0" smtClean="0">
              <a:latin typeface="SassoonCRInfant" panose="02010503020300020003" pitchFamily="2" charset="0"/>
            </a:endParaRPr>
          </a:p>
          <a:p>
            <a:pPr algn="ctr">
              <a:lnSpc>
                <a:spcPct val="150000"/>
              </a:lnSpc>
            </a:pPr>
            <a:r>
              <a:rPr lang="en-GB" b="1" u="sng" dirty="0" smtClean="0">
                <a:latin typeface="SassoonCRInfant" panose="02010503020300020003" pitchFamily="2" charset="0"/>
              </a:rPr>
              <a:t>Pascua</a:t>
            </a:r>
            <a:endParaRPr lang="en-GB" b="1" u="sng" dirty="0">
              <a:latin typeface="SassoonCRInfant" panose="02010503020300020003" pitchFamily="2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-27384" y="4074872"/>
            <a:ext cx="688538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8847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754</TotalTime>
  <Words>199</Words>
  <Application>Microsoft Office PowerPoint</Application>
  <PresentationFormat>On-screen Show (4:3)</PresentationFormat>
  <Paragraphs>60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Edwards</dc:creator>
  <cp:lastModifiedBy>Katie Edwards</cp:lastModifiedBy>
  <cp:revision>33</cp:revision>
  <cp:lastPrinted>2019-03-27T10:06:43Z</cp:lastPrinted>
  <dcterms:created xsi:type="dcterms:W3CDTF">2017-03-25T16:58:09Z</dcterms:created>
  <dcterms:modified xsi:type="dcterms:W3CDTF">2019-03-27T11:05:27Z</dcterms:modified>
</cp:coreProperties>
</file>