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1" r:id="rId2"/>
    <p:sldId id="262" r:id="rId3"/>
    <p:sldId id="272" r:id="rId4"/>
    <p:sldId id="263" r:id="rId5"/>
    <p:sldId id="257" r:id="rId6"/>
    <p:sldId id="273" r:id="rId7"/>
    <p:sldId id="274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0C20DA-796D-4439-A55D-EE58EB1701CE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D20A3C-3ADE-410E-97A9-D1F82AC94B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756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8201F0-87A8-4629-B050-8B08B7D1139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145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131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4916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419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0648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610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962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85029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8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8115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3886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878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6CB65-C19A-49CA-85A5-A7C7C37ED443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AB72B-7F8F-4C4E-85B0-D6FF321ADA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081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7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18" Type="http://schemas.openxmlformats.org/officeDocument/2006/relationships/image" Target="../media/image1.png"/><Relationship Id="rId26" Type="http://schemas.openxmlformats.org/officeDocument/2006/relationships/image" Target="../media/image21.png"/><Relationship Id="rId39" Type="http://schemas.openxmlformats.org/officeDocument/2006/relationships/image" Target="../media/image28.jpeg"/><Relationship Id="rId3" Type="http://schemas.openxmlformats.org/officeDocument/2006/relationships/image" Target="../media/image7.png"/><Relationship Id="rId21" Type="http://schemas.openxmlformats.org/officeDocument/2006/relationships/hyperlink" Target="http://www.google.co.uk/url?sa=i&amp;rct=j&amp;q=&amp;esrc=s&amp;source=images&amp;cd=&amp;cad=rja&amp;uact=8&amp;ved=0ahUKEwit8o6w-t3QAhVJbhQKHamKAAgQjRwIBw&amp;url=http://whatlovelybooks.com/shh-spoilers/&amp;psig=AFQjCNHUbGZhgoNP7G8MTFl-DyOlDrQotQ&amp;ust=1481058317117734" TargetMode="External"/><Relationship Id="rId34" Type="http://schemas.openxmlformats.org/officeDocument/2006/relationships/hyperlink" Target="http://www.google.co.uk/url?sa=i&amp;rct=j&amp;q=&amp;esrc=s&amp;source=images&amp;cd=&amp;cad=rja&amp;uact=8&amp;ved=0ahUKEwjRrba3scTRAhVKOBQKHQ--DxQQjRwIBw&amp;url=http://blog.readytomanage.com/10-body-language-signals-every-leader-needs-to-know/&amp;bvm=bv.144224172,d.ZGg&amp;psig=AFQjCNFLmeF1CGesCSmZMlVRQUGBoUxpZw&amp;ust=1484577608877920" TargetMode="External"/><Relationship Id="rId42" Type="http://schemas.openxmlformats.org/officeDocument/2006/relationships/hyperlink" Target="http://www.google.co.uk/url?sa=i&amp;rct=j&amp;q=&amp;esrc=s&amp;source=images&amp;cd=&amp;cad=rja&amp;uact=8&amp;ved=0ahUKEwjE4sLr0O_RAhVMcRQKHYkOC8UQjRwIBw&amp;url=http://www.lunadelolivar.com.ar/castanuelas/&amp;psig=AFQjCNGEPcOwKR4_KJDlJR6__XwlIpXsVg&amp;ust=1486063689280549" TargetMode="External"/><Relationship Id="rId7" Type="http://schemas.openxmlformats.org/officeDocument/2006/relationships/hyperlink" Target="http://www.google.co.uk/url?sa=i&amp;rct=j&amp;q=&amp;esrc=s&amp;source=images&amp;cd=&amp;cad=rja&amp;uact=8&amp;ved=0ahUKEwjssamY9qDSAhXJPxoKHVh4DbAQjRwIBw&amp;url=http://www.datashaka.com/blog/non-techie/2013/11/tyranny-now-avoiding-plughole&amp;psig=AFQjCNFv0MgyYTVAtu0VZem3REKEUzL4jw&amp;ust=1487757308915193" TargetMode="External"/><Relationship Id="rId12" Type="http://schemas.openxmlformats.org/officeDocument/2006/relationships/image" Target="../media/image13.png"/><Relationship Id="rId17" Type="http://schemas.openxmlformats.org/officeDocument/2006/relationships/image" Target="../media/image16.jpeg"/><Relationship Id="rId25" Type="http://schemas.openxmlformats.org/officeDocument/2006/relationships/hyperlink" Target="http://www.google.co.uk/url?sa=i&amp;rct=j&amp;q=&amp;esrc=s&amp;source=images&amp;cd=&amp;cad=rja&amp;uact=8&amp;ved=0ahUKEwi445znq6nRAhXIChoKHb_uCgQQjRwIBw&amp;url=http://www.wimbledonsound.com/washing-machine-app/&amp;bvm=bv.142059868,d.ZGg&amp;psig=AFQjCNFagkYIbEpr0qycH3paY1HuYR8SLQ&amp;ust=1483648576555846" TargetMode="External"/><Relationship Id="rId33" Type="http://schemas.openxmlformats.org/officeDocument/2006/relationships/image" Target="../media/image25.jpeg"/><Relationship Id="rId38" Type="http://schemas.openxmlformats.org/officeDocument/2006/relationships/hyperlink" Target="http://www.google.co.uk/url?sa=i&amp;rct=j&amp;q=&amp;esrc=s&amp;source=images&amp;cd=&amp;cad=rja&amp;uact=8&amp;ved=0ahUKEwiS-qPDqcTRAhVSnRQKHUWJDhIQjRwIBw&amp;url=http://forums.smitegame.com/archive/index.php?t-61107.html&amp;bvm=bv.144224172,d.ZGg&amp;psig=AFQjCNHP6wTwEDWfF4X6kv0Wc-nab2STtw&amp;ust=1484575652926057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5.png"/><Relationship Id="rId20" Type="http://schemas.openxmlformats.org/officeDocument/2006/relationships/image" Target="../media/image18.png"/><Relationship Id="rId29" Type="http://schemas.openxmlformats.org/officeDocument/2006/relationships/image" Target="../media/image23.jpeg"/><Relationship Id="rId41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11" Type="http://schemas.openxmlformats.org/officeDocument/2006/relationships/image" Target="../media/image12.jpeg"/><Relationship Id="rId24" Type="http://schemas.openxmlformats.org/officeDocument/2006/relationships/image" Target="../media/image20.jpeg"/><Relationship Id="rId32" Type="http://schemas.openxmlformats.org/officeDocument/2006/relationships/hyperlink" Target="http://www.google.co.uk/url?sa=i&amp;rct=j&amp;q=&amp;esrc=s&amp;source=images&amp;cd=&amp;cad=rja&amp;uact=8&amp;ved=0ahUKEwjno5K4sMTRAhVDvxQKHfhkARAQjRwIBw&amp;url=http://vectortoons.com/product/hilarious-hard-laughing-cracked-up-smiley-face/&amp;bvm=bv.144224172,d.ZGg&amp;psig=AFQjCNFizQcHs3WHF0U4FTXoNiMrmdN6pA&amp;ust=1484577479646593" TargetMode="External"/><Relationship Id="rId37" Type="http://schemas.openxmlformats.org/officeDocument/2006/relationships/image" Target="../media/image27.png"/><Relationship Id="rId40" Type="http://schemas.openxmlformats.org/officeDocument/2006/relationships/hyperlink" Target="https://www.google.co.uk/url?sa=i&amp;rct=j&amp;q=&amp;esrc=s&amp;source=images&amp;cd=&amp;cad=rja&amp;uact=8&amp;ved=0ahUKEwjD-5n4ssTRAhWF7xQKHeSaChEQjRwIBw&amp;url=https://www.pinterest.com/explore/cute-babies/&amp;bvm=bv.144224172,d.ZGg&amp;psig=AFQjCNFBfBE_7Uc_LydTqi67BWzTrGpgKA&amp;ust=1484578166678277" TargetMode="External"/><Relationship Id="rId5" Type="http://schemas.openxmlformats.org/officeDocument/2006/relationships/hyperlink" Target="http://www.google.co.uk/url?sa=i&amp;rct=j&amp;q=&amp;esrc=s&amp;source=images&amp;cd=&amp;cad=rja&amp;uact=8&amp;ved=0ahUKEwiD0s_Q9qDSAhXMvBoKHTFxArwQjRwIBw&amp;url=http://www.fotosearch.com/CSP993/k14813363/&amp;bvm=bv.147448319,d.ZGg&amp;psig=AFQjCNEL1s8982x8cZWW6iEltkvsrCSW3A&amp;ust=1487757427270686" TargetMode="External"/><Relationship Id="rId15" Type="http://schemas.openxmlformats.org/officeDocument/2006/relationships/image" Target="../media/image14.png"/><Relationship Id="rId23" Type="http://schemas.openxmlformats.org/officeDocument/2006/relationships/hyperlink" Target="http://www.google.co.uk/url?sa=i&amp;rct=j&amp;q=&amp;esrc=s&amp;source=images&amp;cd=&amp;cad=rja&amp;uact=8&amp;ved=0ahUKEwjA-cGZ-93QAhWFWhQKHQ3dCtoQjRwIBw&amp;url=http://www.everyhealthtip.com/2016/09/04/remedies-for-sore-throat/&amp;bvm=bv.139782543,d.ZGg&amp;psig=AFQjCNHXAOUC1OZQeTfUKrEv9I2KLJnq5Q&amp;ust=1481058441480132" TargetMode="External"/><Relationship Id="rId28" Type="http://schemas.openxmlformats.org/officeDocument/2006/relationships/hyperlink" Target="http://www.google.co.uk/url?sa=i&amp;rct=j&amp;q=&amp;esrc=s&amp;source=images&amp;cd=&amp;cad=rja&amp;uact=8&amp;ved=0ahUKEwiR44qarqnRAhUFmBoKHbXeDgoQjRwIBw&amp;url=http://www.momsteam.com/health-safety/hydration-safety/fluid-guidelines/drinking-fluids-before-during-and-after-sports-important-for-children&amp;bvm=bv.142059868,d.ZGg&amp;psig=AFQjCNHAhyF8zOAYl4ZCOk05iYV_AkUSaA&amp;ust=1483649174654249" TargetMode="External"/><Relationship Id="rId36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10" Type="http://schemas.openxmlformats.org/officeDocument/2006/relationships/image" Target="../media/image3.png"/><Relationship Id="rId19" Type="http://schemas.openxmlformats.org/officeDocument/2006/relationships/image" Target="../media/image17.png"/><Relationship Id="rId31" Type="http://schemas.openxmlformats.org/officeDocument/2006/relationships/image" Target="../media/image24.jpeg"/><Relationship Id="rId44" Type="http://schemas.openxmlformats.org/officeDocument/2006/relationships/image" Target="../media/image31.png"/><Relationship Id="rId4" Type="http://schemas.openxmlformats.org/officeDocument/2006/relationships/image" Target="../media/image8.jpeg"/><Relationship Id="rId9" Type="http://schemas.openxmlformats.org/officeDocument/2006/relationships/image" Target="../media/image11.jpeg"/><Relationship Id="rId14" Type="http://schemas.openxmlformats.org/officeDocument/2006/relationships/image" Target="../media/image2.jpeg"/><Relationship Id="rId22" Type="http://schemas.openxmlformats.org/officeDocument/2006/relationships/image" Target="../media/image19.jpeg"/><Relationship Id="rId27" Type="http://schemas.openxmlformats.org/officeDocument/2006/relationships/image" Target="../media/image22.png"/><Relationship Id="rId3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35" Type="http://schemas.openxmlformats.org/officeDocument/2006/relationships/image" Target="../media/image26.jpeg"/><Relationship Id="rId43" Type="http://schemas.openxmlformats.org/officeDocument/2006/relationships/image" Target="../media/image30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47.jpeg"/><Relationship Id="rId26" Type="http://schemas.openxmlformats.org/officeDocument/2006/relationships/image" Target="../media/image31.png"/><Relationship Id="rId3" Type="http://schemas.openxmlformats.org/officeDocument/2006/relationships/image" Target="../media/image33.png"/><Relationship Id="rId21" Type="http://schemas.openxmlformats.org/officeDocument/2006/relationships/image" Target="../media/image50.jpeg"/><Relationship Id="rId7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5" Type="http://schemas.openxmlformats.org/officeDocument/2006/relationships/image" Target="../media/image7.png"/><Relationship Id="rId2" Type="http://schemas.openxmlformats.org/officeDocument/2006/relationships/image" Target="../media/image32.jpeg"/><Relationship Id="rId16" Type="http://schemas.openxmlformats.org/officeDocument/2006/relationships/image" Target="../media/image45.jpe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0.jpeg"/><Relationship Id="rId24" Type="http://schemas.openxmlformats.org/officeDocument/2006/relationships/image" Target="../media/image53.png"/><Relationship Id="rId5" Type="http://schemas.openxmlformats.org/officeDocument/2006/relationships/image" Target="../media/image35.png"/><Relationship Id="rId15" Type="http://schemas.openxmlformats.org/officeDocument/2006/relationships/image" Target="../media/image44.jpeg"/><Relationship Id="rId23" Type="http://schemas.openxmlformats.org/officeDocument/2006/relationships/image" Target="../media/image52.jpeg"/><Relationship Id="rId10" Type="http://schemas.openxmlformats.org/officeDocument/2006/relationships/image" Target="../media/image39.png"/><Relationship Id="rId19" Type="http://schemas.openxmlformats.org/officeDocument/2006/relationships/image" Target="../media/image48.jpeg"/><Relationship Id="rId4" Type="http://schemas.openxmlformats.org/officeDocument/2006/relationships/image" Target="../media/image34.jpeg"/><Relationship Id="rId9" Type="http://schemas.openxmlformats.org/officeDocument/2006/relationships/image" Target="../media/image38.png"/><Relationship Id="rId14" Type="http://schemas.openxmlformats.org/officeDocument/2006/relationships/image" Target="../media/image43.png"/><Relationship Id="rId22" Type="http://schemas.openxmlformats.org/officeDocument/2006/relationships/image" Target="../media/image5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47.jpeg"/><Relationship Id="rId26" Type="http://schemas.openxmlformats.org/officeDocument/2006/relationships/image" Target="../media/image31.png"/><Relationship Id="rId3" Type="http://schemas.openxmlformats.org/officeDocument/2006/relationships/image" Target="../media/image33.png"/><Relationship Id="rId21" Type="http://schemas.openxmlformats.org/officeDocument/2006/relationships/image" Target="../media/image50.jpeg"/><Relationship Id="rId7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5" Type="http://schemas.openxmlformats.org/officeDocument/2006/relationships/image" Target="../media/image7.png"/><Relationship Id="rId2" Type="http://schemas.openxmlformats.org/officeDocument/2006/relationships/image" Target="../media/image32.jpeg"/><Relationship Id="rId16" Type="http://schemas.openxmlformats.org/officeDocument/2006/relationships/image" Target="../media/image45.jpe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0.jpeg"/><Relationship Id="rId24" Type="http://schemas.openxmlformats.org/officeDocument/2006/relationships/image" Target="../media/image53.png"/><Relationship Id="rId5" Type="http://schemas.openxmlformats.org/officeDocument/2006/relationships/image" Target="../media/image35.png"/><Relationship Id="rId15" Type="http://schemas.openxmlformats.org/officeDocument/2006/relationships/image" Target="../media/image44.jpeg"/><Relationship Id="rId23" Type="http://schemas.openxmlformats.org/officeDocument/2006/relationships/image" Target="../media/image52.jpeg"/><Relationship Id="rId10" Type="http://schemas.openxmlformats.org/officeDocument/2006/relationships/image" Target="../media/image39.png"/><Relationship Id="rId19" Type="http://schemas.openxmlformats.org/officeDocument/2006/relationships/image" Target="../media/image48.jpeg"/><Relationship Id="rId4" Type="http://schemas.openxmlformats.org/officeDocument/2006/relationships/image" Target="../media/image34.jpeg"/><Relationship Id="rId9" Type="http://schemas.openxmlformats.org/officeDocument/2006/relationships/image" Target="../media/image38.png"/><Relationship Id="rId14" Type="http://schemas.openxmlformats.org/officeDocument/2006/relationships/image" Target="../media/image43.png"/><Relationship Id="rId22" Type="http://schemas.openxmlformats.org/officeDocument/2006/relationships/image" Target="../media/image51.jpeg"/><Relationship Id="rId27" Type="http://schemas.openxmlformats.org/officeDocument/2006/relationships/hyperlink" Target="https://basset-green-primary-school.secure-primarysite.net/year-4/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47.jpeg"/><Relationship Id="rId26" Type="http://schemas.openxmlformats.org/officeDocument/2006/relationships/image" Target="../media/image31.png"/><Relationship Id="rId3" Type="http://schemas.openxmlformats.org/officeDocument/2006/relationships/image" Target="../media/image33.png"/><Relationship Id="rId21" Type="http://schemas.openxmlformats.org/officeDocument/2006/relationships/image" Target="../media/image50.jpeg"/><Relationship Id="rId7" Type="http://schemas.openxmlformats.org/officeDocument/2006/relationships/hyperlink" Target="http://www.google.co.uk/url?sa=i&amp;rct=j&amp;q=&amp;esrc=s&amp;source=images&amp;cd=&amp;cad=rja&amp;uact=8&amp;ved=0ahUKEwi6oaGrqMTRAhUGuhQKHaSBBxoQjRwIBw&amp;url=http://www.clipartkid.com/slamming-door-cliparts/&amp;psig=AFQjCNFcnjzQuHi9vVCUScgNBbRlf0x1Iw&amp;ust=1484575328353725" TargetMode="External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5" Type="http://schemas.openxmlformats.org/officeDocument/2006/relationships/image" Target="../media/image7.png"/><Relationship Id="rId2" Type="http://schemas.openxmlformats.org/officeDocument/2006/relationships/image" Target="../media/image32.jpeg"/><Relationship Id="rId16" Type="http://schemas.openxmlformats.org/officeDocument/2006/relationships/image" Target="../media/image45.jpeg"/><Relationship Id="rId20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0.jpeg"/><Relationship Id="rId24" Type="http://schemas.openxmlformats.org/officeDocument/2006/relationships/image" Target="../media/image53.png"/><Relationship Id="rId5" Type="http://schemas.openxmlformats.org/officeDocument/2006/relationships/image" Target="../media/image35.png"/><Relationship Id="rId15" Type="http://schemas.openxmlformats.org/officeDocument/2006/relationships/image" Target="../media/image44.jpeg"/><Relationship Id="rId23" Type="http://schemas.openxmlformats.org/officeDocument/2006/relationships/image" Target="../media/image52.jpeg"/><Relationship Id="rId10" Type="http://schemas.openxmlformats.org/officeDocument/2006/relationships/image" Target="../media/image39.png"/><Relationship Id="rId19" Type="http://schemas.openxmlformats.org/officeDocument/2006/relationships/image" Target="../media/image48.jpeg"/><Relationship Id="rId4" Type="http://schemas.openxmlformats.org/officeDocument/2006/relationships/image" Target="../media/image34.jpeg"/><Relationship Id="rId9" Type="http://schemas.openxmlformats.org/officeDocument/2006/relationships/image" Target="../media/image38.png"/><Relationship Id="rId14" Type="http://schemas.openxmlformats.org/officeDocument/2006/relationships/image" Target="../media/image43.png"/><Relationship Id="rId22" Type="http://schemas.openxmlformats.org/officeDocument/2006/relationships/image" Target="../media/image5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1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png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9" t="17428" r="7854" b="14286"/>
          <a:stretch/>
        </p:blipFill>
        <p:spPr bwMode="auto">
          <a:xfrm>
            <a:off x="5051808" y="44361"/>
            <a:ext cx="534208" cy="567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840" y="-99392"/>
            <a:ext cx="8229600" cy="1143000"/>
          </a:xfrm>
        </p:spPr>
        <p:txBody>
          <a:bodyPr>
            <a:normAutofit/>
          </a:bodyPr>
          <a:lstStyle/>
          <a:p>
            <a:r>
              <a:rPr lang="en-GB" u="sng" dirty="0" smtClean="0">
                <a:latin typeface="CCW Precursive 1" panose="03050602040000000000" pitchFamily="66" charset="0"/>
              </a:rPr>
              <a:t>   </a:t>
            </a:r>
            <a:r>
              <a:rPr lang="en-GB" u="sng" dirty="0">
                <a:latin typeface="CCW Precursive 1" panose="03050602040000000000" pitchFamily="66" charset="0"/>
              </a:rPr>
              <a:t>n </a:t>
            </a:r>
            <a:r>
              <a:rPr lang="en-GB" u="sng" dirty="0" smtClean="0">
                <a:latin typeface="CCW Precursive 1" panose="03050602040000000000" pitchFamily="66" charset="0"/>
              </a:rPr>
              <a:t> l      d </a:t>
            </a:r>
            <a:r>
              <a:rPr lang="en-GB" u="sng" dirty="0" err="1" smtClean="0">
                <a:latin typeface="CCW Precursive 1" panose="03050602040000000000" pitchFamily="66" charset="0"/>
              </a:rPr>
              <a:t>d</a:t>
            </a:r>
            <a:endParaRPr lang="en-GB" u="sng" dirty="0">
              <a:latin typeface="CCW Precursive 1" panose="03050602040000000000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7195"/>
            <a:ext cx="9144000" cy="5589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u="sng" dirty="0" smtClean="0">
                <a:latin typeface="CCW Precursive 1" panose="03050602040000000000" pitchFamily="66" charset="0"/>
              </a:rPr>
              <a:t>El </a:t>
            </a:r>
            <a:r>
              <a:rPr lang="en-GB" sz="2600" b="1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600" b="1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link the spelling, sound and meaning of 6 places in town.</a:t>
            </a:r>
          </a:p>
          <a:p>
            <a:pPr marL="0" indent="0">
              <a:buNone/>
            </a:pPr>
            <a:endParaRPr lang="en-GB" sz="2600" b="1" dirty="0" smtClean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b="1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b="1" u="sng" dirty="0" err="1" smtClean="0">
                <a:latin typeface="CCW Precursive 1" panose="03050602040000000000" pitchFamily="66" charset="0"/>
              </a:rPr>
              <a:t>triunfar</a:t>
            </a:r>
            <a:r>
              <a:rPr lang="en-GB" sz="2600" b="1" u="sng" dirty="0" smtClean="0">
                <a:latin typeface="CCW Precursive 1" panose="03050602040000000000" pitchFamily="66" charset="0"/>
              </a:rPr>
              <a:t>:</a:t>
            </a:r>
          </a:p>
          <a:p>
            <a:pPr marL="0" indent="0">
              <a:buNone/>
            </a:pPr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Use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phonic knowledge </a:t>
            </a:r>
            <a:r>
              <a:rPr lang="en-GB" sz="2600" dirty="0">
                <a:solidFill>
                  <a:srgbClr val="7030A0"/>
                </a:solidFill>
                <a:latin typeface="CCW Precursive 1" panose="03050602040000000000" pitchFamily="66" charset="0"/>
              </a:rPr>
              <a:t>to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say and write place nouns in </a:t>
            </a:r>
            <a:r>
              <a:rPr lang="en-GB" sz="2600" dirty="0">
                <a:solidFill>
                  <a:srgbClr val="7030A0"/>
                </a:solidFill>
                <a:latin typeface="CCW Precursive 1" panose="03050602040000000000" pitchFamily="66" charset="0"/>
              </a:rPr>
              <a:t>Spanish. </a:t>
            </a:r>
          </a:p>
          <a:p>
            <a:pPr marL="0" indent="0">
              <a:buNone/>
            </a:pPr>
            <a:r>
              <a:rPr lang="en-GB" sz="2600" b="1" dirty="0" smtClean="0">
                <a:latin typeface="CCW Precursive 1" panose="03050602040000000000" pitchFamily="66" charset="0"/>
              </a:rPr>
              <a:t>Match</a:t>
            </a:r>
            <a:r>
              <a:rPr lang="en-GB" sz="2600" dirty="0" smtClean="0">
                <a:latin typeface="CCW Precursive 1" panose="03050602040000000000" pitchFamily="66" charset="0"/>
              </a:rPr>
              <a:t> nouns and pictures.</a:t>
            </a:r>
          </a:p>
          <a:p>
            <a:pPr marL="0" indent="0">
              <a:buNone/>
            </a:pPr>
            <a:r>
              <a:rPr lang="en-GB" sz="2600" b="1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Find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 the correct word for the place in town.</a:t>
            </a:r>
          </a:p>
          <a:p>
            <a:pPr marL="0" indent="0">
              <a:buNone/>
            </a:pPr>
            <a:r>
              <a:rPr lang="en-GB" sz="2600" dirty="0">
                <a:latin typeface="CCW Precursive 1" panose="03050602040000000000" pitchFamily="66" charset="0"/>
              </a:rPr>
              <a:t> </a:t>
            </a:r>
            <a:r>
              <a:rPr lang="en-GB" sz="2600" dirty="0" smtClean="0">
                <a:latin typeface="CCW Precursive 1" panose="03050602040000000000" pitchFamily="66" charset="0"/>
              </a:rPr>
              <a:t> </a:t>
            </a:r>
            <a:r>
              <a:rPr lang="en-GB" sz="2600" b="1" dirty="0">
                <a:latin typeface="CCW Precursive 1" panose="03050602040000000000" pitchFamily="66" charset="0"/>
              </a:rPr>
              <a:t>Apply</a:t>
            </a:r>
            <a:r>
              <a:rPr lang="en-GB" sz="2600" dirty="0">
                <a:latin typeface="CCW Precursive 1" panose="03050602040000000000" pitchFamily="66" charset="0"/>
              </a:rPr>
              <a:t> the correct indefinite article: un/</a:t>
            </a:r>
            <a:r>
              <a:rPr lang="en-GB" sz="2600" dirty="0" err="1">
                <a:latin typeface="CCW Precursive 1" panose="03050602040000000000" pitchFamily="66" charset="0"/>
              </a:rPr>
              <a:t>una</a:t>
            </a:r>
            <a:r>
              <a:rPr lang="en-GB" sz="2600" dirty="0" smtClean="0">
                <a:latin typeface="CCW Precursive 1" panose="03050602040000000000" pitchFamily="66" charset="0"/>
              </a:rPr>
              <a:t>.</a:t>
            </a:r>
            <a:endParaRPr lang="en-GB" sz="2600" dirty="0">
              <a:latin typeface="CCW Precursive 1" panose="03050602040000000000" pitchFamily="66" charset="0"/>
            </a:endParaRPr>
          </a:p>
        </p:txBody>
      </p:sp>
      <p:sp>
        <p:nvSpPr>
          <p:cNvPr id="6" name="AutoShape 4" descr="Image result for feliz cumpleañ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 descr="Image result for monkey ooh ooh aah aah">
            <a:hlinkClick r:id="rId3"/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741" y="129041"/>
            <a:ext cx="552253" cy="488664"/>
          </a:xfrm>
          <a:prstGeom prst="rect">
            <a:avLst/>
          </a:prstGeom>
          <a:noFill/>
          <a:extLst/>
        </p:spPr>
      </p:pic>
      <p:pic>
        <p:nvPicPr>
          <p:cNvPr id="9" name="Picture 8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880545" y="83904"/>
            <a:ext cx="618619" cy="528053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026" name="Picture 2" descr="Image result for barcelona beach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16"/>
          <a:stretch/>
        </p:blipFill>
        <p:spPr bwMode="auto">
          <a:xfrm>
            <a:off x="7236296" y="2336081"/>
            <a:ext cx="1838359" cy="102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arcelona stadium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1525" y="57147"/>
            <a:ext cx="1364912" cy="879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3938211" y="166057"/>
            <a:ext cx="455954" cy="45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result for apple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432255" y="166056"/>
            <a:ext cx="455954" cy="453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03648" y="631741"/>
            <a:ext cx="6048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 smtClean="0">
                <a:latin typeface="CCW Precursive 1" panose="03050602040000000000" pitchFamily="66" charset="0"/>
              </a:rPr>
              <a:t>= In the </a:t>
            </a:r>
            <a:r>
              <a:rPr lang="en-GB" sz="3200" u="sng" dirty="0" smtClean="0">
                <a:latin typeface="CCW Precursive 1" panose="03050602040000000000" pitchFamily="66" charset="0"/>
              </a:rPr>
              <a:t>city</a:t>
            </a:r>
            <a:endParaRPr lang="en-GB" sz="3200" u="sng" dirty="0">
              <a:latin typeface="CCW Precursive 1" panose="03050602040000000000" pitchFamily="66" charset="0"/>
            </a:endParaRPr>
          </a:p>
        </p:txBody>
      </p:sp>
      <p:sp>
        <p:nvSpPr>
          <p:cNvPr id="10" name="Explosion 1 9"/>
          <p:cNvSpPr/>
          <p:nvPr/>
        </p:nvSpPr>
        <p:spPr>
          <a:xfrm>
            <a:off x="0" y="5805264"/>
            <a:ext cx="460375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16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en-GB" dirty="0" smtClean="0">
                <a:latin typeface="CCW Precursive 1" panose="03050602040000000000" pitchFamily="66" charset="0"/>
              </a:rPr>
              <a:t>In this lesson you will need:</a:t>
            </a:r>
          </a:p>
          <a:p>
            <a:pPr lvl="1"/>
            <a:r>
              <a:rPr lang="en-GB" dirty="0" smtClean="0">
                <a:latin typeface="CCW Precursive 1" panose="03050602040000000000" pitchFamily="66" charset="0"/>
              </a:rPr>
              <a:t>Paper</a:t>
            </a:r>
          </a:p>
          <a:p>
            <a:pPr lvl="1"/>
            <a:r>
              <a:rPr lang="en-GB" dirty="0" smtClean="0">
                <a:latin typeface="CCW Precursive 1" panose="03050602040000000000" pitchFamily="66" charset="0"/>
              </a:rPr>
              <a:t>A pencil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How many Spanish phonic sounds can you say aloud on the next slide?</a:t>
            </a:r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029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401" t="6321" r="19760" b="2961"/>
          <a:stretch/>
        </p:blipFill>
        <p:spPr>
          <a:xfrm>
            <a:off x="3971462" y="5229200"/>
            <a:ext cx="934467" cy="1327925"/>
          </a:xfrm>
          <a:prstGeom prst="rect">
            <a:avLst/>
          </a:prstGeom>
        </p:spPr>
      </p:pic>
      <p:pic>
        <p:nvPicPr>
          <p:cNvPr id="56" name="Picture 4" descr="Image result for spanish fla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5176"/>
            <a:ext cx="1471671" cy="1098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ouse squeak">
            <a:hlinkClick r:id="rId5"/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83" t="5851" r="12374"/>
          <a:stretch/>
        </p:blipFill>
        <p:spPr bwMode="auto">
          <a:xfrm>
            <a:off x="3746157" y="3546413"/>
            <a:ext cx="997567" cy="123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plug hole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3" t="26419" r="28034" b="17462"/>
          <a:stretch/>
        </p:blipFill>
        <p:spPr bwMode="auto">
          <a:xfrm>
            <a:off x="4399485" y="4346632"/>
            <a:ext cx="776287" cy="63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47"/>
          <p:cNvSpPr/>
          <p:nvPr/>
        </p:nvSpPr>
        <p:spPr>
          <a:xfrm>
            <a:off x="3735611" y="3485360"/>
            <a:ext cx="1440159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 </a:t>
            </a:r>
            <a:r>
              <a:rPr lang="en-GB" sz="32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gui</a:t>
            </a:r>
            <a:endParaRPr lang="en-GB" sz="32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n-GB" sz="32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gue</a:t>
            </a:r>
            <a:endParaRPr lang="en-GB" sz="32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32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084168" y="73622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Image result for apple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6045" y="150536"/>
            <a:ext cx="1235750" cy="122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213697" y="105189"/>
            <a:ext cx="1220151" cy="1146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611702" y="389131"/>
            <a:ext cx="1222336" cy="95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7644705" y="272560"/>
            <a:ext cx="887735" cy="1284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Image result for monkey ooh ooh aah aah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5847" y="181112"/>
            <a:ext cx="1303672" cy="1303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82" t="23104" r="7696" b="15622"/>
          <a:stretch/>
        </p:blipFill>
        <p:spPr bwMode="auto">
          <a:xfrm>
            <a:off x="5349229" y="2347804"/>
            <a:ext cx="1166987" cy="937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5" t="14959"/>
          <a:stretch/>
        </p:blipFill>
        <p:spPr bwMode="auto">
          <a:xfrm>
            <a:off x="7820832" y="5229200"/>
            <a:ext cx="1359680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352436" y="5263646"/>
            <a:ext cx="1040852" cy="1045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9" t="17428" r="7854" b="14286"/>
          <a:stretch/>
        </p:blipFill>
        <p:spPr bwMode="auto">
          <a:xfrm>
            <a:off x="7945831" y="2121651"/>
            <a:ext cx="1162673" cy="1235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660295" y="1791427"/>
            <a:ext cx="1160994" cy="1279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2940534" y="1835410"/>
            <a:ext cx="1343434" cy="12168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shh">
            <a:hlinkClick r:id="rId21"/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4" y="5312476"/>
            <a:ext cx="1089516" cy="99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Image result for sore throat">
            <a:hlinkClick r:id="rId23"/>
          </p:cNvPr>
          <p:cNvPicPr>
            <a:picLocks noChangeAspect="1" noChangeArrowheads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2" r="9818"/>
          <a:stretch/>
        </p:blipFill>
        <p:spPr bwMode="auto">
          <a:xfrm>
            <a:off x="7935861" y="4055618"/>
            <a:ext cx="1056334" cy="987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Image result for washing machine spinning">
            <a:hlinkClick r:id="rId25"/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251" y="5273500"/>
            <a:ext cx="857869" cy="1286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772816"/>
            <a:ext cx="1218333" cy="924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drinking water">
            <a:hlinkClick r:id="rId28"/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11" t="5549" r="12312"/>
          <a:stretch/>
        </p:blipFill>
        <p:spPr bwMode="auto">
          <a:xfrm>
            <a:off x="1303932" y="3519480"/>
            <a:ext cx="1012901" cy="100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Image result for cartoon eat sweetcorn">
            <a:hlinkClick r:id="rId30"/>
          </p:cNvPr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2598435" y="5305238"/>
            <a:ext cx="1074405" cy="95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" descr="Image result for laughing cartoon face">
            <a:hlinkClick r:id="rId32"/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6830" y="4002646"/>
            <a:ext cx="991514" cy="974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Image result for clear throat">
            <a:hlinkClick r:id="rId34"/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2342" y="3936752"/>
            <a:ext cx="1273874" cy="107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 descr="Image result for door slamming">
            <a:hlinkClick r:id="rId36"/>
          </p:cNvPr>
          <p:cNvPicPr>
            <a:picLocks noChangeAspect="1" noChangeArrowheads="1"/>
          </p:cNvPicPr>
          <p:nvPr/>
        </p:nvPicPr>
        <p:blipFill rotWithShape="1"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/>
        </p:blipFill>
        <p:spPr bwMode="auto">
          <a:xfrm>
            <a:off x="6557838" y="2028846"/>
            <a:ext cx="1030059" cy="134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Image result for yucky face">
            <a:hlinkClick r:id="rId38"/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01008"/>
            <a:ext cx="973155" cy="114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" descr="Image result for cute baby">
            <a:hlinkClick r:id="rId40"/>
          </p:cNvPr>
          <p:cNvPicPr>
            <a:picLocks noChangeAspect="1" noChangeArrowheads="1"/>
          </p:cNvPicPr>
          <p:nvPr/>
        </p:nvPicPr>
        <p:blipFill rotWithShape="1"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1" t="17879" b="22204"/>
          <a:stretch/>
        </p:blipFill>
        <p:spPr bwMode="auto">
          <a:xfrm>
            <a:off x="2520712" y="3537360"/>
            <a:ext cx="1040852" cy="111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9481" y="87782"/>
            <a:ext cx="136815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471671" y="86423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983839" y="85065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5496" y="1775533"/>
            <a:ext cx="1292863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466790" y="1772816"/>
            <a:ext cx="1305010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2890152" y="1779147"/>
            <a:ext cx="1252891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6557838" y="1772815"/>
            <a:ext cx="1292159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ce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7925990" y="1779147"/>
            <a:ext cx="1182514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ci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5349229" y="1772815"/>
            <a:ext cx="1113084" cy="158768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z</a:t>
            </a: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39263" y="3487938"/>
            <a:ext cx="1103953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ga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267556" y="3485221"/>
            <a:ext cx="1082086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go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2448704" y="3486579"/>
            <a:ext cx="118719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gu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277976" y="3486579"/>
            <a:ext cx="1158067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6544617" y="3485221"/>
            <a:ext cx="1258507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35496" y="5216130"/>
            <a:ext cx="114632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892338" y="3494895"/>
            <a:ext cx="1144158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j</a:t>
            </a: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1268868" y="5214771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CW Precursive 1" panose="03050602040000000000" pitchFamily="66" charset="0"/>
              </a:rPr>
              <a:t>ll</a:t>
            </a:r>
            <a:endParaRPr lang="en-GB" sz="4000" b="1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551340" y="5214771"/>
            <a:ext cx="1193508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ñ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5149004" y="5213413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rr</a:t>
            </a:r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7737972" y="5213413"/>
            <a:ext cx="1312859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5" name="Straight Connector 54"/>
          <p:cNvCxnSpPr/>
          <p:nvPr/>
        </p:nvCxnSpPr>
        <p:spPr>
          <a:xfrm flipV="1">
            <a:off x="3727619" y="3501007"/>
            <a:ext cx="1402114" cy="156556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ectangle 35"/>
          <p:cNvSpPr/>
          <p:nvPr/>
        </p:nvSpPr>
        <p:spPr>
          <a:xfrm>
            <a:off x="4568015" y="191464"/>
            <a:ext cx="1444145" cy="1581352"/>
          </a:xfrm>
          <a:prstGeom prst="rect">
            <a:avLst/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4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Spanish phonics</a:t>
            </a:r>
          </a:p>
          <a:p>
            <a:pPr algn="ctr"/>
            <a:endParaRPr lang="en-GB" sz="24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24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211960" y="1772815"/>
            <a:ext cx="1039411" cy="159996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qu</a:t>
            </a:r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58" name="Picture 2" descr="Image result for castañuelas">
            <a:hlinkClick r:id="rId42"/>
          </p:cNvPr>
          <p:cNvPicPr>
            <a:picLocks noChangeAspect="1" noChangeArrowheads="1"/>
          </p:cNvPicPr>
          <p:nvPr/>
        </p:nvPicPr>
        <p:blipFill rotWithShape="1"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70"/>
          <a:stretch/>
        </p:blipFill>
        <p:spPr bwMode="auto">
          <a:xfrm>
            <a:off x="4247244" y="2267972"/>
            <a:ext cx="839882" cy="1017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Rectangle 58"/>
          <p:cNvSpPr/>
          <p:nvPr/>
        </p:nvSpPr>
        <p:spPr>
          <a:xfrm>
            <a:off x="3852860" y="5213552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6445148" y="5213413"/>
            <a:ext cx="1188132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4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44"/>
          <a:stretch>
            <a:fillRect/>
          </a:stretch>
        </p:blipFill>
        <p:spPr>
          <a:xfrm>
            <a:off x="6603987" y="5252708"/>
            <a:ext cx="862035" cy="1155306"/>
          </a:xfrm>
          <a:prstGeom prst="rect">
            <a:avLst/>
          </a:prstGeom>
        </p:spPr>
      </p:pic>
      <p:sp>
        <p:nvSpPr>
          <p:cNvPr id="28" name="Rectangle 27"/>
          <p:cNvSpPr/>
          <p:nvPr/>
        </p:nvSpPr>
        <p:spPr>
          <a:xfrm>
            <a:off x="5340054" y="3369186"/>
            <a:ext cx="74411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err="1">
                <a:latin typeface="Comic Sans MS" panose="030F0702030302020204" pitchFamily="66" charset="0"/>
              </a:rPr>
              <a:t>ge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6716237" y="3369186"/>
            <a:ext cx="60144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b="1" dirty="0" err="1" smtClean="0">
                <a:latin typeface="Comic Sans MS" panose="030F0702030302020204" pitchFamily="66" charset="0"/>
              </a:rPr>
              <a:t>gi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7596336" y="82512"/>
            <a:ext cx="1444145" cy="15813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r"/>
            <a:r>
              <a:rPr lang="en-GB" sz="4000" b="1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4000" b="1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i</a:t>
            </a:r>
            <a:endParaRPr lang="en-GB" sz="4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7956376" y="60390"/>
            <a:ext cx="111837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600" b="1" dirty="0" smtClean="0">
                <a:latin typeface="Comic Sans MS" panose="030F0702030302020204" pitchFamily="66" charset="0"/>
              </a:rPr>
              <a:t>y</a:t>
            </a:r>
            <a:r>
              <a:rPr lang="en-GB" sz="1400" b="1" dirty="0" smtClean="0">
                <a:latin typeface="Comic Sans MS" panose="030F0702030302020204" pitchFamily="66" charset="0"/>
              </a:rPr>
              <a:t> </a:t>
            </a:r>
            <a:r>
              <a:rPr lang="en-GB" sz="1100" dirty="0" smtClean="0">
                <a:latin typeface="Comic Sans MS" panose="030F0702030302020204" pitchFamily="66" charset="0"/>
              </a:rPr>
              <a:t>between vowels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50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616624"/>
          </a:xfrm>
        </p:spPr>
        <p:txBody>
          <a:bodyPr/>
          <a:lstStyle/>
          <a:p>
            <a:r>
              <a:rPr lang="en-GB" dirty="0" smtClean="0">
                <a:latin typeface="CCW Precursive 1" panose="03050602040000000000" pitchFamily="66" charset="0"/>
              </a:rPr>
              <a:t>How did you do?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Use your phonic knowledge to say the place nouns on the next slide. </a:t>
            </a:r>
          </a:p>
          <a:p>
            <a:endParaRPr lang="en-GB" dirty="0" smtClean="0">
              <a:latin typeface="CCW Precursive 1" panose="03050602040000000000" pitchFamily="66" charset="0"/>
            </a:endParaRPr>
          </a:p>
          <a:p>
            <a:r>
              <a:rPr lang="en-GB" dirty="0" smtClean="0">
                <a:latin typeface="CCW Precursive 1" panose="03050602040000000000" pitchFamily="66" charset="0"/>
              </a:rPr>
              <a:t>The first one is quite long in English and Spanish: Shopping centre. </a:t>
            </a:r>
            <a:endParaRPr lang="en-GB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600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3759"/>
            <a:ext cx="806489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1.          </a:t>
            </a:r>
            <a:r>
              <a:rPr lang="en-GB" sz="2800" dirty="0" err="1" smtClean="0">
                <a:latin typeface="Comic Sans MS" panose="030F0702030302020204" pitchFamily="66" charset="0"/>
              </a:rPr>
              <a:t>nt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m                l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2.        </a:t>
            </a:r>
            <a:r>
              <a:rPr lang="en-GB" sz="2800" dirty="0" err="1" smtClean="0">
                <a:latin typeface="Comic Sans MS" panose="030F0702030302020204" pitchFamily="66" charset="0"/>
              </a:rPr>
              <a:t>st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3.     n 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4.    </a:t>
            </a:r>
            <a:r>
              <a:rPr lang="en-GB" sz="2800" dirty="0" err="1" smtClean="0">
                <a:latin typeface="Comic Sans MS" panose="030F0702030302020204" pitchFamily="66" charset="0"/>
              </a:rPr>
              <a:t>st</a:t>
            </a:r>
            <a:r>
              <a:rPr lang="en-GB" sz="2800" dirty="0" smtClean="0">
                <a:latin typeface="Comic Sans MS" panose="030F0702030302020204" pitchFamily="66" charset="0"/>
              </a:rPr>
              <a:t>    d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5. p    s    n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6. </a:t>
            </a:r>
            <a:r>
              <a:rPr lang="en-GB" sz="2800" dirty="0" err="1" smtClean="0">
                <a:latin typeface="Comic Sans MS" panose="030F0702030302020204" pitchFamily="66" charset="0"/>
              </a:rPr>
              <a:t>pl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Image result for tired at des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575829" y="2029225"/>
            <a:ext cx="501693" cy="3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945152" y="5129708"/>
            <a:ext cx="334440" cy="48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7" descr="Image result for throw shot pu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>
            <a:fillRect/>
          </a:stretch>
        </p:blipFill>
        <p:spPr bwMode="auto">
          <a:xfrm>
            <a:off x="2193442" y="2029225"/>
            <a:ext cx="362334" cy="36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1" b="2133"/>
          <a:stretch>
            <a:fillRect/>
          </a:stretch>
        </p:blipFill>
        <p:spPr bwMode="auto">
          <a:xfrm>
            <a:off x="3203848" y="885712"/>
            <a:ext cx="418076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57223"/>
            <a:ext cx="571371" cy="43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Image result for door slamm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>
            <a:fillRect/>
          </a:stretch>
        </p:blipFill>
        <p:spPr bwMode="auto">
          <a:xfrm>
            <a:off x="1187624" y="735375"/>
            <a:ext cx="463718" cy="60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1354485" y="3041123"/>
            <a:ext cx="487758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1575360" y="5181085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1" descr="Image result for appl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5171848" y="913304"/>
            <a:ext cx="410320" cy="40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9" descr="Image result for appl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788856" y="6317172"/>
            <a:ext cx="343752" cy="34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1382184" y="6217592"/>
            <a:ext cx="304035" cy="43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646652" y="4148893"/>
            <a:ext cx="413432" cy="3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Image result for appl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052806" y="6308795"/>
            <a:ext cx="347470" cy="34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Image result for tired at desk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330233" y="976155"/>
            <a:ext cx="474999" cy="36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2053320" y="4124272"/>
            <a:ext cx="304035" cy="43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3" descr="Image result for tired at desk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390087" y="4205095"/>
            <a:ext cx="456086" cy="35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8" descr="Image result for appl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442624" y="4159676"/>
            <a:ext cx="385025" cy="3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3923928" y="856065"/>
            <a:ext cx="487758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4758120" y="913583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2" descr="Image result for appl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2208962" y="5220100"/>
            <a:ext cx="385025" cy="3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1834509" y="1926283"/>
            <a:ext cx="334440" cy="48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790866" y="3055059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Image result for Castillo de La Aljafería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656" y="1526883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2709073" y="5704850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2794285" y="4763277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mage result for centro comercial girona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773" y="432761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 descr="Image result for barcelona stadium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599" y="3539447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550" y="2509239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5"/>
          <a:srcRect l="16401" t="6321" r="19760" b="2961"/>
          <a:stretch/>
        </p:blipFill>
        <p:spPr>
          <a:xfrm>
            <a:off x="2042002" y="918031"/>
            <a:ext cx="297750" cy="42311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82184" y="2007928"/>
            <a:ext cx="302137" cy="40492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5"/>
          <a:srcRect l="16401" t="6321" r="19760" b="2961"/>
          <a:stretch/>
        </p:blipFill>
        <p:spPr>
          <a:xfrm>
            <a:off x="4430595" y="875719"/>
            <a:ext cx="327525" cy="46542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85381" y="4166153"/>
            <a:ext cx="274670" cy="3681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18964" y="5244983"/>
            <a:ext cx="274670" cy="368116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-9353" y="8828"/>
            <a:ext cx="914501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200" dirty="0" smtClean="0">
                <a:latin typeface="CCW Precursive 1" panose="03050602040000000000" pitchFamily="66" charset="0"/>
              </a:rPr>
              <a:t>Say the place nouns using your phonic knowledge.</a:t>
            </a:r>
            <a:endParaRPr lang="en-GB" sz="22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24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3759"/>
            <a:ext cx="806489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1.          </a:t>
            </a:r>
            <a:r>
              <a:rPr lang="en-GB" sz="2800" dirty="0" err="1" smtClean="0">
                <a:latin typeface="Comic Sans MS" panose="030F0702030302020204" pitchFamily="66" charset="0"/>
              </a:rPr>
              <a:t>nt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m                l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2.        </a:t>
            </a:r>
            <a:r>
              <a:rPr lang="en-GB" sz="2800" dirty="0" err="1" smtClean="0">
                <a:latin typeface="Comic Sans MS" panose="030F0702030302020204" pitchFamily="66" charset="0"/>
              </a:rPr>
              <a:t>st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3.     n 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4.    </a:t>
            </a:r>
            <a:r>
              <a:rPr lang="en-GB" sz="2800" dirty="0" err="1" smtClean="0">
                <a:latin typeface="Comic Sans MS" panose="030F0702030302020204" pitchFamily="66" charset="0"/>
              </a:rPr>
              <a:t>st</a:t>
            </a:r>
            <a:r>
              <a:rPr lang="en-GB" sz="2800" dirty="0" smtClean="0">
                <a:latin typeface="Comic Sans MS" panose="030F0702030302020204" pitchFamily="66" charset="0"/>
              </a:rPr>
              <a:t>    d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5. p    s    n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6. </a:t>
            </a:r>
            <a:r>
              <a:rPr lang="en-GB" sz="2800" dirty="0" err="1" smtClean="0">
                <a:latin typeface="Comic Sans MS" panose="030F0702030302020204" pitchFamily="66" charset="0"/>
              </a:rPr>
              <a:t>pl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Image result for tired at des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575829" y="2029225"/>
            <a:ext cx="501693" cy="3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945152" y="5129708"/>
            <a:ext cx="334440" cy="48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7" descr="Image result for throw shot pu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>
            <a:fillRect/>
          </a:stretch>
        </p:blipFill>
        <p:spPr bwMode="auto">
          <a:xfrm>
            <a:off x="2193442" y="2029225"/>
            <a:ext cx="362334" cy="36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1" b="2133"/>
          <a:stretch>
            <a:fillRect/>
          </a:stretch>
        </p:blipFill>
        <p:spPr bwMode="auto">
          <a:xfrm>
            <a:off x="3203848" y="885712"/>
            <a:ext cx="418076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57223"/>
            <a:ext cx="571371" cy="43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Image result for door slamm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>
            <a:fillRect/>
          </a:stretch>
        </p:blipFill>
        <p:spPr bwMode="auto">
          <a:xfrm>
            <a:off x="1187624" y="735375"/>
            <a:ext cx="463718" cy="60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1354485" y="3041123"/>
            <a:ext cx="487758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1575360" y="5181085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1" descr="Image result for appl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5171848" y="913304"/>
            <a:ext cx="410320" cy="40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9" descr="Image result for appl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788856" y="6317172"/>
            <a:ext cx="343752" cy="34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1382184" y="6217592"/>
            <a:ext cx="304035" cy="43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646652" y="4148893"/>
            <a:ext cx="413432" cy="3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Image result for appl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052806" y="6308795"/>
            <a:ext cx="347470" cy="34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Image result for tired at desk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330233" y="976155"/>
            <a:ext cx="474999" cy="36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2053320" y="4124272"/>
            <a:ext cx="304035" cy="43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3" descr="Image result for tired at desk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390087" y="4205095"/>
            <a:ext cx="456086" cy="35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8" descr="Image result for appl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442624" y="4159676"/>
            <a:ext cx="385025" cy="3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3923928" y="856065"/>
            <a:ext cx="487758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4758120" y="913583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2" descr="Image result for appl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2208962" y="5220100"/>
            <a:ext cx="385025" cy="3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1834509" y="1926283"/>
            <a:ext cx="334440" cy="48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790866" y="3055059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Image result for Castillo de La Aljafería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656" y="1526883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2709073" y="5704850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2794285" y="4763277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mage result for centro comercial girona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773" y="432761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 descr="Image result for barcelona stadium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599" y="3539447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550" y="2509239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5"/>
          <a:srcRect l="16401" t="6321" r="19760" b="2961"/>
          <a:stretch/>
        </p:blipFill>
        <p:spPr>
          <a:xfrm>
            <a:off x="2042002" y="918031"/>
            <a:ext cx="297750" cy="42311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82184" y="2007928"/>
            <a:ext cx="302137" cy="40492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5"/>
          <a:srcRect l="16401" t="6321" r="19760" b="2961"/>
          <a:stretch/>
        </p:blipFill>
        <p:spPr>
          <a:xfrm>
            <a:off x="4430595" y="875719"/>
            <a:ext cx="327525" cy="46542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85381" y="4166153"/>
            <a:ext cx="274670" cy="3681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18964" y="5244983"/>
            <a:ext cx="274670" cy="368116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5292080" y="2509239"/>
            <a:ext cx="3456384" cy="37785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Go to this link to listen and repeat the Spanish for places in town: </a:t>
            </a:r>
            <a:r>
              <a:rPr lang="en-GB" sz="2000" dirty="0">
                <a:latin typeface="Comic Sans MS" panose="030F0702030302020204" pitchFamily="66" charset="0"/>
                <a:hlinkClick r:id="rId27"/>
              </a:rPr>
              <a:t>https://basset-green-primary-school.secure-primarysite.net/year-4</a:t>
            </a:r>
            <a:r>
              <a:rPr lang="en-GB" sz="2000" dirty="0" smtClean="0">
                <a:latin typeface="Comic Sans MS" panose="030F0702030302020204" pitchFamily="66" charset="0"/>
                <a:hlinkClick r:id="rId27"/>
              </a:rPr>
              <a:t>/</a:t>
            </a:r>
            <a:endParaRPr lang="en-GB" sz="20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35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73759"/>
            <a:ext cx="806489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1.          </a:t>
            </a:r>
            <a:r>
              <a:rPr lang="en-GB" sz="2800" dirty="0" err="1" smtClean="0">
                <a:latin typeface="Comic Sans MS" panose="030F0702030302020204" pitchFamily="66" charset="0"/>
              </a:rPr>
              <a:t>nt</a:t>
            </a:r>
            <a:r>
              <a:rPr lang="en-GB" sz="2800" dirty="0" smtClean="0">
                <a:latin typeface="Comic Sans MS" panose="030F0702030302020204" pitchFamily="66" charset="0"/>
              </a:rPr>
              <a:t>               m                l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2.        </a:t>
            </a:r>
            <a:r>
              <a:rPr lang="en-GB" sz="2800" dirty="0" err="1" smtClean="0">
                <a:latin typeface="Comic Sans MS" panose="030F0702030302020204" pitchFamily="66" charset="0"/>
              </a:rPr>
              <a:t>st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3.     n 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4.    </a:t>
            </a:r>
            <a:r>
              <a:rPr lang="en-GB" sz="2800" dirty="0" err="1" smtClean="0">
                <a:latin typeface="Comic Sans MS" panose="030F0702030302020204" pitchFamily="66" charset="0"/>
              </a:rPr>
              <a:t>st</a:t>
            </a:r>
            <a:r>
              <a:rPr lang="en-GB" sz="2800" dirty="0" smtClean="0">
                <a:latin typeface="Comic Sans MS" panose="030F0702030302020204" pitchFamily="66" charset="0"/>
              </a:rPr>
              <a:t>    d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5. p    s    n</a:t>
            </a:r>
          </a:p>
          <a:p>
            <a:pPr>
              <a:lnSpc>
                <a:spcPct val="250000"/>
              </a:lnSpc>
            </a:pPr>
            <a:r>
              <a:rPr lang="en-GB" sz="2800" dirty="0" smtClean="0">
                <a:latin typeface="Comic Sans MS" panose="030F0702030302020204" pitchFamily="66" charset="0"/>
              </a:rPr>
              <a:t>6. </a:t>
            </a:r>
            <a:r>
              <a:rPr lang="en-GB" sz="2800" dirty="0" err="1" smtClean="0">
                <a:latin typeface="Comic Sans MS" panose="030F0702030302020204" pitchFamily="66" charset="0"/>
              </a:rPr>
              <a:t>pl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Image result for tired at des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575829" y="2029225"/>
            <a:ext cx="501693" cy="3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945152" y="5129708"/>
            <a:ext cx="334440" cy="48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7" descr="Image result for throw shot pu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>
            <a:fillRect/>
          </a:stretch>
        </p:blipFill>
        <p:spPr bwMode="auto">
          <a:xfrm>
            <a:off x="2193442" y="2029225"/>
            <a:ext cx="362334" cy="362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1" b="2133"/>
          <a:stretch>
            <a:fillRect/>
          </a:stretch>
        </p:blipFill>
        <p:spPr bwMode="auto">
          <a:xfrm>
            <a:off x="3203848" y="885712"/>
            <a:ext cx="418076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57223"/>
            <a:ext cx="571371" cy="43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2" descr="Image result for door slammin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6" t="4678"/>
          <a:stretch>
            <a:fillRect/>
          </a:stretch>
        </p:blipFill>
        <p:spPr bwMode="auto">
          <a:xfrm>
            <a:off x="1187624" y="735375"/>
            <a:ext cx="463718" cy="60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1354485" y="3041123"/>
            <a:ext cx="487758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5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1575360" y="5181085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1" descr="Image result for appl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5171848" y="913304"/>
            <a:ext cx="410320" cy="40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9" descr="Image result for appl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788856" y="6317172"/>
            <a:ext cx="343752" cy="34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1382184" y="6217592"/>
            <a:ext cx="304035" cy="43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646652" y="4148893"/>
            <a:ext cx="413432" cy="39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7" descr="Image result for apple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052806" y="6308795"/>
            <a:ext cx="347470" cy="347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5" descr="Image result for tired at desk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330233" y="976155"/>
            <a:ext cx="474999" cy="369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2053320" y="4124272"/>
            <a:ext cx="304035" cy="43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3" descr="Image result for tired at desk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89" t="39232" r="27325"/>
          <a:stretch>
            <a:fillRect/>
          </a:stretch>
        </p:blipFill>
        <p:spPr bwMode="auto">
          <a:xfrm>
            <a:off x="2390087" y="4205095"/>
            <a:ext cx="456086" cy="35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8" descr="Image result for appl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1442624" y="4159676"/>
            <a:ext cx="385025" cy="3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>
            <a:fillRect/>
          </a:stretch>
        </p:blipFill>
        <p:spPr bwMode="auto">
          <a:xfrm>
            <a:off x="3923928" y="856065"/>
            <a:ext cx="487758" cy="459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4758120" y="913583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32" descr="Image result for appl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5"/>
          <a:stretch>
            <a:fillRect/>
          </a:stretch>
        </p:blipFill>
        <p:spPr bwMode="auto">
          <a:xfrm rot="5573163">
            <a:off x="2208962" y="5220100"/>
            <a:ext cx="385025" cy="38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4" t="16455" r="13908" b="9846"/>
          <a:stretch>
            <a:fillRect/>
          </a:stretch>
        </p:blipFill>
        <p:spPr bwMode="auto">
          <a:xfrm>
            <a:off x="1834509" y="1926283"/>
            <a:ext cx="334440" cy="48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0" t="17429" r="7854" b="14285"/>
          <a:stretch>
            <a:fillRect/>
          </a:stretch>
        </p:blipFill>
        <p:spPr bwMode="auto">
          <a:xfrm>
            <a:off x="790866" y="3055059"/>
            <a:ext cx="406465" cy="432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6" descr="Image result for Castillo de La Aljafería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656" y="1526883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2709073" y="5704850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2794285" y="4763277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Image result for centro comercial girona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0773" y="432761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43" descr="Image result for barcelona stadium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6599" y="3539447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550" y="2509239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5"/>
          <a:srcRect l="16401" t="6321" r="19760" b="2961"/>
          <a:stretch/>
        </p:blipFill>
        <p:spPr>
          <a:xfrm>
            <a:off x="2042002" y="918031"/>
            <a:ext cx="297750" cy="42311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82184" y="2007928"/>
            <a:ext cx="302137" cy="404928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25"/>
          <a:srcRect l="16401" t="6321" r="19760" b="2961"/>
          <a:stretch/>
        </p:blipFill>
        <p:spPr>
          <a:xfrm>
            <a:off x="4430595" y="875719"/>
            <a:ext cx="327525" cy="46542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85381" y="4166153"/>
            <a:ext cx="274670" cy="368116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318964" y="5244983"/>
            <a:ext cx="274670" cy="368116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5594947" y="1988840"/>
            <a:ext cx="3087024" cy="44720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Use your phonic knowledge to spell each place in town with your pencil and paper.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993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260648"/>
            <a:ext cx="889248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Centro </a:t>
            </a:r>
            <a:r>
              <a:rPr lang="en-GB" sz="2800" dirty="0" err="1" smtClean="0">
                <a:latin typeface="Comic Sans MS" panose="030F0702030302020204" pitchFamily="66" charset="0"/>
              </a:rPr>
              <a:t>comercial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Castillo</a:t>
            </a: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Cine</a:t>
            </a: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err="1" smtClean="0">
                <a:latin typeface="Comic Sans MS" panose="030F0702030302020204" pitchFamily="66" charset="0"/>
              </a:rPr>
              <a:t>Estadio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err="1" smtClean="0">
                <a:latin typeface="Comic Sans MS" panose="030F0702030302020204" pitchFamily="66" charset="0"/>
              </a:rPr>
              <a:t>Piscina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Playa                      Don’t worry if you spelled this 				as “</a:t>
            </a:r>
            <a:r>
              <a:rPr lang="en-GB" sz="2800" dirty="0" err="1" smtClean="0">
                <a:latin typeface="Comic Sans MS" panose="030F0702030302020204" pitchFamily="66" charset="0"/>
              </a:rPr>
              <a:t>plaia</a:t>
            </a:r>
            <a:r>
              <a:rPr lang="en-GB" sz="2800" dirty="0" smtClean="0">
                <a:latin typeface="Comic Sans MS" panose="030F0702030302020204" pitchFamily="66" charset="0"/>
              </a:rPr>
              <a:t>”, it could have been!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6" descr="Image result for Castillo de La Aljaferí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376" y="1469742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1835696" y="5704850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2175165" y="4761253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centro comercial giro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028" y="407715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barcelona stadi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851" y="3645024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23" y="2509239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07504" y="116632"/>
            <a:ext cx="1728192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/>
              <a:t>Answers: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7480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07504" y="8828"/>
            <a:ext cx="741682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latin typeface="CCW Precursive 1" panose="03050602040000000000" pitchFamily="66" charset="0"/>
              </a:rPr>
              <a:t>Match the place nouns and pictures.</a:t>
            </a:r>
            <a:endParaRPr lang="en-GB" sz="2400" dirty="0">
              <a:latin typeface="CCW Precursive 1" panose="03050602040000000000" pitchFamily="66" charset="0"/>
            </a:endParaRPr>
          </a:p>
        </p:txBody>
      </p:sp>
      <p:pic>
        <p:nvPicPr>
          <p:cNvPr id="3" name="Picture 6" descr="Image result for Castillo de La Aljaferí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762" y="4873744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7145762" y="2780928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7092280" y="3966712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Image result for centro comercial giro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120" y="620688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barcelona stadi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069" y="5860778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762" y="1700808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83671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1. </a:t>
            </a:r>
            <a:r>
              <a:rPr lang="en-GB" sz="2800" dirty="0" err="1" smtClean="0">
                <a:latin typeface="Comic Sans MS" panose="030F0702030302020204" pitchFamily="66" charset="0"/>
              </a:rPr>
              <a:t>estadio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60963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2. playa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240172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3. </a:t>
            </a:r>
            <a:r>
              <a:rPr lang="en-GB" sz="2800" dirty="0" err="1" smtClean="0">
                <a:latin typeface="Comic Sans MS" panose="030F0702030302020204" pitchFamily="66" charset="0"/>
              </a:rPr>
              <a:t>castillo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326582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4. cine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412991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5. </a:t>
            </a:r>
            <a:r>
              <a:rPr lang="en-GB" sz="2800" dirty="0" err="1" smtClean="0">
                <a:latin typeface="Comic Sans MS" panose="030F0702030302020204" pitchFamily="66" charset="0"/>
              </a:rPr>
              <a:t>centro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</a:rPr>
              <a:t>comercial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499401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6. </a:t>
            </a:r>
            <a:r>
              <a:rPr lang="en-GB" sz="2800" dirty="0" err="1" smtClean="0">
                <a:latin typeface="Comic Sans MS" panose="030F0702030302020204" pitchFamily="66" charset="0"/>
              </a:rPr>
              <a:t>piscina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1706" y="650975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60232" y="175518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60232" y="283530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60232" y="398743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60232" y="492200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0232" y="59301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240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971600" y="908720"/>
            <a:ext cx="638041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latin typeface="CCW Precursive 1" panose="03050602040000000000" pitchFamily="66" charset="0"/>
              </a:rPr>
              <a:t>How do you think you did?</a:t>
            </a:r>
            <a:endParaRPr lang="en-GB" sz="2800" dirty="0">
              <a:latin typeface="CCW Precursive 1" panose="03050602040000000000" pitchFamily="66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1259632" y="2924944"/>
            <a:ext cx="5904656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latin typeface="CCW Precursive 1" panose="03050602040000000000" pitchFamily="66" charset="0"/>
              </a:rPr>
              <a:t>Ready for the answers?</a:t>
            </a:r>
            <a:endParaRPr lang="en-GB" sz="28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30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07504" y="8828"/>
            <a:ext cx="88569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latin typeface="CCW Precursive 1" panose="03050602040000000000" pitchFamily="66" charset="0"/>
              </a:rPr>
              <a:t>Match the place nouns and pictures.</a:t>
            </a:r>
            <a:endParaRPr lang="en-GB" sz="2800" dirty="0">
              <a:latin typeface="CCW Precursive 1" panose="03050602040000000000" pitchFamily="66" charset="0"/>
            </a:endParaRPr>
          </a:p>
        </p:txBody>
      </p:sp>
      <p:pic>
        <p:nvPicPr>
          <p:cNvPr id="3" name="Picture 6" descr="Image result for Castillo de La Aljaferí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762" y="4873744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7145762" y="2780928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7092280" y="3966712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Image result for centro comercial giro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120" y="620688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barcelona stadi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5069" y="5860778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762" y="1700808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83671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1. </a:t>
            </a:r>
            <a:r>
              <a:rPr lang="en-GB" sz="2800" dirty="0" err="1" smtClean="0">
                <a:latin typeface="Comic Sans MS" panose="030F0702030302020204" pitchFamily="66" charset="0"/>
              </a:rPr>
              <a:t>estadio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160963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2. playa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2401724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3. </a:t>
            </a:r>
            <a:r>
              <a:rPr lang="en-GB" sz="2800" dirty="0" err="1" smtClean="0">
                <a:latin typeface="Comic Sans MS" panose="030F0702030302020204" pitchFamily="66" charset="0"/>
              </a:rPr>
              <a:t>castillo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326582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4. cine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412991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5. </a:t>
            </a:r>
            <a:r>
              <a:rPr lang="en-GB" sz="2800" dirty="0" err="1" smtClean="0">
                <a:latin typeface="Comic Sans MS" panose="030F0702030302020204" pitchFamily="66" charset="0"/>
              </a:rPr>
              <a:t>centro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</a:rPr>
              <a:t>comercial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499401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6. </a:t>
            </a:r>
            <a:r>
              <a:rPr lang="en-GB" sz="2800" dirty="0" err="1" smtClean="0">
                <a:latin typeface="Comic Sans MS" panose="030F0702030302020204" pitchFamily="66" charset="0"/>
              </a:rPr>
              <a:t>piscina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1706" y="649439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60232" y="175365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660232" y="283377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660232" y="3985900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60232" y="492200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660232" y="59301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51720" y="833418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F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691680" y="1606283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C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83969" y="2401724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11120" y="3277429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B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35896" y="4129916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07704" y="499401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</a:t>
            </a:r>
          </a:p>
        </p:txBody>
      </p:sp>
      <p:cxnSp>
        <p:nvCxnSpPr>
          <p:cNvPr id="28" name="Straight Connector 27"/>
          <p:cNvCxnSpPr>
            <a:stCxn id="21" idx="3"/>
          </p:cNvCxnSpPr>
          <p:nvPr/>
        </p:nvCxnSpPr>
        <p:spPr>
          <a:xfrm>
            <a:off x="2555776" y="1095028"/>
            <a:ext cx="3960440" cy="49262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303748" y="1916832"/>
            <a:ext cx="4212468" cy="11785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555776" y="2663334"/>
            <a:ext cx="4085930" cy="24218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159732" y="2015262"/>
            <a:ext cx="4481974" cy="15428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4283968" y="911049"/>
            <a:ext cx="2357738" cy="35068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V="1">
            <a:off x="2555776" y="4247510"/>
            <a:ext cx="396044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793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07504" y="8828"/>
            <a:ext cx="8856984" cy="9719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 smtClean="0">
                <a:latin typeface="CCW Precursive 1" panose="03050602040000000000" pitchFamily="66" charset="0"/>
              </a:rPr>
              <a:t>Which word is correct for each picture?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2521" y="2852936"/>
            <a:ext cx="2460691" cy="1845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51520" y="144556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err="1" smtClean="0">
                <a:latin typeface="Comic Sans MS" panose="030F0702030302020204" pitchFamily="66" charset="0"/>
              </a:rPr>
              <a:t>estadio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1520" y="2218492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playa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301058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</a:rPr>
              <a:t>castillo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1520" y="387467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cine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1520" y="4705980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</a:rPr>
              <a:t>centro</a:t>
            </a:r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</a:rPr>
              <a:t>comercial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1520" y="5570076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latin typeface="Comic Sans MS" panose="030F0702030302020204" pitchFamily="66" charset="0"/>
              </a:rPr>
              <a:t>piscina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Picture 6" descr="Image result for Castillo de La Aljaferí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985" y="993966"/>
            <a:ext cx="2681762" cy="179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barcelona stadiu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571" y="2652904"/>
            <a:ext cx="2733445" cy="1762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3776408" y="4705602"/>
            <a:ext cx="2379768" cy="1819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6454734" y="1268760"/>
            <a:ext cx="2581762" cy="131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Image result for centro comercial girona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1584" y="4616707"/>
            <a:ext cx="2408888" cy="198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277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260648"/>
            <a:ext cx="889248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Centro </a:t>
            </a:r>
            <a:r>
              <a:rPr lang="en-GB" sz="2800" dirty="0" err="1" smtClean="0">
                <a:latin typeface="Comic Sans MS" panose="030F0702030302020204" pitchFamily="66" charset="0"/>
              </a:rPr>
              <a:t>comercial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Castillo</a:t>
            </a: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Cine</a:t>
            </a: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err="1" smtClean="0">
                <a:latin typeface="Comic Sans MS" panose="030F0702030302020204" pitchFamily="66" charset="0"/>
              </a:rPr>
              <a:t>Estadio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err="1" smtClean="0">
                <a:latin typeface="Comic Sans MS" panose="030F0702030302020204" pitchFamily="66" charset="0"/>
              </a:rPr>
              <a:t>Piscina</a:t>
            </a:r>
            <a:endParaRPr lang="en-GB" sz="2800" dirty="0" smtClean="0"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latin typeface="Comic Sans MS" panose="030F0702030302020204" pitchFamily="66" charset="0"/>
              </a:rPr>
              <a:t>Playa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6" descr="Image result for Castillo de La Aljaferí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376" y="1469742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1835696" y="5704850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2175165" y="4761253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centro comercial giro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028" y="407715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barcelona stadi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851" y="3645024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23" y="2509239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07504" y="116632"/>
            <a:ext cx="1728192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/>
              <a:t>Recap!</a:t>
            </a:r>
            <a:endParaRPr lang="en-GB" sz="2800" dirty="0"/>
          </a:p>
        </p:txBody>
      </p:sp>
      <p:sp>
        <p:nvSpPr>
          <p:cNvPr id="11" name="Explosion 1 10"/>
          <p:cNvSpPr/>
          <p:nvPr/>
        </p:nvSpPr>
        <p:spPr>
          <a:xfrm>
            <a:off x="4572000" y="620688"/>
            <a:ext cx="4824536" cy="6189637"/>
          </a:xfrm>
          <a:prstGeom prst="irregularSeal1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Challenge: Can you identify some nouns which need </a:t>
            </a:r>
            <a:r>
              <a:rPr lang="en-GB" dirty="0" smtClean="0">
                <a:solidFill>
                  <a:srgbClr val="0070C0"/>
                </a:solidFill>
                <a:latin typeface="CCW Precursive 1" panose="03050602040000000000" pitchFamily="66" charset="0"/>
              </a:rPr>
              <a:t>masculine “un” </a:t>
            </a:r>
            <a:r>
              <a:rPr lang="en-GB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and those which need </a:t>
            </a:r>
            <a:r>
              <a:rPr lang="en-GB" dirty="0" smtClean="0">
                <a:solidFill>
                  <a:srgbClr val="FF0066"/>
                </a:solidFill>
                <a:latin typeface="CCW Precursive 1" panose="03050602040000000000" pitchFamily="66" charset="0"/>
              </a:rPr>
              <a:t>feminine “</a:t>
            </a:r>
            <a:r>
              <a:rPr lang="en-GB" dirty="0" err="1" smtClean="0">
                <a:solidFill>
                  <a:srgbClr val="FF0066"/>
                </a:solidFill>
                <a:latin typeface="CCW Precursive 1" panose="03050602040000000000" pitchFamily="66" charset="0"/>
              </a:rPr>
              <a:t>una</a:t>
            </a:r>
            <a:r>
              <a:rPr lang="en-GB" dirty="0" smtClean="0">
                <a:solidFill>
                  <a:schemeClr val="tx1"/>
                </a:solidFill>
                <a:latin typeface="CCW Precursive 1" panose="03050602040000000000" pitchFamily="66" charset="0"/>
              </a:rPr>
              <a:t>”?</a:t>
            </a:r>
            <a:endParaRPr lang="en-GB" dirty="0">
              <a:solidFill>
                <a:schemeClr val="tx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0" name="5-Point Star 9"/>
          <p:cNvSpPr/>
          <p:nvPr/>
        </p:nvSpPr>
        <p:spPr>
          <a:xfrm>
            <a:off x="5904561" y="4436601"/>
            <a:ext cx="3347959" cy="242088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Tip: Look at the last letter. 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</a:rPr>
              <a:t>(</a:t>
            </a:r>
            <a:r>
              <a:rPr lang="en-GB" dirty="0" smtClean="0">
                <a:solidFill>
                  <a:srgbClr val="0070C0"/>
                </a:solidFill>
              </a:rPr>
              <a:t>-o</a:t>
            </a:r>
            <a:r>
              <a:rPr lang="en-GB" dirty="0" smtClean="0">
                <a:solidFill>
                  <a:schemeClr val="tx1"/>
                </a:solidFill>
              </a:rPr>
              <a:t>, </a:t>
            </a:r>
            <a:r>
              <a:rPr lang="en-GB" dirty="0" smtClean="0">
                <a:solidFill>
                  <a:srgbClr val="FF0066"/>
                </a:solidFill>
              </a:rPr>
              <a:t>-a</a:t>
            </a:r>
            <a:r>
              <a:rPr lang="en-GB" dirty="0" smtClean="0">
                <a:solidFill>
                  <a:schemeClr val="tx1"/>
                </a:solidFill>
              </a:rPr>
              <a:t>)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2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260648"/>
            <a:ext cx="889248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centro</a:t>
            </a: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comercial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cine</a:t>
            </a: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2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estadio</a:t>
            </a:r>
            <a:endParaRPr lang="en-GB" sz="2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514350" indent="-514350">
              <a:lnSpc>
                <a:spcPct val="250000"/>
              </a:lnSpc>
              <a:buAutoNum type="arabicPeriod"/>
            </a:pPr>
            <a:r>
              <a:rPr lang="en-GB" sz="2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2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2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piscina</a:t>
            </a:r>
            <a:endParaRPr lang="en-GB" sz="2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marL="514350" indent="-514350">
              <a:lnSpc>
                <a:spcPct val="200000"/>
              </a:lnSpc>
              <a:buAutoNum type="arabicPeriod"/>
            </a:pPr>
            <a:r>
              <a:rPr lang="en-GB" sz="2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2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playa</a:t>
            </a:r>
            <a:endParaRPr lang="en-GB" sz="2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6" descr="Image result for Castillo de La Aljaferí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94" y="1511670"/>
            <a:ext cx="1502368" cy="100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Image result for playa malaga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26"/>
          <a:stretch/>
        </p:blipFill>
        <p:spPr bwMode="auto">
          <a:xfrm>
            <a:off x="2454625" y="5704850"/>
            <a:ext cx="1508032" cy="1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Image result for piscina la coruña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26"/>
          <a:stretch/>
        </p:blipFill>
        <p:spPr bwMode="auto">
          <a:xfrm>
            <a:off x="2794094" y="4761253"/>
            <a:ext cx="1777715" cy="90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Image result for centro comercial giron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957" y="478886"/>
            <a:ext cx="1291652" cy="106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Image result for barcelona stadium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7780" y="3645024"/>
            <a:ext cx="1589417" cy="102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580410"/>
            <a:ext cx="1418368" cy="1063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107504" y="116632"/>
            <a:ext cx="1728192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/>
              <a:t>Answers:</a:t>
            </a:r>
            <a:endParaRPr lang="en-GB" sz="2800" dirty="0"/>
          </a:p>
        </p:txBody>
      </p:sp>
      <p:sp>
        <p:nvSpPr>
          <p:cNvPr id="10" name="5-Point Star 9"/>
          <p:cNvSpPr/>
          <p:nvPr/>
        </p:nvSpPr>
        <p:spPr>
          <a:xfrm>
            <a:off x="4697760" y="1734748"/>
            <a:ext cx="4287007" cy="4718588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¡</a:t>
            </a: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Fenomenal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!</a:t>
            </a:r>
          </a:p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Well done for completing </a:t>
            </a:r>
            <a:r>
              <a:rPr lang="en-GB" smtClean="0">
                <a:solidFill>
                  <a:schemeClr val="tx1"/>
                </a:solidFill>
                <a:latin typeface="Comic Sans MS" panose="030F0702030302020204" pitchFamily="66" charset="0"/>
              </a:rPr>
              <a:t>your Spanish lesson.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867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457</Words>
  <Application>Microsoft Office PowerPoint</Application>
  <PresentationFormat>On-screen Show (4:3)</PresentationFormat>
  <Paragraphs>180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   n  l      d 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14</cp:revision>
  <dcterms:created xsi:type="dcterms:W3CDTF">2020-04-18T10:09:33Z</dcterms:created>
  <dcterms:modified xsi:type="dcterms:W3CDTF">2021-01-14T19:35:53Z</dcterms:modified>
</cp:coreProperties>
</file>