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a" ContentType="audio/x-ms-wma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8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02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7A3599-A28C-435E-BE3D-B83750C4469D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255588-52EE-4E20-AA4C-49BE69CBC1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17179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B70C8F-8C50-4F58-9F50-D0AE138DDDC5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21932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D1B97-4993-4AFA-887A-733E57845A6E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55926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D1B97-4993-4AFA-887A-733E57845A6E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62648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D1B97-4993-4AFA-887A-733E57845A6E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59756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D1B97-4993-4AFA-887A-733E57845A6E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94219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D1B97-4993-4AFA-887A-733E57845A6E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14010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D1B97-4993-4AFA-887A-733E57845A6E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94750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D1B97-4993-4AFA-887A-733E57845A6E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9843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D1B97-4993-4AFA-887A-733E57845A6E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65137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D1B97-4993-4AFA-887A-733E57845A6E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54053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D1B97-4993-4AFA-887A-733E57845A6E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56036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D1B97-4993-4AFA-887A-733E57845A6E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39443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3D1B97-4993-4AFA-887A-733E57845A6E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2909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hyperlink" Target="https://www.google.co.uk/url?sa=i&amp;rct=j&amp;q=&amp;esrc=s&amp;source=images&amp;cd=&amp;cad=rja&amp;uact=8&amp;ved=0ahUKEwiRjsubqanRAhWGWRoKHT5NDNkQjRwIBw&amp;url=https://twitter.com/yaboic3sar&amp;psig=AFQjCNGfCsPEwQq_PM-KmefH1vW4y50P2w&amp;ust=1483647788568024" TargetMode="External"/><Relationship Id="rId3" Type="http://schemas.openxmlformats.org/officeDocument/2006/relationships/image" Target="../media/image6.jpeg"/><Relationship Id="rId7" Type="http://schemas.openxmlformats.org/officeDocument/2006/relationships/image" Target="../media/image4.png"/><Relationship Id="rId12" Type="http://schemas.openxmlformats.org/officeDocument/2006/relationships/image" Target="../media/image12.jpeg"/><Relationship Id="rId17" Type="http://schemas.openxmlformats.org/officeDocument/2006/relationships/image" Target="../media/image16.png"/><Relationship Id="rId2" Type="http://schemas.openxmlformats.org/officeDocument/2006/relationships/image" Target="../media/image5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11" Type="http://schemas.openxmlformats.org/officeDocument/2006/relationships/image" Target="../media/image11.jpeg"/><Relationship Id="rId5" Type="http://schemas.openxmlformats.org/officeDocument/2006/relationships/image" Target="../media/image7.jpeg"/><Relationship Id="rId15" Type="http://schemas.openxmlformats.org/officeDocument/2006/relationships/image" Target="../media/image14.png"/><Relationship Id="rId10" Type="http://schemas.openxmlformats.org/officeDocument/2006/relationships/hyperlink" Target="https://www.google.co.uk/url?sa=i&amp;rct=j&amp;q=&amp;esrc=s&amp;source=images&amp;cd=&amp;cad=rja&amp;uact=8&amp;ved=0ahUKEwjZ2dzBrMTRAhWJvBQKHfcqCxIQjRwIBw&amp;url=https://plus.google.com/photos/103589910078207932858/albums/6159155509852476193&amp;bvm=bv.144224172,d.ZGg&amp;psig=AFQjCNFDWY1to2tmfNRops5Wx0VlyRnjTA&amp;ust=1484576451682159" TargetMode="External"/><Relationship Id="rId4" Type="http://schemas.openxmlformats.org/officeDocument/2006/relationships/image" Target="../media/image3.png"/><Relationship Id="rId9" Type="http://schemas.openxmlformats.org/officeDocument/2006/relationships/image" Target="../media/image10.png"/><Relationship Id="rId14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6.jpeg"/><Relationship Id="rId18" Type="http://schemas.openxmlformats.org/officeDocument/2006/relationships/hyperlink" Target="http://www.bing.com/images/search?q=sad+face&amp;view=detailv2&amp;&amp;id=536EEE2DEAAFB908083E992D9CA0B5B7809CE2BC&amp;selectedIndex=70&amp;ccid=bPxbdlgw&amp;simid=607988716365808131&amp;thid=OIP.M6cfc5b7658300930ea3ae4aca20dc912H0" TargetMode="External"/><Relationship Id="rId3" Type="http://schemas.openxmlformats.org/officeDocument/2006/relationships/image" Target="../media/image18.png"/><Relationship Id="rId21" Type="http://schemas.openxmlformats.org/officeDocument/2006/relationships/image" Target="../media/image31.png"/><Relationship Id="rId7" Type="http://schemas.openxmlformats.org/officeDocument/2006/relationships/image" Target="../media/image22.png"/><Relationship Id="rId12" Type="http://schemas.openxmlformats.org/officeDocument/2006/relationships/hyperlink" Target="http://www.bing.com/images/search?q=smileys&amp;view=detailv2&amp;&amp;id=6C104C421603EB64B43394034B67B5C7CFA7B451&amp;selectedIndex=144&amp;ccid=mJO60nZ3&amp;simid=608042089920923804&amp;thid=OIP.M9893bad2767740c9859f6e97816062baH0" TargetMode="External"/><Relationship Id="rId17" Type="http://schemas.openxmlformats.org/officeDocument/2006/relationships/image" Target="../media/image28.jpeg"/><Relationship Id="rId2" Type="http://schemas.openxmlformats.org/officeDocument/2006/relationships/image" Target="../media/image17.png"/><Relationship Id="rId16" Type="http://schemas.openxmlformats.org/officeDocument/2006/relationships/hyperlink" Target="http://www.bing.com/images/search?q=sad+face&amp;view=detailv2&amp;&amp;id=58F8623B5F355FEBE2F13F3B0F5CC96307E4DA6E&amp;selectedIndex=31&amp;ccid=p1u//kUj&amp;simid=608019846292047239&amp;thid=OIP.Ma75bbffe4523e09868f43b95908ec9ceH0" TargetMode="External"/><Relationship Id="rId20" Type="http://schemas.openxmlformats.org/officeDocument/2006/relationships/image" Target="../media/image3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11" Type="http://schemas.openxmlformats.org/officeDocument/2006/relationships/image" Target="../media/image25.jpeg"/><Relationship Id="rId24" Type="http://schemas.openxmlformats.org/officeDocument/2006/relationships/image" Target="../media/image34.png"/><Relationship Id="rId5" Type="http://schemas.openxmlformats.org/officeDocument/2006/relationships/image" Target="../media/image20.png"/><Relationship Id="rId15" Type="http://schemas.openxmlformats.org/officeDocument/2006/relationships/image" Target="../media/image27.jpeg"/><Relationship Id="rId23" Type="http://schemas.openxmlformats.org/officeDocument/2006/relationships/image" Target="../media/image33.png"/><Relationship Id="rId10" Type="http://schemas.openxmlformats.org/officeDocument/2006/relationships/hyperlink" Target="http://www.bing.com/images/search?q=smileys&amp;view=detailv2&amp;&amp;id=CA8E7F1CB4E1F6065FFB130704F5D4BB1E0425D6&amp;selectedIndex=60&amp;ccid=DHzHOZZC&amp;simid=608045105000549243&amp;thid=OIP.M0c7cc73996421bdfc745b31f2d7ab74fo0" TargetMode="External"/><Relationship Id="rId19" Type="http://schemas.openxmlformats.org/officeDocument/2006/relationships/image" Target="../media/image29.jpeg"/><Relationship Id="rId4" Type="http://schemas.openxmlformats.org/officeDocument/2006/relationships/image" Target="../media/image19.png"/><Relationship Id="rId9" Type="http://schemas.openxmlformats.org/officeDocument/2006/relationships/image" Target="../media/image24.png"/><Relationship Id="rId14" Type="http://schemas.openxmlformats.org/officeDocument/2006/relationships/hyperlink" Target="http://www.bing.com/images/search?q=smileys&amp;view=detailv2&amp;&amp;id=2311F5EF5E0FEA2A08D6AEBCFDBEC0B70D6A16E3&amp;selectedIndex=140&amp;ccid=nnxXIBOv&amp;simid=608033053313532450&amp;thid=OIP.M9e7c572013af1457bf9a26029e2539b7o0" TargetMode="External"/><Relationship Id="rId22" Type="http://schemas.openxmlformats.org/officeDocument/2006/relationships/image" Target="../media/image3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o.uk/url?sa=i&amp;rct=j&amp;q=&amp;esrc=s&amp;source=images&amp;cd=&amp;cad=rja&amp;uact=8&amp;ved=0ahUKEwjr4Lripu3RAhXKaxQKHad3DZEQjRwIBw&amp;url=http://www.rutaspirineos.org/blog/noticias/barcelona-pirineu-2022-tienen-sentido-unos-juegos-olimpicos-de-invierno-en-cataluna&amp;bvm=bv.145822982,d.ZGg&amp;psig=AFQjCNFca5gETAW0CUl19-akPKWam-KsMg&amp;ust=1485983628818868" TargetMode="External"/><Relationship Id="rId13" Type="http://schemas.openxmlformats.org/officeDocument/2006/relationships/image" Target="../media/image41.jpeg"/><Relationship Id="rId18" Type="http://schemas.openxmlformats.org/officeDocument/2006/relationships/image" Target="../media/image46.jpeg"/><Relationship Id="rId3" Type="http://schemas.openxmlformats.org/officeDocument/2006/relationships/image" Target="../media/image35.jpeg"/><Relationship Id="rId7" Type="http://schemas.openxmlformats.org/officeDocument/2006/relationships/image" Target="../media/image37.jpeg"/><Relationship Id="rId12" Type="http://schemas.openxmlformats.org/officeDocument/2006/relationships/image" Target="../media/image40.jpeg"/><Relationship Id="rId17" Type="http://schemas.openxmlformats.org/officeDocument/2006/relationships/image" Target="../media/image45.jpeg"/><Relationship Id="rId2" Type="http://schemas.openxmlformats.org/officeDocument/2006/relationships/hyperlink" Target="https://www.google.co.uk/url?sa=i&amp;rct=j&amp;q=&amp;esrc=s&amp;source=images&amp;cd=&amp;cad=rja&amp;uact=8&amp;ved=0ahUKEwi31fLRpO3RAhWK6xQKHTNaDskQjRwIBw&amp;url=https://www.engageselling.com/blog/are-you-spring-cleaning/&amp;psig=AFQjCNHrnyNNaWkZ5G3KHu6NsKq4olW1Zw&amp;ust=1485983095698368" TargetMode="External"/><Relationship Id="rId16" Type="http://schemas.openxmlformats.org/officeDocument/2006/relationships/image" Target="../media/image44.jpeg"/><Relationship Id="rId20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o.uk/url?sa=i&amp;rct=j&amp;q=&amp;esrc=s&amp;source=images&amp;cd=&amp;cad=rja&amp;uact=8&amp;ved=0ahUKEwii_ZuGpu3RAhVDshQKHSQ0CEYQjRwIBw&amp;url=http://londonairportransfers.com/best-things-to-do-in-london-during-autumn/&amp;bvm=bv.145822982,d.ZGg&amp;psig=AFQjCNErbXF4IFcVmI9KsfBRjB6USrXwGQ&amp;ust=1485983466893528" TargetMode="External"/><Relationship Id="rId11" Type="http://schemas.openxmlformats.org/officeDocument/2006/relationships/image" Target="../media/image39.png"/><Relationship Id="rId5" Type="http://schemas.openxmlformats.org/officeDocument/2006/relationships/image" Target="../media/image36.jpeg"/><Relationship Id="rId15" Type="http://schemas.openxmlformats.org/officeDocument/2006/relationships/image" Target="../media/image43.jpeg"/><Relationship Id="rId10" Type="http://schemas.openxmlformats.org/officeDocument/2006/relationships/hyperlink" Target="https://www.google.co.uk/url?sa=i&amp;rct=j&amp;q=&amp;esrc=s&amp;source=images&amp;cd=&amp;cad=rja&amp;uact=8&amp;ved=0ahUKEwjY7d_NrO3RAhXFPBQKHfyODLUQjRwIBw&amp;url=https://commons.wikimedia.org/wiki/File:Tarta_de_cumplea%C3%B1os.svg&amp;bvm=bv.145822982,d.ZGg&amp;psig=AFQjCNHNxxtUWWO5b4g58FtY9blFH5AyZw&amp;ust=1485985175010260" TargetMode="External"/><Relationship Id="rId19" Type="http://schemas.openxmlformats.org/officeDocument/2006/relationships/image" Target="../media/image47.jpeg"/><Relationship Id="rId4" Type="http://schemas.openxmlformats.org/officeDocument/2006/relationships/hyperlink" Target="http://www.google.co.uk/url?sa=i&amp;rct=j&amp;q=&amp;esrc=s&amp;source=images&amp;cd=&amp;cad=rja&amp;uact=8&amp;ved=0ahUKEwjb7YGxpe3RAhUDPxQKHTsTCnEQjRwIBw&amp;url=http://www.pixelstalk.net/summer-wallpapers-free-download/&amp;bvm=bv.145822982,d.ZGg&amp;psig=AFQjCNGfG_z6L8iD07RWDDOYHhmNYB_UMg&amp;ust=1485983276211936" TargetMode="External"/><Relationship Id="rId9" Type="http://schemas.openxmlformats.org/officeDocument/2006/relationships/image" Target="../media/image38.jpeg"/><Relationship Id="rId14" Type="http://schemas.openxmlformats.org/officeDocument/2006/relationships/image" Target="../media/image4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4" Type="http://schemas.openxmlformats.org/officeDocument/2006/relationships/image" Target="../media/image49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jpeg"/><Relationship Id="rId13" Type="http://schemas.openxmlformats.org/officeDocument/2006/relationships/image" Target="../media/image61.jpeg"/><Relationship Id="rId18" Type="http://schemas.openxmlformats.org/officeDocument/2006/relationships/image" Target="../media/image64.jpeg"/><Relationship Id="rId26" Type="http://schemas.openxmlformats.org/officeDocument/2006/relationships/image" Target="../media/image71.jpeg"/><Relationship Id="rId3" Type="http://schemas.openxmlformats.org/officeDocument/2006/relationships/image" Target="../media/image51.jpeg"/><Relationship Id="rId21" Type="http://schemas.openxmlformats.org/officeDocument/2006/relationships/image" Target="../media/image67.jpeg"/><Relationship Id="rId34" Type="http://schemas.openxmlformats.org/officeDocument/2006/relationships/image" Target="../media/image79.jpeg"/><Relationship Id="rId7" Type="http://schemas.openxmlformats.org/officeDocument/2006/relationships/image" Target="../media/image55.jpeg"/><Relationship Id="rId12" Type="http://schemas.openxmlformats.org/officeDocument/2006/relationships/image" Target="../media/image60.jpeg"/><Relationship Id="rId17" Type="http://schemas.openxmlformats.org/officeDocument/2006/relationships/image" Target="../media/image63.jpeg"/><Relationship Id="rId25" Type="http://schemas.openxmlformats.org/officeDocument/2006/relationships/image" Target="../media/image70.jpeg"/><Relationship Id="rId33" Type="http://schemas.openxmlformats.org/officeDocument/2006/relationships/image" Target="../media/image78.jpeg"/><Relationship Id="rId2" Type="http://schemas.openxmlformats.org/officeDocument/2006/relationships/image" Target="../media/image50.jpeg"/><Relationship Id="rId16" Type="http://schemas.openxmlformats.org/officeDocument/2006/relationships/hyperlink" Target="https://www.google.co.uk/imgres?imgurl=http://eatsomethingsexy.com/wordpress/wp-content/uploads/2011/01/aphrodisiac-cucumber.jpg&amp;imgrefurl=http://eatsomethingsexy.com/wordpress/aphrodisiac-foods/cucumber/&amp;docid=SR-EbdsOz1jYJM&amp;tbnid=989QXwBdva0bYM:&amp;w=2576&amp;h=2176&amp;ved=0ahUKEwjXmquLhozMAhVJXRQKHeGpCgoQMwh6KD4wPg&amp;iact=mrc&amp;uact=8" TargetMode="External"/><Relationship Id="rId20" Type="http://schemas.openxmlformats.org/officeDocument/2006/relationships/image" Target="../media/image66.png"/><Relationship Id="rId29" Type="http://schemas.openxmlformats.org/officeDocument/2006/relationships/image" Target="../media/image7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jpeg"/><Relationship Id="rId11" Type="http://schemas.openxmlformats.org/officeDocument/2006/relationships/image" Target="../media/image59.jpeg"/><Relationship Id="rId24" Type="http://schemas.openxmlformats.org/officeDocument/2006/relationships/image" Target="../media/image69.jpeg"/><Relationship Id="rId32" Type="http://schemas.openxmlformats.org/officeDocument/2006/relationships/image" Target="../media/image77.jpeg"/><Relationship Id="rId37" Type="http://schemas.openxmlformats.org/officeDocument/2006/relationships/image" Target="../media/image82.jpeg"/><Relationship Id="rId5" Type="http://schemas.openxmlformats.org/officeDocument/2006/relationships/image" Target="../media/image53.jpeg"/><Relationship Id="rId15" Type="http://schemas.openxmlformats.org/officeDocument/2006/relationships/image" Target="../media/image62.jpeg"/><Relationship Id="rId23" Type="http://schemas.openxmlformats.org/officeDocument/2006/relationships/image" Target="../media/image68.jpeg"/><Relationship Id="rId28" Type="http://schemas.openxmlformats.org/officeDocument/2006/relationships/image" Target="../media/image73.png"/><Relationship Id="rId36" Type="http://schemas.openxmlformats.org/officeDocument/2006/relationships/image" Target="../media/image81.jpeg"/><Relationship Id="rId10" Type="http://schemas.openxmlformats.org/officeDocument/2006/relationships/image" Target="../media/image58.jpeg"/><Relationship Id="rId19" Type="http://schemas.openxmlformats.org/officeDocument/2006/relationships/image" Target="../media/image65.jpeg"/><Relationship Id="rId31" Type="http://schemas.openxmlformats.org/officeDocument/2006/relationships/image" Target="../media/image76.jpeg"/><Relationship Id="rId4" Type="http://schemas.openxmlformats.org/officeDocument/2006/relationships/image" Target="../media/image52.jpeg"/><Relationship Id="rId9" Type="http://schemas.openxmlformats.org/officeDocument/2006/relationships/image" Target="../media/image57.jpeg"/><Relationship Id="rId14" Type="http://schemas.openxmlformats.org/officeDocument/2006/relationships/hyperlink" Target="https://www.google.co.uk/imgres?imgurl=http://www.picpicx.com/wp-content/uploads/2014/09/9ec5aa255c37d1d4a5896a9bbe33233a.png?63bea7&amp;imgrefurl=http://www.picpicx.com/banana/&amp;docid=DBs9WnK4hTXHzM&amp;tbnid=iZA5HetiN79tUM:&amp;w=2508&amp;h=1576&amp;ved=0ahUKEwi2y5qkhozMAhXJwBQKHSVvAYsQMwhgKCcwJw&amp;iact=mrc&amp;uact=8" TargetMode="External"/><Relationship Id="rId22" Type="http://schemas.openxmlformats.org/officeDocument/2006/relationships/hyperlink" Target="https://www.google.co.uk/imgres?imgurl=http://www.healthyfig.com/wp-content/uploads/2015/02/pineapple-cut-open.jpg&amp;imgrefurl=http://www.healthyfig.com/pineapple/&amp;docid=95GIILxAx4gFeM&amp;tbnid=99l46xSbK0Gx6M:&amp;w=1000&amp;h=597&amp;ved=0ahUKEwjAv-TBhozMAhULWxQKHXv3BQsQMwhgKCcwJw&amp;iact=mrc&amp;uact=8" TargetMode="External"/><Relationship Id="rId27" Type="http://schemas.openxmlformats.org/officeDocument/2006/relationships/image" Target="../media/image72.jpeg"/><Relationship Id="rId30" Type="http://schemas.openxmlformats.org/officeDocument/2006/relationships/image" Target="../media/image75.jpeg"/><Relationship Id="rId35" Type="http://schemas.openxmlformats.org/officeDocument/2006/relationships/image" Target="../media/image80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png"/><Relationship Id="rId13" Type="http://schemas.openxmlformats.org/officeDocument/2006/relationships/image" Target="../media/image93.jpeg"/><Relationship Id="rId18" Type="http://schemas.openxmlformats.org/officeDocument/2006/relationships/image" Target="../media/image96.jpeg"/><Relationship Id="rId3" Type="http://schemas.openxmlformats.org/officeDocument/2006/relationships/hyperlink" Target="http://www.google.co.uk/url?sa=i&amp;rct=j&amp;q=&amp;esrc=s&amp;source=images&amp;cd=&amp;cad=rja&amp;uact=8&amp;ved=0ahUKEwjRuNDH6-_RAhUQsBQKHbjIB_IQjRwIBw&amp;url=http://combiboilersleeds.com/keywords/quiet-1.html&amp;psig=AFQjCNF_zJgb2xh_H9fF4-ERs2Icy1qKoA&amp;ust=1486070852238977" TargetMode="External"/><Relationship Id="rId21" Type="http://schemas.openxmlformats.org/officeDocument/2006/relationships/image" Target="../media/image99.png"/><Relationship Id="rId7" Type="http://schemas.openxmlformats.org/officeDocument/2006/relationships/image" Target="../media/image87.png"/><Relationship Id="rId12" Type="http://schemas.openxmlformats.org/officeDocument/2006/relationships/image" Target="../media/image92.png"/><Relationship Id="rId17" Type="http://schemas.openxmlformats.org/officeDocument/2006/relationships/hyperlink" Target="https://www.google.co.uk/url?sa=i&amp;rct=j&amp;q=&amp;esrc=s&amp;source=images&amp;cd=&amp;cad=rja&amp;uact=8&amp;ved=0ahUKEwiE6ufO6O_RAhVKGhQKHZlUBUwQjRwIBw&amp;url=https://www.pinterest.com/pin/412431278355864516/&amp;bvm=bv.146073913,bs.2,d.ZGg&amp;psig=AFQjCNFjgL_ZED-pzD8XMa2jVSBQXfs0RQ&amp;ust=1486070024612636" TargetMode="External"/><Relationship Id="rId2" Type="http://schemas.openxmlformats.org/officeDocument/2006/relationships/image" Target="../media/image83.png"/><Relationship Id="rId16" Type="http://schemas.openxmlformats.org/officeDocument/2006/relationships/image" Target="../media/image95.png"/><Relationship Id="rId20" Type="http://schemas.openxmlformats.org/officeDocument/2006/relationships/image" Target="../media/image9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6.png"/><Relationship Id="rId11" Type="http://schemas.openxmlformats.org/officeDocument/2006/relationships/image" Target="../media/image91.png"/><Relationship Id="rId24" Type="http://schemas.openxmlformats.org/officeDocument/2006/relationships/image" Target="../media/image102.jpeg"/><Relationship Id="rId5" Type="http://schemas.openxmlformats.org/officeDocument/2006/relationships/image" Target="../media/image85.png"/><Relationship Id="rId15" Type="http://schemas.openxmlformats.org/officeDocument/2006/relationships/image" Target="../media/image94.jpeg"/><Relationship Id="rId23" Type="http://schemas.openxmlformats.org/officeDocument/2006/relationships/image" Target="../media/image101.jpeg"/><Relationship Id="rId10" Type="http://schemas.openxmlformats.org/officeDocument/2006/relationships/image" Target="../media/image90.png"/><Relationship Id="rId19" Type="http://schemas.openxmlformats.org/officeDocument/2006/relationships/image" Target="../media/image97.png"/><Relationship Id="rId4" Type="http://schemas.openxmlformats.org/officeDocument/2006/relationships/image" Target="../media/image84.png"/><Relationship Id="rId9" Type="http://schemas.openxmlformats.org/officeDocument/2006/relationships/image" Target="../media/image89.png"/><Relationship Id="rId14" Type="http://schemas.openxmlformats.org/officeDocument/2006/relationships/hyperlink" Target="http://www.google.co.uk/url?sa=i&amp;rct=j&amp;q=&amp;esrc=s&amp;source=images&amp;cd=&amp;cad=rja&amp;uact=8&amp;ved=0ahUKEwjv3IqL6-_RAhUBohQKHbdWALgQjRwIBw&amp;url=http://www.200words-a-day.com/italian-for-noisy.html&amp;bvm=bv.146073913,d.ZGg&amp;psig=AFQjCNFLCSmQsO3LaMwWom3EMqhvnI81Aw&amp;ust=1486070726936858" TargetMode="External"/><Relationship Id="rId22" Type="http://schemas.openxmlformats.org/officeDocument/2006/relationships/image" Target="../media/image10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3.png"/><Relationship Id="rId3" Type="http://schemas.microsoft.com/office/2007/relationships/media" Target="../media/media3.wma"/><Relationship Id="rId7" Type="http://schemas.openxmlformats.org/officeDocument/2006/relationships/image" Target="../media/image49.png"/><Relationship Id="rId2" Type="http://schemas.openxmlformats.org/officeDocument/2006/relationships/audio" Target="../media/media2.wma"/><Relationship Id="rId1" Type="http://schemas.microsoft.com/office/2007/relationships/media" Target="../media/media2.wma"/><Relationship Id="rId6" Type="http://schemas.openxmlformats.org/officeDocument/2006/relationships/hyperlink" Target="mailto:info@bassettgreen.net" TargetMode="External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3.wma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-36512" y="1412776"/>
            <a:ext cx="9361040" cy="550120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800" u="sng" dirty="0" smtClean="0">
                <a:latin typeface="CCW Precursive 1" panose="03050602040000000000" pitchFamily="66" charset="0"/>
              </a:rPr>
              <a:t>El </a:t>
            </a:r>
            <a:r>
              <a:rPr lang="en-GB" sz="2800" u="sng" dirty="0" err="1" smtClean="0">
                <a:latin typeface="CCW Precursive 1" panose="03050602040000000000" pitchFamily="66" charset="0"/>
              </a:rPr>
              <a:t>objetivo</a:t>
            </a:r>
            <a:r>
              <a:rPr lang="en-GB" sz="2800" u="sng" dirty="0" smtClean="0">
                <a:latin typeface="CCW Precursive 1" panose="03050602040000000000" pitchFamily="66" charset="0"/>
              </a:rPr>
              <a:t>:</a:t>
            </a:r>
          </a:p>
          <a:p>
            <a:r>
              <a:rPr lang="en-GB" sz="2800" dirty="0" smtClean="0">
                <a:solidFill>
                  <a:srgbClr val="7030A0"/>
                </a:solidFill>
                <a:latin typeface="CCW Precursive 1" panose="03050602040000000000" pitchFamily="66" charset="0"/>
              </a:rPr>
              <a:t>To understand and answer questions learnt since year 3.</a:t>
            </a:r>
          </a:p>
          <a:p>
            <a:endParaRPr lang="en-GB" sz="2800" dirty="0">
              <a:solidFill>
                <a:srgbClr val="7030A0"/>
              </a:solidFill>
              <a:latin typeface="CCW Precursive 1" panose="03050602040000000000" pitchFamily="66" charset="0"/>
            </a:endParaRPr>
          </a:p>
          <a:p>
            <a:pPr marL="0" indent="0">
              <a:buNone/>
            </a:pPr>
            <a:r>
              <a:rPr lang="en-GB" sz="2600" u="sng" dirty="0" smtClean="0">
                <a:latin typeface="CCW Precursive 1" panose="03050602040000000000" pitchFamily="66" charset="0"/>
              </a:rPr>
              <a:t>Para </a:t>
            </a:r>
            <a:r>
              <a:rPr lang="en-GB" sz="2600" u="sng" dirty="0" err="1">
                <a:latin typeface="CCW Precursive 1" panose="03050602040000000000" pitchFamily="66" charset="0"/>
              </a:rPr>
              <a:t>triunfar</a:t>
            </a:r>
            <a:r>
              <a:rPr lang="en-GB" sz="2600" u="sng" dirty="0" smtClean="0">
                <a:latin typeface="CCW Precursive 1" panose="03050602040000000000" pitchFamily="66" charset="0"/>
              </a:rPr>
              <a:t>:</a:t>
            </a:r>
          </a:p>
          <a:p>
            <a:r>
              <a:rPr lang="en-GB" sz="2600" dirty="0" smtClean="0">
                <a:solidFill>
                  <a:srgbClr val="7030A0"/>
                </a:solidFill>
                <a:latin typeface="CCW Precursive 1" panose="03050602040000000000" pitchFamily="66" charset="0"/>
              </a:rPr>
              <a:t>Identify the English meaning of each question.</a:t>
            </a:r>
          </a:p>
          <a:p>
            <a:r>
              <a:rPr lang="en-GB" sz="2600" dirty="0" smtClean="0">
                <a:latin typeface="CCW Precursive 1" panose="03050602040000000000" pitchFamily="66" charset="0"/>
              </a:rPr>
              <a:t>Answer or find an answer using the vocabulary sheets.</a:t>
            </a:r>
          </a:p>
          <a:p>
            <a:pPr marL="0" indent="0">
              <a:buNone/>
            </a:pPr>
            <a:r>
              <a:rPr lang="en-GB" sz="2600" dirty="0" smtClean="0">
                <a:latin typeface="CCW Precursive 1" panose="03050602040000000000" pitchFamily="66" charset="0"/>
              </a:rPr>
              <a:t>   </a:t>
            </a:r>
            <a:r>
              <a:rPr lang="en-GB" sz="2600" dirty="0" smtClean="0">
                <a:solidFill>
                  <a:srgbClr val="7030A0"/>
                </a:solidFill>
                <a:latin typeface="CCW Precursive 1" panose="03050602040000000000" pitchFamily="66" charset="0"/>
              </a:rPr>
              <a:t>Have a conversation using the questions with someone at home – you may need to teach them Spanish!</a:t>
            </a:r>
            <a:endParaRPr lang="en-GB" sz="2600" dirty="0">
              <a:solidFill>
                <a:srgbClr val="7030A0"/>
              </a:solidFill>
              <a:latin typeface="CCW Precursive 1" panose="03050602040000000000" pitchFamily="66" charset="0"/>
            </a:endParaRPr>
          </a:p>
        </p:txBody>
      </p:sp>
      <p:sp>
        <p:nvSpPr>
          <p:cNvPr id="15" name="Rectangle 13"/>
          <p:cNvSpPr>
            <a:spLocks noChangeArrowheads="1"/>
          </p:cNvSpPr>
          <p:nvPr/>
        </p:nvSpPr>
        <p:spPr bwMode="auto">
          <a:xfrm>
            <a:off x="1475656" y="358552"/>
            <a:ext cx="6768752" cy="838200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GB" altLang="en-US" sz="4400" b="1" u="sng" dirty="0" smtClean="0">
                <a:latin typeface="CCW Precursive 1" panose="03050602040000000000" pitchFamily="66" charset="0"/>
              </a:rPr>
              <a:t>¿  m     </a:t>
            </a:r>
            <a:r>
              <a:rPr lang="en-GB" altLang="en-US" sz="4400" b="1" u="sng" dirty="0" err="1" smtClean="0">
                <a:latin typeface="CCW Precursive 1" panose="03050602040000000000" pitchFamily="66" charset="0"/>
              </a:rPr>
              <a:t>st</a:t>
            </a:r>
            <a:r>
              <a:rPr lang="en-GB" altLang="en-US" sz="4400" b="1" u="sng" dirty="0" smtClean="0">
                <a:latin typeface="CCW Precursive 1" panose="03050602040000000000" pitchFamily="66" charset="0"/>
              </a:rPr>
              <a:t>  s?</a:t>
            </a:r>
            <a:endParaRPr lang="en-GB" altLang="en-US" sz="4400" b="1" u="sng" dirty="0">
              <a:latin typeface="CCW Precursive 1" panose="03050602040000000000" pitchFamily="66" charset="0"/>
            </a:endParaRPr>
          </a:p>
        </p:txBody>
      </p:sp>
      <p:pic>
        <p:nvPicPr>
          <p:cNvPr id="16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3131840" y="440894"/>
            <a:ext cx="629453" cy="490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Image result for apple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5565863" y="311504"/>
            <a:ext cx="610580" cy="606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Straight Connector 7"/>
          <p:cNvCxnSpPr/>
          <p:nvPr/>
        </p:nvCxnSpPr>
        <p:spPr>
          <a:xfrm flipV="1">
            <a:off x="5652120" y="70520"/>
            <a:ext cx="360040" cy="22423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4357394" y="402758"/>
            <a:ext cx="573227" cy="538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73" t="12907" r="5712" b="2133"/>
          <a:stretch/>
        </p:blipFill>
        <p:spPr bwMode="auto">
          <a:xfrm>
            <a:off x="1902329" y="333475"/>
            <a:ext cx="545435" cy="6011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9" name="Straight Connector 18"/>
          <p:cNvCxnSpPr/>
          <p:nvPr/>
        </p:nvCxnSpPr>
        <p:spPr>
          <a:xfrm flipV="1">
            <a:off x="2267744" y="294752"/>
            <a:ext cx="360040" cy="22423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Explosion 1 2"/>
          <p:cNvSpPr/>
          <p:nvPr/>
        </p:nvSpPr>
        <p:spPr>
          <a:xfrm>
            <a:off x="69775" y="5589240"/>
            <a:ext cx="576064" cy="432048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769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13376"/>
          </a:xfrm>
        </p:spPr>
        <p:txBody>
          <a:bodyPr/>
          <a:lstStyle/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Can you remember the questions from lesson 1?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Can you still answer them?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Click on!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6023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1617" y="1340768"/>
            <a:ext cx="1438895" cy="1438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155607" y="116632"/>
            <a:ext cx="4272377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GB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1. ¿   m    </a:t>
            </a:r>
          </a:p>
          <a:p>
            <a:r>
              <a:rPr lang="en-GB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t</a:t>
            </a:r>
          </a:p>
          <a:p>
            <a:r>
              <a:rPr lang="en-GB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      m    s?</a:t>
            </a:r>
            <a:endParaRPr lang="en-GB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SassoonCRInfant" panose="02010503020300020003" pitchFamily="2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4499992" y="116632"/>
            <a:ext cx="0" cy="54726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0" y="285293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2" descr="Image result for appl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889835" y="1861621"/>
            <a:ext cx="612198" cy="608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539552" y="1052736"/>
            <a:ext cx="687194" cy="645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2600102" y="260648"/>
            <a:ext cx="757265" cy="589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Image result for throw shot put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68" r="15233" b="7532"/>
          <a:stretch/>
        </p:blipFill>
        <p:spPr bwMode="auto">
          <a:xfrm>
            <a:off x="179512" y="1860362"/>
            <a:ext cx="644834" cy="647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73" t="12907" r="5712" b="2133"/>
          <a:stretch/>
        </p:blipFill>
        <p:spPr bwMode="auto">
          <a:xfrm>
            <a:off x="1331640" y="188640"/>
            <a:ext cx="636466" cy="7014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Image result for appl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2218450" y="1911469"/>
            <a:ext cx="612198" cy="608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angle 14"/>
          <p:cNvSpPr/>
          <p:nvPr/>
        </p:nvSpPr>
        <p:spPr>
          <a:xfrm>
            <a:off x="4804832" y="123597"/>
            <a:ext cx="4159655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GB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2</a:t>
            </a:r>
            <a:r>
              <a:rPr lang="en-GB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. ¿   m    </a:t>
            </a:r>
          </a:p>
          <a:p>
            <a:r>
              <a:rPr lang="en-GB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     </a:t>
            </a:r>
            <a:r>
              <a:rPr lang="en-GB" sz="5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st</a:t>
            </a:r>
            <a:r>
              <a:rPr lang="en-GB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    s?</a:t>
            </a:r>
            <a:endParaRPr lang="en-GB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SassoonCRInfant" panose="02010503020300020003" pitchFamily="2" charset="0"/>
            </a:endParaRPr>
          </a:p>
        </p:txBody>
      </p:sp>
      <p:pic>
        <p:nvPicPr>
          <p:cNvPr id="16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7271119" y="267613"/>
            <a:ext cx="757265" cy="589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73" t="12907" r="5712" b="2133"/>
          <a:stretch/>
        </p:blipFill>
        <p:spPr bwMode="auto">
          <a:xfrm>
            <a:off x="6002657" y="195605"/>
            <a:ext cx="636466" cy="7014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5139912" y="1000760"/>
            <a:ext cx="755913" cy="71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 descr="Image result for appl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6538930" y="1069533"/>
            <a:ext cx="612198" cy="608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Rectangle 19"/>
          <p:cNvSpPr/>
          <p:nvPr/>
        </p:nvSpPr>
        <p:spPr>
          <a:xfrm>
            <a:off x="107504" y="2996952"/>
            <a:ext cx="4844214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GB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3. ¿     </a:t>
            </a:r>
            <a:r>
              <a:rPr lang="en-GB" sz="5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nt</a:t>
            </a:r>
            <a:r>
              <a:rPr lang="en-GB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    s</a:t>
            </a:r>
          </a:p>
          <a:p>
            <a:r>
              <a:rPr lang="en-GB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        s</a:t>
            </a:r>
          </a:p>
          <a:p>
            <a:r>
              <a:rPr lang="en-GB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t     n   s</a:t>
            </a:r>
            <a:r>
              <a:rPr lang="en-GB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?</a:t>
            </a:r>
            <a:endParaRPr lang="en-GB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SassoonCRInfant" panose="02010503020300020003" pitchFamily="2" charset="0"/>
            </a:endParaRPr>
          </a:p>
        </p:txBody>
      </p:sp>
      <p:pic>
        <p:nvPicPr>
          <p:cNvPr id="22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915352" y="4799868"/>
            <a:ext cx="587047" cy="551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3119808" y="3281181"/>
            <a:ext cx="588096" cy="457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5" t="16455" r="13908" b="9847"/>
          <a:stretch/>
        </p:blipFill>
        <p:spPr bwMode="auto">
          <a:xfrm>
            <a:off x="508983" y="4693551"/>
            <a:ext cx="469824" cy="679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00" b="8532"/>
          <a:stretch/>
        </p:blipFill>
        <p:spPr bwMode="auto">
          <a:xfrm>
            <a:off x="1259632" y="3140968"/>
            <a:ext cx="646362" cy="5854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4" descr="Image result for cartoon eat sweetcorn">
            <a:hlinkClick r:id="rId10"/>
          </p:cNvPr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76" t="5181" r="10458" b="4861"/>
          <a:stretch/>
        </p:blipFill>
        <p:spPr bwMode="auto">
          <a:xfrm>
            <a:off x="761592" y="4063793"/>
            <a:ext cx="568616" cy="506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Image result for apple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192293" y="4021377"/>
            <a:ext cx="594552" cy="590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1350647" y="4112029"/>
            <a:ext cx="588096" cy="457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1984492" y="4846815"/>
            <a:ext cx="533679" cy="501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Rectangle 33"/>
          <p:cNvSpPr/>
          <p:nvPr/>
        </p:nvSpPr>
        <p:spPr>
          <a:xfrm>
            <a:off x="4427984" y="2996952"/>
            <a:ext cx="4794902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GB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4. ¿     </a:t>
            </a:r>
            <a:r>
              <a:rPr lang="en-GB" sz="5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nd</a:t>
            </a:r>
            <a:endParaRPr lang="en-GB" sz="5400" b="1" cap="none" spc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SassoonCRInfant" panose="02010503020300020003" pitchFamily="2" charset="0"/>
            </a:endParaRPr>
          </a:p>
          <a:p>
            <a:r>
              <a:rPr lang="en-GB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   s   t</a:t>
            </a:r>
          </a:p>
          <a:p>
            <a:r>
              <a:rPr lang="en-GB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 </a:t>
            </a:r>
            <a:r>
              <a:rPr lang="en-GB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  </a:t>
            </a:r>
            <a:r>
              <a:rPr lang="en-GB" sz="54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mpl</a:t>
            </a:r>
            <a:r>
              <a:rPr lang="en-GB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          s?</a:t>
            </a:r>
            <a:endParaRPr lang="en-GB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SassoonCRInfant" panose="02010503020300020003" pitchFamily="2" charset="0"/>
            </a:endParaRPr>
          </a:p>
        </p:txBody>
      </p:sp>
      <p:pic>
        <p:nvPicPr>
          <p:cNvPr id="36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7474980" y="3239719"/>
            <a:ext cx="588096" cy="457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00" b="8532"/>
          <a:stretch/>
        </p:blipFill>
        <p:spPr bwMode="auto">
          <a:xfrm>
            <a:off x="5632964" y="3148214"/>
            <a:ext cx="587602" cy="5322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4561890" y="3985066"/>
            <a:ext cx="587047" cy="551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38" descr="Image result for monkey ooh ooh aah aah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4594" y="3965450"/>
            <a:ext cx="543670" cy="543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2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00" b="8532"/>
          <a:stretch/>
        </p:blipFill>
        <p:spPr bwMode="auto">
          <a:xfrm>
            <a:off x="4537498" y="4797152"/>
            <a:ext cx="646362" cy="5854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4" descr="Image result for cartoon eat sweetcorn">
            <a:hlinkClick r:id="rId10"/>
          </p:cNvPr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76" t="5181" r="10458" b="4861"/>
          <a:stretch/>
        </p:blipFill>
        <p:spPr bwMode="auto">
          <a:xfrm>
            <a:off x="7427297" y="4808393"/>
            <a:ext cx="568616" cy="506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2" descr="Image result for apple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6857998" y="4765977"/>
            <a:ext cx="594552" cy="590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7955375" y="4835368"/>
            <a:ext cx="534633" cy="416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6372200" y="4797152"/>
            <a:ext cx="533679" cy="501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3748441"/>
            <a:ext cx="1467723" cy="9767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Straight Connector 3"/>
          <p:cNvCxnSpPr/>
          <p:nvPr/>
        </p:nvCxnSpPr>
        <p:spPr>
          <a:xfrm flipV="1">
            <a:off x="2058695" y="2996952"/>
            <a:ext cx="294048" cy="14401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 flipV="1">
            <a:off x="1724151" y="260648"/>
            <a:ext cx="294048" cy="14401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flipV="1">
            <a:off x="6449569" y="260648"/>
            <a:ext cx="294048" cy="14401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flipV="1">
            <a:off x="6702777" y="980728"/>
            <a:ext cx="294048" cy="14401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Picture 2" descr="Image result for apple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1809143" y="3131799"/>
            <a:ext cx="594552" cy="590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Image result for apple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6134855" y="3139293"/>
            <a:ext cx="540502" cy="537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5" name="Straight Connector 44"/>
          <p:cNvCxnSpPr/>
          <p:nvPr/>
        </p:nvCxnSpPr>
        <p:spPr>
          <a:xfrm flipV="1">
            <a:off x="6250356" y="3068960"/>
            <a:ext cx="294048" cy="14401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31" r="28108"/>
          <a:stretch/>
        </p:blipFill>
        <p:spPr bwMode="auto">
          <a:xfrm>
            <a:off x="3254287" y="3894432"/>
            <a:ext cx="812560" cy="79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725144"/>
            <a:ext cx="908895" cy="908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14187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4499992" y="-603448"/>
            <a:ext cx="0" cy="54726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0" y="213285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107504" y="188640"/>
            <a:ext cx="41764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1. ¿</a:t>
            </a:r>
            <a:r>
              <a:rPr lang="en-GB" sz="3200" dirty="0" err="1" smtClean="0">
                <a:latin typeface="Comic Sans MS" panose="030F0702030302020204" pitchFamily="66" charset="0"/>
              </a:rPr>
              <a:t>Cómo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 err="1" smtClean="0">
                <a:latin typeface="Comic Sans MS" panose="030F0702030302020204" pitchFamily="66" charset="0"/>
              </a:rPr>
              <a:t>te</a:t>
            </a:r>
            <a:r>
              <a:rPr lang="en-GB" sz="3200" dirty="0" smtClean="0">
                <a:latin typeface="Comic Sans MS" panose="030F0702030302020204" pitchFamily="66" charset="0"/>
              </a:rPr>
              <a:t> llamas?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44008" y="188640"/>
            <a:ext cx="41764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2</a:t>
            </a:r>
            <a:r>
              <a:rPr lang="en-GB" sz="3200" dirty="0" smtClean="0">
                <a:latin typeface="Comic Sans MS" panose="030F0702030302020204" pitchFamily="66" charset="0"/>
              </a:rPr>
              <a:t>. ¿</a:t>
            </a:r>
            <a:r>
              <a:rPr lang="en-GB" sz="3200" dirty="0" err="1" smtClean="0">
                <a:latin typeface="Comic Sans MS" panose="030F0702030302020204" pitchFamily="66" charset="0"/>
              </a:rPr>
              <a:t>Cómo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 err="1" smtClean="0">
                <a:latin typeface="Comic Sans MS" panose="030F0702030302020204" pitchFamily="66" charset="0"/>
              </a:rPr>
              <a:t>estás</a:t>
            </a:r>
            <a:r>
              <a:rPr lang="en-GB" sz="3200" dirty="0" smtClean="0">
                <a:latin typeface="Comic Sans MS" panose="030F0702030302020204" pitchFamily="66" charset="0"/>
              </a:rPr>
              <a:t>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496" y="2628201"/>
            <a:ext cx="45365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3</a:t>
            </a:r>
            <a:r>
              <a:rPr lang="en-GB" sz="3200" dirty="0" smtClean="0">
                <a:latin typeface="Comic Sans MS" panose="030F0702030302020204" pitchFamily="66" charset="0"/>
              </a:rPr>
              <a:t>. 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¿</a:t>
            </a:r>
            <a:r>
              <a:rPr lang="en-GB" sz="3200" dirty="0" err="1" smtClean="0">
                <a:latin typeface="Comic Sans MS" panose="030F0702030302020204" pitchFamily="66" charset="0"/>
              </a:rPr>
              <a:t>Cuántos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 err="1" smtClean="0">
                <a:latin typeface="Comic Sans MS" panose="030F0702030302020204" pitchFamily="66" charset="0"/>
              </a:rPr>
              <a:t>años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 err="1" smtClean="0">
                <a:latin typeface="Comic Sans MS" panose="030F0702030302020204" pitchFamily="66" charset="0"/>
              </a:rPr>
              <a:t>tienes</a:t>
            </a:r>
            <a:r>
              <a:rPr lang="en-GB" sz="3200" dirty="0" smtClean="0">
                <a:latin typeface="Comic Sans MS" panose="030F0702030302020204" pitchFamily="66" charset="0"/>
              </a:rPr>
              <a:t>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499992" y="2636912"/>
            <a:ext cx="45365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4. ¿</a:t>
            </a:r>
            <a:r>
              <a:rPr lang="en-GB" sz="3200" dirty="0" err="1" smtClean="0">
                <a:latin typeface="Comic Sans MS" panose="030F0702030302020204" pitchFamily="66" charset="0"/>
              </a:rPr>
              <a:t>Cuándo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 err="1" smtClean="0">
                <a:latin typeface="Comic Sans MS" panose="030F0702030302020204" pitchFamily="66" charset="0"/>
              </a:rPr>
              <a:t>es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 err="1" smtClean="0">
                <a:latin typeface="Comic Sans MS" panose="030F0702030302020204" pitchFamily="66" charset="0"/>
              </a:rPr>
              <a:t>tu</a:t>
            </a:r>
            <a:r>
              <a:rPr lang="en-GB" sz="3200" dirty="0" smtClean="0">
                <a:latin typeface="Comic Sans MS" panose="030F0702030302020204" pitchFamily="66" charset="0"/>
              </a:rPr>
              <a:t>  	</a:t>
            </a:r>
            <a:r>
              <a:rPr lang="en-GB" sz="3200" dirty="0" err="1" smtClean="0">
                <a:latin typeface="Comic Sans MS" panose="030F0702030302020204" pitchFamily="66" charset="0"/>
              </a:rPr>
              <a:t>cumpleaños</a:t>
            </a:r>
            <a:r>
              <a:rPr lang="en-GB" sz="3200" dirty="0" smtClean="0">
                <a:latin typeface="Comic Sans MS" panose="030F0702030302020204" pitchFamily="66" charset="0"/>
              </a:rPr>
              <a:t>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467544" y="4509120"/>
            <a:ext cx="8208912" cy="21602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SassoonCRInfant" panose="02010503020300020003" pitchFamily="2" charset="0"/>
              </a:rPr>
              <a:t>If you can’t remember, take a look at the vocabulary sheets on the next slides. </a:t>
            </a:r>
          </a:p>
          <a:p>
            <a:pPr algn="ctr"/>
            <a:r>
              <a:rPr lang="en-GB" sz="2800" dirty="0" smtClean="0">
                <a:latin typeface="SassoonCRInfant" panose="02010503020300020003" pitchFamily="2" charset="0"/>
              </a:rPr>
              <a:t>You should be able to put together your answers.</a:t>
            </a:r>
            <a:endParaRPr lang="en-GB" sz="2800" dirty="0"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3047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65" t="10216" r="10366" b="12356"/>
          <a:stretch/>
        </p:blipFill>
        <p:spPr bwMode="auto">
          <a:xfrm>
            <a:off x="8280592" y="1027983"/>
            <a:ext cx="762001" cy="8168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-99392"/>
            <a:ext cx="3995936" cy="448963"/>
          </a:xfrm>
        </p:spPr>
        <p:txBody>
          <a:bodyPr>
            <a:normAutofit/>
          </a:bodyPr>
          <a:lstStyle/>
          <a:p>
            <a:r>
              <a:rPr lang="en-GB" sz="1800" u="sng" dirty="0" err="1" smtClean="0">
                <a:latin typeface="Gill Sans Ultra Bold" panose="020B0A02020104020203" pitchFamily="34" charset="0"/>
              </a:rPr>
              <a:t>Yo</a:t>
            </a:r>
            <a:r>
              <a:rPr lang="en-GB" sz="1800" u="sng" dirty="0" smtClean="0">
                <a:latin typeface="Gill Sans Ultra Bold" panose="020B0A02020104020203" pitchFamily="34" charset="0"/>
              </a:rPr>
              <a:t> = Me</a:t>
            </a:r>
            <a:endParaRPr lang="en-GB" sz="1800" u="sng" dirty="0">
              <a:latin typeface="Gill Sans Ultra Bold" panose="020B0A02020104020203" pitchFamily="34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1653" y="44624"/>
            <a:ext cx="4774931" cy="68776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200000"/>
              </a:lnSpc>
            </a:pPr>
            <a:r>
              <a:rPr lang="en-GB" sz="1800" b="1" dirty="0" smtClean="0">
                <a:latin typeface="Comic Sans MS" panose="030F0702030302020204" pitchFamily="66" charset="0"/>
              </a:rPr>
              <a:t>¿</a:t>
            </a:r>
            <a:r>
              <a:rPr lang="en-GB" sz="18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Cómo</a:t>
            </a:r>
            <a:r>
              <a:rPr lang="en-GB" sz="1800" b="1" dirty="0" smtClean="0"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te</a:t>
            </a:r>
            <a:r>
              <a:rPr lang="en-GB" sz="18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llamas</a:t>
            </a:r>
            <a:r>
              <a:rPr lang="en-GB" sz="1800" b="1" dirty="0" smtClean="0">
                <a:latin typeface="Comic Sans MS" panose="030F0702030302020204" pitchFamily="66" charset="0"/>
              </a:rPr>
              <a:t>? </a:t>
            </a:r>
            <a:r>
              <a:rPr lang="en-GB" sz="1800" dirty="0" smtClean="0">
                <a:latin typeface="Comic Sans MS" panose="030F0702030302020204" pitchFamily="66" charset="0"/>
              </a:rPr>
              <a:t>= What </a:t>
            </a:r>
            <a:r>
              <a:rPr lang="en-GB" sz="18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are </a:t>
            </a:r>
            <a:r>
              <a:rPr lang="en-GB" sz="1800" dirty="0" smtClean="0">
                <a:latin typeface="Comic Sans MS" panose="030F0702030302020204" pitchFamily="66" charset="0"/>
              </a:rPr>
              <a:t>you</a:t>
            </a:r>
            <a:r>
              <a:rPr lang="en-GB" sz="18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called</a:t>
            </a:r>
            <a:r>
              <a:rPr lang="en-GB" sz="1800" dirty="0" smtClean="0">
                <a:latin typeface="Comic Sans MS" panose="030F0702030302020204" pitchFamily="66" charset="0"/>
              </a:rPr>
              <a:t>?</a:t>
            </a:r>
          </a:p>
          <a:p>
            <a:pPr algn="l">
              <a:lnSpc>
                <a:spcPct val="200000"/>
              </a:lnSpc>
            </a:pPr>
            <a:r>
              <a:rPr lang="en-GB" sz="18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Me </a:t>
            </a:r>
            <a:r>
              <a:rPr lang="en-GB" sz="18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llamo</a:t>
            </a:r>
            <a:r>
              <a:rPr lang="en-GB" sz="18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smtClean="0">
                <a:latin typeface="Comic Sans MS" panose="030F0702030302020204" pitchFamily="66" charset="0"/>
              </a:rPr>
              <a:t>… = I</a:t>
            </a:r>
            <a:r>
              <a:rPr lang="en-GB" sz="18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am called</a:t>
            </a:r>
            <a:r>
              <a:rPr lang="en-GB" sz="1800" dirty="0" smtClean="0">
                <a:latin typeface="Comic Sans MS" panose="030F0702030302020204" pitchFamily="66" charset="0"/>
              </a:rPr>
              <a:t>…</a:t>
            </a:r>
          </a:p>
          <a:p>
            <a:pPr algn="l">
              <a:lnSpc>
                <a:spcPct val="200000"/>
              </a:lnSpc>
            </a:pPr>
            <a:endParaRPr lang="en-GB" sz="1800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200000"/>
              </a:lnSpc>
            </a:pPr>
            <a:r>
              <a:rPr lang="en-GB" sz="1800" b="1" dirty="0" smtClean="0">
                <a:latin typeface="Comic Sans MS" panose="030F0702030302020204" pitchFamily="66" charset="0"/>
              </a:rPr>
              <a:t>¿</a:t>
            </a:r>
            <a:r>
              <a:rPr lang="en-GB" sz="18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Cómo</a:t>
            </a:r>
            <a:r>
              <a:rPr lang="en-GB" sz="1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estás</a:t>
            </a:r>
            <a:r>
              <a:rPr lang="en-GB" sz="1800" b="1" dirty="0" smtClean="0">
                <a:latin typeface="Comic Sans MS" panose="030F0702030302020204" pitchFamily="66" charset="0"/>
              </a:rPr>
              <a:t>?</a:t>
            </a:r>
            <a:r>
              <a:rPr lang="en-GB" sz="1800" dirty="0" smtClean="0">
                <a:latin typeface="Comic Sans MS" panose="030F0702030302020204" pitchFamily="66" charset="0"/>
              </a:rPr>
              <a:t> = How are you?</a:t>
            </a:r>
            <a:endParaRPr lang="en-GB" sz="1800" dirty="0">
              <a:latin typeface="Comic Sans MS" panose="030F0702030302020204" pitchFamily="66" charset="0"/>
            </a:endParaRPr>
          </a:p>
          <a:p>
            <a:pPr algn="l">
              <a:lnSpc>
                <a:spcPct val="200000"/>
              </a:lnSpc>
            </a:pPr>
            <a:r>
              <a:rPr lang="en-GB" sz="1800" b="1" dirty="0" smtClean="0">
                <a:latin typeface="Comic Sans MS" panose="030F0702030302020204" pitchFamily="66" charset="0"/>
              </a:rPr>
              <a:t>	</a:t>
            </a:r>
            <a:r>
              <a:rPr lang="en-GB" sz="19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Estoy</a:t>
            </a:r>
            <a:r>
              <a:rPr lang="en-GB" sz="19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900" b="1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fantástico</a:t>
            </a:r>
            <a:r>
              <a:rPr lang="en-GB" sz="1900" b="1" dirty="0" smtClean="0">
                <a:latin typeface="Comic Sans MS" panose="030F0702030302020204" pitchFamily="66" charset="0"/>
              </a:rPr>
              <a:t>.</a:t>
            </a:r>
          </a:p>
          <a:p>
            <a:pPr algn="l">
              <a:lnSpc>
                <a:spcPct val="200000"/>
              </a:lnSpc>
            </a:pPr>
            <a:r>
              <a:rPr lang="en-GB" sz="1900" b="1" dirty="0">
                <a:latin typeface="Comic Sans MS" panose="030F0702030302020204" pitchFamily="66" charset="0"/>
              </a:rPr>
              <a:t>	</a:t>
            </a:r>
            <a:r>
              <a:rPr lang="en-GB" sz="1900" b="1" dirty="0" err="1">
                <a:solidFill>
                  <a:srgbClr val="00B050"/>
                </a:solidFill>
                <a:latin typeface="Comic Sans MS" panose="030F0702030302020204" pitchFamily="66" charset="0"/>
              </a:rPr>
              <a:t>Estoy</a:t>
            </a:r>
            <a:r>
              <a:rPr lang="en-GB" sz="1900" b="1" dirty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900" b="1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fenomenal</a:t>
            </a:r>
            <a:r>
              <a:rPr lang="en-GB" sz="1900" b="1" dirty="0" smtClean="0">
                <a:latin typeface="Comic Sans MS" panose="030F0702030302020204" pitchFamily="66" charset="0"/>
              </a:rPr>
              <a:t>.</a:t>
            </a:r>
          </a:p>
          <a:p>
            <a:pPr algn="l">
              <a:lnSpc>
                <a:spcPct val="200000"/>
              </a:lnSpc>
            </a:pPr>
            <a:r>
              <a:rPr lang="en-GB" sz="1900" b="1" dirty="0" smtClean="0">
                <a:latin typeface="Comic Sans MS" panose="030F0702030302020204" pitchFamily="66" charset="0"/>
              </a:rPr>
              <a:t>	</a:t>
            </a:r>
            <a:r>
              <a:rPr lang="en-GB" sz="19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Estoy</a:t>
            </a:r>
            <a:r>
              <a:rPr lang="en-GB" sz="19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900" b="1" dirty="0" err="1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muy</a:t>
            </a:r>
            <a:r>
              <a:rPr lang="en-GB" sz="1900" b="1" dirty="0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GB" sz="1900" b="1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bien</a:t>
            </a:r>
            <a:r>
              <a:rPr lang="en-GB" sz="1900" b="1" dirty="0" smtClean="0">
                <a:latin typeface="Comic Sans MS" panose="030F0702030302020204" pitchFamily="66" charset="0"/>
              </a:rPr>
              <a:t>.</a:t>
            </a:r>
          </a:p>
          <a:p>
            <a:pPr algn="l">
              <a:lnSpc>
                <a:spcPct val="200000"/>
              </a:lnSpc>
            </a:pPr>
            <a:r>
              <a:rPr lang="en-GB" sz="1900" b="1" dirty="0" smtClean="0">
                <a:latin typeface="Comic Sans MS" panose="030F0702030302020204" pitchFamily="66" charset="0"/>
              </a:rPr>
              <a:t>	</a:t>
            </a:r>
            <a:r>
              <a:rPr lang="en-GB" sz="19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Estoy</a:t>
            </a:r>
            <a:r>
              <a:rPr lang="en-GB" sz="19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900" b="1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regular</a:t>
            </a:r>
            <a:r>
              <a:rPr lang="en-GB" sz="1900" b="1" dirty="0" smtClean="0">
                <a:latin typeface="Comic Sans MS" panose="030F0702030302020204" pitchFamily="66" charset="0"/>
              </a:rPr>
              <a:t>. </a:t>
            </a:r>
          </a:p>
          <a:p>
            <a:pPr algn="l">
              <a:lnSpc>
                <a:spcPct val="200000"/>
              </a:lnSpc>
            </a:pPr>
            <a:r>
              <a:rPr lang="en-GB" sz="1900" b="1" dirty="0" smtClean="0">
                <a:latin typeface="Comic Sans MS" panose="030F0702030302020204" pitchFamily="66" charset="0"/>
              </a:rPr>
              <a:t>	</a:t>
            </a:r>
            <a:r>
              <a:rPr lang="en-GB" sz="19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Estoy</a:t>
            </a:r>
            <a:r>
              <a:rPr lang="en-GB" sz="19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900" b="1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mal</a:t>
            </a:r>
            <a:r>
              <a:rPr lang="en-GB" sz="1900" b="1" dirty="0" smtClean="0">
                <a:latin typeface="Comic Sans MS" panose="030F0702030302020204" pitchFamily="66" charset="0"/>
              </a:rPr>
              <a:t>.</a:t>
            </a:r>
          </a:p>
          <a:p>
            <a:pPr algn="l">
              <a:lnSpc>
                <a:spcPct val="200000"/>
              </a:lnSpc>
            </a:pPr>
            <a:r>
              <a:rPr lang="en-GB" sz="1900" b="1" dirty="0" smtClean="0">
                <a:latin typeface="Comic Sans MS" panose="030F0702030302020204" pitchFamily="66" charset="0"/>
              </a:rPr>
              <a:t>	</a:t>
            </a:r>
            <a:r>
              <a:rPr lang="en-GB" sz="19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Estoy</a:t>
            </a:r>
            <a:r>
              <a:rPr lang="en-GB" sz="19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900" b="1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fatal</a:t>
            </a:r>
            <a:r>
              <a:rPr lang="en-GB" sz="1900" b="1" dirty="0" smtClean="0">
                <a:latin typeface="Comic Sans MS" panose="030F0702030302020204" pitchFamily="66" charset="0"/>
              </a:rPr>
              <a:t>.</a:t>
            </a:r>
          </a:p>
          <a:p>
            <a:pPr algn="l">
              <a:lnSpc>
                <a:spcPct val="200000"/>
              </a:lnSpc>
            </a:pPr>
            <a:endParaRPr lang="en-GB" sz="1800" dirty="0">
              <a:latin typeface="Comic Sans MS" panose="030F0702030302020204" pitchFamily="66" charset="0"/>
            </a:endParaRPr>
          </a:p>
          <a:p>
            <a:pPr algn="l">
              <a:lnSpc>
                <a:spcPct val="200000"/>
              </a:lnSpc>
            </a:pPr>
            <a:r>
              <a:rPr lang="en-GB" sz="1800" b="1" dirty="0" smtClean="0">
                <a:latin typeface="Comic Sans MS" panose="030F0702030302020204" pitchFamily="66" charset="0"/>
              </a:rPr>
              <a:t>¿</a:t>
            </a:r>
            <a:r>
              <a:rPr lang="en-GB" sz="18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Cuántos</a:t>
            </a:r>
            <a:r>
              <a:rPr lang="en-GB" sz="1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años</a:t>
            </a:r>
            <a:r>
              <a:rPr lang="en-GB" sz="18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tienes</a:t>
            </a:r>
            <a:r>
              <a:rPr lang="en-GB" sz="1800" b="1" dirty="0" smtClean="0">
                <a:latin typeface="Comic Sans MS" panose="030F0702030302020204" pitchFamily="66" charset="0"/>
              </a:rPr>
              <a:t>?</a:t>
            </a:r>
            <a:r>
              <a:rPr lang="en-GB" sz="1800" dirty="0" smtClean="0">
                <a:latin typeface="Comic Sans MS" panose="030F0702030302020204" pitchFamily="66" charset="0"/>
              </a:rPr>
              <a:t>= How old </a:t>
            </a:r>
            <a:r>
              <a:rPr lang="en-GB" sz="18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are</a:t>
            </a:r>
            <a:r>
              <a:rPr lang="en-GB" sz="1800" dirty="0" smtClean="0">
                <a:latin typeface="Comic Sans MS" panose="030F0702030302020204" pitchFamily="66" charset="0"/>
              </a:rPr>
              <a:t> you?</a:t>
            </a:r>
          </a:p>
          <a:p>
            <a:pPr algn="l">
              <a:lnSpc>
                <a:spcPct val="200000"/>
              </a:lnSpc>
            </a:pPr>
            <a:r>
              <a:rPr lang="en-GB" sz="18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Tengo</a:t>
            </a:r>
            <a:r>
              <a:rPr lang="en-GB" sz="18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siete</a:t>
            </a:r>
            <a:r>
              <a:rPr lang="en-GB" sz="1800" b="1" dirty="0" smtClean="0"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años</a:t>
            </a:r>
            <a:r>
              <a:rPr lang="en-GB" sz="1800" b="1" dirty="0" smtClean="0">
                <a:latin typeface="Comic Sans MS" panose="030F0702030302020204" pitchFamily="66" charset="0"/>
              </a:rPr>
              <a:t>.</a:t>
            </a:r>
          </a:p>
          <a:p>
            <a:pPr algn="l">
              <a:lnSpc>
                <a:spcPct val="200000"/>
              </a:lnSpc>
            </a:pPr>
            <a:r>
              <a:rPr lang="en-GB" sz="18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Tengo</a:t>
            </a:r>
            <a:r>
              <a:rPr lang="en-GB" sz="18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ocho</a:t>
            </a:r>
            <a:r>
              <a:rPr lang="en-GB" sz="1800" b="1" dirty="0" smtClean="0"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años</a:t>
            </a:r>
            <a:r>
              <a:rPr lang="en-GB" sz="1800" b="1" dirty="0" smtClean="0">
                <a:latin typeface="Comic Sans MS" panose="030F0702030302020204" pitchFamily="66" charset="0"/>
              </a:rPr>
              <a:t>.</a:t>
            </a:r>
            <a:endParaRPr lang="en-GB" sz="1800" b="1" dirty="0"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423634" y="6211669"/>
            <a:ext cx="152234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Year 3</a:t>
            </a:r>
            <a:endParaRPr lang="en-US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3131840" y="632770"/>
            <a:ext cx="2340768" cy="47404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60000"/>
              </a:lnSpc>
            </a:pPr>
            <a:r>
              <a:rPr lang="en-GB" sz="1800" u="sng" dirty="0" err="1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Colores</a:t>
            </a:r>
            <a:endParaRPr lang="en-GB" sz="1800" u="sng" dirty="0" smtClean="0">
              <a:solidFill>
                <a:srgbClr val="0070C0"/>
              </a:solidFill>
              <a:latin typeface="Gill Sans Ultra Bold" panose="020B0A02020104020203" pitchFamily="34" charset="0"/>
            </a:endParaRPr>
          </a:p>
          <a:p>
            <a:pPr>
              <a:lnSpc>
                <a:spcPct val="160000"/>
              </a:lnSpc>
            </a:pPr>
            <a:endParaRPr lang="en-GB" sz="1800" dirty="0"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rojo</a:t>
            </a:r>
            <a:endParaRPr lang="en-GB" sz="1800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negro</a:t>
            </a:r>
          </a:p>
          <a:p>
            <a:pPr>
              <a:lnSpc>
                <a:spcPct val="160000"/>
              </a:lnSpc>
            </a:pPr>
            <a:r>
              <a:rPr lang="en-GB" sz="1800" dirty="0" err="1" smtClean="0">
                <a:solidFill>
                  <a:srgbClr val="FFFF00"/>
                </a:solidFill>
                <a:latin typeface="Comic Sans MS" panose="030F0702030302020204" pitchFamily="66" charset="0"/>
              </a:rPr>
              <a:t>amarillo</a:t>
            </a:r>
            <a:endParaRPr lang="en-GB" sz="1800" dirty="0" smtClean="0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smtClean="0">
                <a:solidFill>
                  <a:srgbClr val="D79C07"/>
                </a:solidFill>
                <a:latin typeface="Comic Sans MS" panose="030F0702030302020204" pitchFamily="66" charset="0"/>
              </a:rPr>
              <a:t>dorado</a:t>
            </a:r>
          </a:p>
          <a:p>
            <a:pPr>
              <a:lnSpc>
                <a:spcPct val="160000"/>
              </a:lnSpc>
            </a:pPr>
            <a:r>
              <a:rPr lang="en-GB" sz="1800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morado</a:t>
            </a:r>
            <a:endParaRPr lang="en-GB" sz="1800" dirty="0" smtClean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err="1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pardo</a:t>
            </a:r>
            <a:endParaRPr lang="en-GB" sz="1800" dirty="0" smtClean="0">
              <a:solidFill>
                <a:schemeClr val="accent6">
                  <a:lumMod val="50000"/>
                </a:schemeClr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azul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err="1" smtClean="0">
                <a:solidFill>
                  <a:srgbClr val="03B914"/>
                </a:solidFill>
                <a:latin typeface="Comic Sans MS" panose="030F0702030302020204" pitchFamily="66" charset="0"/>
              </a:rPr>
              <a:t>verde</a:t>
            </a:r>
            <a:endParaRPr lang="en-GB" sz="1800" dirty="0" smtClean="0">
              <a:solidFill>
                <a:srgbClr val="03B914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err="1" smtClean="0">
                <a:solidFill>
                  <a:schemeClr val="bg1">
                    <a:lumMod val="50000"/>
                  </a:schemeClr>
                </a:solidFill>
                <a:latin typeface="Comic Sans MS" panose="030F0702030302020204" pitchFamily="66" charset="0"/>
              </a:rPr>
              <a:t>gris</a:t>
            </a:r>
            <a:endParaRPr lang="en-GB" sz="1800" dirty="0" smtClean="0">
              <a:solidFill>
                <a:schemeClr val="bg1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779912" y="1239192"/>
            <a:ext cx="101781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en-US" sz="2000" b="1" cap="none" spc="0" dirty="0" err="1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/>
                <a:latin typeface="Comic Sans MS" panose="030F0702030302020204" pitchFamily="66" charset="0"/>
              </a:rPr>
              <a:t>blanco</a:t>
            </a:r>
            <a:endParaRPr lang="en-US" sz="2000" b="1" cap="none" spc="0" dirty="0">
              <a:ln/>
              <a:solidFill>
                <a:schemeClr val="accent5">
                  <a:tint val="50000"/>
                  <a:satMod val="180000"/>
                </a:schemeClr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5017609" y="4941168"/>
            <a:ext cx="4162903" cy="20882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0 </a:t>
            </a:r>
            <a:r>
              <a:rPr lang="en-GB" sz="1800" b="1" dirty="0" smtClean="0">
                <a:latin typeface="Comic Sans MS" panose="030F0702030302020204" pitchFamily="66" charset="0"/>
              </a:rPr>
              <a:t>cero</a:t>
            </a:r>
            <a:r>
              <a:rPr lang="en-GB" sz="1800" dirty="0" smtClean="0">
                <a:latin typeface="Comic Sans MS" panose="030F0702030302020204" pitchFamily="66" charset="0"/>
              </a:rPr>
              <a:t>	     4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cuatro</a:t>
            </a:r>
            <a:r>
              <a:rPr lang="en-GB" sz="1800" dirty="0" smtClean="0">
                <a:latin typeface="Comic Sans MS" panose="030F0702030302020204" pitchFamily="66" charset="0"/>
              </a:rPr>
              <a:t>  	8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ocho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marL="342900" indent="-342900" algn="l">
              <a:lnSpc>
                <a:spcPct val="170000"/>
              </a:lnSpc>
              <a:buFontTx/>
              <a:buAutoNum type="arabicPlain"/>
            </a:pPr>
            <a:r>
              <a:rPr lang="en-GB" sz="1800" b="1" dirty="0" err="1" smtClean="0">
                <a:latin typeface="Comic Sans MS" panose="030F0702030302020204" pitchFamily="66" charset="0"/>
              </a:rPr>
              <a:t>uno</a:t>
            </a:r>
            <a:r>
              <a:rPr lang="en-GB" sz="1800" dirty="0" smtClean="0">
                <a:latin typeface="Comic Sans MS" panose="030F0702030302020204" pitchFamily="66" charset="0"/>
              </a:rPr>
              <a:t>	     5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cinco</a:t>
            </a:r>
            <a:r>
              <a:rPr lang="en-GB" sz="1800" dirty="0" smtClean="0">
                <a:latin typeface="Comic Sans MS" panose="030F0702030302020204" pitchFamily="66" charset="0"/>
              </a:rPr>
              <a:t>	 9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nueve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2  </a:t>
            </a:r>
            <a:r>
              <a:rPr lang="en-GB" sz="1800" b="1" dirty="0" smtClean="0">
                <a:latin typeface="Comic Sans MS" panose="030F0702030302020204" pitchFamily="66" charset="0"/>
              </a:rPr>
              <a:t>dos</a:t>
            </a:r>
            <a:r>
              <a:rPr lang="en-GB" sz="1800" dirty="0" smtClean="0">
                <a:latin typeface="Comic Sans MS" panose="030F0702030302020204" pitchFamily="66" charset="0"/>
              </a:rPr>
              <a:t>	     6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seis</a:t>
            </a:r>
            <a:r>
              <a:rPr lang="en-GB" sz="1800" dirty="0" smtClean="0">
                <a:latin typeface="Comic Sans MS" panose="030F0702030302020204" pitchFamily="66" charset="0"/>
              </a:rPr>
              <a:t>	10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diez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3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tres</a:t>
            </a:r>
            <a:r>
              <a:rPr lang="en-GB" sz="1800" dirty="0" smtClean="0">
                <a:latin typeface="Comic Sans MS" panose="030F0702030302020204" pitchFamily="66" charset="0"/>
              </a:rPr>
              <a:t>	     7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siete</a:t>
            </a:r>
            <a:r>
              <a:rPr lang="en-GB" sz="1800" dirty="0" smtClean="0">
                <a:latin typeface="Comic Sans MS" panose="030F0702030302020204" pitchFamily="66" charset="0"/>
              </a:rPr>
              <a:t>		    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4644008" y="0"/>
            <a:ext cx="4752528" cy="448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600" u="sng" dirty="0" err="1" smtClean="0">
                <a:latin typeface="Gill Sans Ultra Bold" panose="020B0A02020104020203" pitchFamily="34" charset="0"/>
              </a:rPr>
              <a:t>En</a:t>
            </a:r>
            <a:r>
              <a:rPr lang="en-GB" sz="1600" u="sng" dirty="0" smtClean="0">
                <a:latin typeface="Gill Sans Ultra Bold" panose="020B0A02020104020203" pitchFamily="34" charset="0"/>
              </a:rPr>
              <a:t> </a:t>
            </a:r>
            <a:r>
              <a:rPr lang="en-GB" sz="1600" u="sng" dirty="0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la </a:t>
            </a:r>
            <a:r>
              <a:rPr lang="en-GB" sz="1600" u="sng" dirty="0" err="1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clase</a:t>
            </a:r>
            <a:r>
              <a:rPr lang="en-GB" sz="1600" u="sng" dirty="0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 </a:t>
            </a:r>
            <a:r>
              <a:rPr lang="en-GB" sz="1600" u="sng" dirty="0" smtClean="0">
                <a:latin typeface="Gill Sans Ultra Bold" panose="020B0A02020104020203" pitchFamily="34" charset="0"/>
              </a:rPr>
              <a:t>= In the classroom</a:t>
            </a:r>
            <a:endParaRPr lang="en-GB" sz="1600" u="sng" dirty="0">
              <a:latin typeface="Gill Sans Ultra Bold" panose="020B0A02020104020203" pitchFamily="34" charset="0"/>
            </a:endParaRP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5488778" y="4780237"/>
            <a:ext cx="3049425" cy="448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u="sng" dirty="0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Los </a:t>
            </a:r>
            <a:r>
              <a:rPr lang="en-GB" sz="1800" u="sng" dirty="0" err="1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números</a:t>
            </a:r>
            <a:endParaRPr lang="en-GB" sz="1800" u="sng" dirty="0">
              <a:solidFill>
                <a:srgbClr val="0070C0"/>
              </a:solidFill>
              <a:latin typeface="Gill Sans Ultra Bold" panose="020B0A02020104020203" pitchFamily="34" charset="0"/>
            </a:endParaRP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151"/>
          <a:stretch/>
        </p:blipFill>
        <p:spPr bwMode="auto">
          <a:xfrm>
            <a:off x="7190375" y="4386974"/>
            <a:ext cx="1883639" cy="4667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39" t="22322" r="10111" b="12910"/>
          <a:stretch/>
        </p:blipFill>
        <p:spPr bwMode="auto">
          <a:xfrm>
            <a:off x="8280592" y="2310264"/>
            <a:ext cx="779658" cy="692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6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09" b="10709"/>
          <a:stretch/>
        </p:blipFill>
        <p:spPr bwMode="auto">
          <a:xfrm>
            <a:off x="5076056" y="4035392"/>
            <a:ext cx="1147337" cy="70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7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9" t="34277" r="17876" b="21454"/>
          <a:stretch/>
        </p:blipFill>
        <p:spPr bwMode="auto">
          <a:xfrm>
            <a:off x="8166564" y="3438964"/>
            <a:ext cx="830982" cy="638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8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30" t="29009" r="16216" b="32276"/>
          <a:stretch/>
        </p:blipFill>
        <p:spPr bwMode="auto">
          <a:xfrm>
            <a:off x="5175614" y="743023"/>
            <a:ext cx="908554" cy="557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9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858" b="27566"/>
          <a:stretch/>
        </p:blipFill>
        <p:spPr bwMode="auto">
          <a:xfrm>
            <a:off x="4960660" y="3048524"/>
            <a:ext cx="1492510" cy="337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Shape 93"/>
          <p:cNvPicPr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5233667" y="1844824"/>
            <a:ext cx="1066525" cy="568813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Picture 21" descr="http://tse1.mm.bing.net/th?&amp;id=OIP.M0c7cc73996421bdfc745b31f2d7ab74fo0&amp;w=300&amp;h=300&amp;c=0&amp;pid=1.9&amp;rs=0&amp;p=0">
            <a:hlinkClick r:id="rId10"/>
          </p:cNvPr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442" y="2996952"/>
            <a:ext cx="495300" cy="495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Picture 22" descr="http://tse1.mm.bing.net/th?&amp;id=OIP.M9893bad2767740c9859f6e97816062baH0&amp;w=300&amp;h=300&amp;c=0&amp;pid=1.9&amp;rs=0&amp;p=0">
            <a:hlinkClick r:id="rId12"/>
          </p:cNvPr>
          <p:cNvPicPr/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348111"/>
            <a:ext cx="504825" cy="504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Picture 23" descr="http://tse1.mm.bing.net/th?&amp;id=OIP.M9e7c572013af1457bf9a26029e2539b7o0&amp;w=300&amp;h=300&amp;c=0&amp;pid=1.9&amp;rs=0&amp;p=0">
            <a:hlinkClick r:id="rId14"/>
          </p:cNvPr>
          <p:cNvPicPr/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392" y="3501008"/>
            <a:ext cx="514350" cy="514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Picture 24" descr="http://tse1.mm.bing.net/th?&amp;id=OIP.Ma75bbffe4523e09868f43b95908ec9ceH0&amp;w=300&amp;h=300&amp;c=0&amp;pid=1.9&amp;rs=0&amp;p=0">
            <a:hlinkClick r:id="rId16"/>
          </p:cNvPr>
          <p:cNvPicPr/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18080"/>
            <a:ext cx="561975" cy="561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Picture 25" descr="http://tse1.mm.bing.net/th?&amp;id=OIP.M6cfc5b7658300930ea3ae4aca20dc912H0&amp;w=300&amp;h=300&amp;c=0&amp;pid=1.9&amp;rs=0&amp;p=0">
            <a:hlinkClick r:id="rId18"/>
          </p:cNvPr>
          <p:cNvPicPr/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920" y="4568049"/>
            <a:ext cx="497205" cy="52387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AutoShape 2" descr="Image result for seve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8070" y="5877272"/>
            <a:ext cx="283690" cy="437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 descr="Image result for eight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176" y="6314562"/>
            <a:ext cx="347708" cy="543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5076056" y="260648"/>
            <a:ext cx="4392488" cy="42808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goma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	    		          	         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unas</a:t>
            </a:r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	       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tijeras</a:t>
            </a:r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estuche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    	</a:t>
            </a:r>
          </a:p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	un</a:t>
            </a:r>
          </a:p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                   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rotulador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bolígrafo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</a:t>
            </a:r>
          </a:p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                      un</a:t>
            </a:r>
          </a:p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                  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cuaderno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pegamento</a:t>
            </a:r>
            <a:r>
              <a:rPr lang="en-GB" sz="18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          </a:t>
            </a:r>
          </a:p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                            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lápices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de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colores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AutoShape 2" descr="Image result for school scissors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840" y="1412776"/>
            <a:ext cx="861070" cy="39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2823" y="2492896"/>
            <a:ext cx="1142057" cy="3767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5"/>
          <p:cNvPicPr>
            <a:picLocks noChangeAspect="1" noChangeArrowheads="1"/>
          </p:cNvPicPr>
          <p:nvPr/>
        </p:nvPicPr>
        <p:blipFill rotWithShape="1"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00" r="19126" b="5300"/>
          <a:stretch/>
        </p:blipFill>
        <p:spPr bwMode="auto">
          <a:xfrm>
            <a:off x="6523041" y="3467483"/>
            <a:ext cx="641247" cy="941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Rectangle 27"/>
          <p:cNvSpPr/>
          <p:nvPr/>
        </p:nvSpPr>
        <p:spPr>
          <a:xfrm>
            <a:off x="3563888" y="741467"/>
            <a:ext cx="1440160" cy="455974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0" name="Straight Connector 29"/>
          <p:cNvCxnSpPr/>
          <p:nvPr/>
        </p:nvCxnSpPr>
        <p:spPr>
          <a:xfrm>
            <a:off x="5004048" y="4853728"/>
            <a:ext cx="41087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4" name="Straight Connector 1023"/>
          <p:cNvCxnSpPr/>
          <p:nvPr/>
        </p:nvCxnSpPr>
        <p:spPr>
          <a:xfrm>
            <a:off x="5004048" y="5301208"/>
            <a:ext cx="0" cy="15567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6" name="Straight Connector 1025"/>
          <p:cNvCxnSpPr/>
          <p:nvPr/>
        </p:nvCxnSpPr>
        <p:spPr>
          <a:xfrm flipV="1">
            <a:off x="5004048" y="-144463"/>
            <a:ext cx="0" cy="88748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/>
          <p:cNvSpPr/>
          <p:nvPr/>
        </p:nvSpPr>
        <p:spPr>
          <a:xfrm>
            <a:off x="7349562" y="375687"/>
            <a:ext cx="1830950" cy="646331"/>
          </a:xfrm>
          <a:prstGeom prst="rect">
            <a:avLst/>
          </a:prstGeom>
          <a:ln w="38100">
            <a:solidFill>
              <a:schemeClr val="accent3"/>
            </a:solidFill>
            <a:prstDash val="sysDot"/>
          </a:ln>
        </p:spPr>
        <p:txBody>
          <a:bodyPr wrap="none">
            <a:spAutoFit/>
          </a:bodyPr>
          <a:lstStyle/>
          <a:p>
            <a:r>
              <a:rPr lang="en-GB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¿</a:t>
            </a:r>
            <a:r>
              <a:rPr lang="en-GB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Tienes</a:t>
            </a:r>
            <a:r>
              <a:rPr lang="en-GB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…?</a:t>
            </a:r>
          </a:p>
          <a:p>
            <a:r>
              <a:rPr lang="en-GB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Do you have…?</a:t>
            </a:r>
            <a:endParaRPr lang="en-GB" dirty="0"/>
          </a:p>
        </p:txBody>
      </p:sp>
      <p:sp>
        <p:nvSpPr>
          <p:cNvPr id="29" name="Rectangle 28"/>
          <p:cNvSpPr/>
          <p:nvPr/>
        </p:nvSpPr>
        <p:spPr>
          <a:xfrm>
            <a:off x="7560188" y="3139751"/>
            <a:ext cx="16658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dirty="0" err="1">
                <a:solidFill>
                  <a:srgbClr val="0070C0"/>
                </a:solidFill>
                <a:latin typeface="Comic Sans MS" panose="030F0702030302020204" pitchFamily="66" charset="0"/>
              </a:rPr>
              <a:t>sacapuntas</a:t>
            </a:r>
            <a:endParaRPr lang="en-GB" dirty="0"/>
          </a:p>
        </p:txBody>
      </p:sp>
      <p:sp>
        <p:nvSpPr>
          <p:cNvPr id="31" name="Rectangle 30"/>
          <p:cNvSpPr/>
          <p:nvPr/>
        </p:nvSpPr>
        <p:spPr>
          <a:xfrm>
            <a:off x="7956376" y="2123564"/>
            <a:ext cx="9861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dirty="0" err="1">
                <a:solidFill>
                  <a:srgbClr val="0070C0"/>
                </a:solidFill>
                <a:latin typeface="Comic Sans MS" panose="030F0702030302020204" pitchFamily="66" charset="0"/>
              </a:rPr>
              <a:t>lápiz</a:t>
            </a:r>
            <a:endParaRPr lang="en-GB" dirty="0"/>
          </a:p>
        </p:txBody>
      </p:sp>
      <p:sp>
        <p:nvSpPr>
          <p:cNvPr id="32" name="Rectangle 31"/>
          <p:cNvSpPr/>
          <p:nvPr/>
        </p:nvSpPr>
        <p:spPr>
          <a:xfrm>
            <a:off x="7668344" y="1057485"/>
            <a:ext cx="11528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dirty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dirty="0" err="1">
                <a:solidFill>
                  <a:srgbClr val="FF0066"/>
                </a:solidFill>
                <a:latin typeface="Comic Sans MS" panose="030F0702030302020204" pitchFamily="66" charset="0"/>
              </a:rPr>
              <a:t>regla</a:t>
            </a:r>
            <a:endParaRPr lang="en-GB" dirty="0">
              <a:solidFill>
                <a:srgbClr val="FF0066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3100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6372200" y="2505042"/>
            <a:ext cx="2808312" cy="3084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60000"/>
              </a:lnSpc>
            </a:pPr>
            <a:r>
              <a:rPr lang="en-GB" sz="1800" u="sng" dirty="0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Los </a:t>
            </a:r>
            <a:r>
              <a:rPr lang="en-GB" sz="1800" u="sng" dirty="0" err="1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meses</a:t>
            </a:r>
            <a:r>
              <a:rPr lang="en-GB" sz="1800" u="sng" dirty="0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 del </a:t>
            </a:r>
            <a:r>
              <a:rPr lang="en-GB" sz="1800" u="sng" dirty="0" err="1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año</a:t>
            </a:r>
            <a:endParaRPr lang="en-GB" sz="1800" u="sng" dirty="0" smtClean="0">
              <a:solidFill>
                <a:srgbClr val="0070C0"/>
              </a:solidFill>
              <a:latin typeface="Gill Sans Ultra Bold" panose="020B0A02020104020203" pitchFamily="34" charset="0"/>
            </a:endParaRPr>
          </a:p>
          <a:p>
            <a:pPr algn="l">
              <a:lnSpc>
                <a:spcPct val="160000"/>
              </a:lnSpc>
            </a:pPr>
            <a:r>
              <a:rPr lang="en-GB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enero</a:t>
            </a:r>
            <a:r>
              <a:rPr lang="en-GB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 	    </a:t>
            </a:r>
            <a:r>
              <a:rPr lang="en-GB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febrero</a:t>
            </a:r>
            <a:endParaRPr lang="en-GB" sz="1800" dirty="0" smtClean="0">
              <a:solidFill>
                <a:schemeClr val="tx1">
                  <a:lumMod val="50000"/>
                  <a:lumOff val="50000"/>
                </a:schemeClr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160000"/>
              </a:lnSpc>
            </a:pPr>
            <a:r>
              <a:rPr lang="en-GB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marzo</a:t>
            </a:r>
            <a:r>
              <a:rPr lang="en-GB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	    </a:t>
            </a:r>
            <a:r>
              <a:rPr lang="en-GB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abril</a:t>
            </a:r>
            <a:endParaRPr lang="en-GB" sz="1800" dirty="0" smtClean="0">
              <a:solidFill>
                <a:schemeClr val="tx1">
                  <a:lumMod val="50000"/>
                  <a:lumOff val="50000"/>
                </a:schemeClr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160000"/>
              </a:lnSpc>
            </a:pPr>
            <a:r>
              <a:rPr lang="en-GB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mayo	    </a:t>
            </a:r>
            <a:r>
              <a:rPr lang="en-GB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junio</a:t>
            </a:r>
            <a:endParaRPr lang="en-GB" sz="1800" dirty="0" smtClean="0">
              <a:solidFill>
                <a:schemeClr val="tx1">
                  <a:lumMod val="50000"/>
                  <a:lumOff val="50000"/>
                </a:schemeClr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160000"/>
              </a:lnSpc>
            </a:pPr>
            <a:r>
              <a:rPr lang="en-GB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julio</a:t>
            </a:r>
            <a:r>
              <a:rPr lang="en-GB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	</a:t>
            </a:r>
            <a:r>
              <a:rPr lang="en-GB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    </a:t>
            </a:r>
            <a:r>
              <a:rPr lang="en-GB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agosto</a:t>
            </a:r>
            <a:endParaRPr lang="en-GB" sz="1800" dirty="0" smtClean="0">
              <a:solidFill>
                <a:schemeClr val="tx1">
                  <a:lumMod val="50000"/>
                  <a:lumOff val="50000"/>
                </a:schemeClr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160000"/>
              </a:lnSpc>
            </a:pPr>
            <a:r>
              <a:rPr lang="en-GB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septiembre</a:t>
            </a:r>
            <a:r>
              <a:rPr lang="en-GB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    </a:t>
            </a:r>
            <a:r>
              <a:rPr lang="en-GB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octubre</a:t>
            </a:r>
            <a:endParaRPr lang="en-GB" sz="1800" dirty="0" smtClean="0">
              <a:solidFill>
                <a:schemeClr val="tx1">
                  <a:lumMod val="50000"/>
                  <a:lumOff val="50000"/>
                </a:schemeClr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160000"/>
              </a:lnSpc>
            </a:pPr>
            <a:r>
              <a:rPr lang="en-GB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noviembre</a:t>
            </a:r>
            <a:r>
              <a:rPr lang="en-GB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      </a:t>
            </a:r>
            <a:r>
              <a:rPr lang="en-GB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diciembre</a:t>
            </a:r>
            <a:endParaRPr lang="en-GB" sz="1800" dirty="0">
              <a:solidFill>
                <a:schemeClr val="tx1">
                  <a:lumMod val="50000"/>
                  <a:lumOff val="5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268126" y="713684"/>
            <a:ext cx="522899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Y</a:t>
            </a:r>
          </a:p>
          <a:p>
            <a:pPr algn="ctr"/>
            <a:r>
              <a:rPr lang="en-US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E</a:t>
            </a:r>
          </a:p>
          <a:p>
            <a:pPr algn="ctr"/>
            <a:r>
              <a:rPr lang="en-US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A</a:t>
            </a:r>
          </a:p>
          <a:p>
            <a:pPr algn="ctr"/>
            <a:r>
              <a:rPr lang="en-US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R</a:t>
            </a:r>
          </a:p>
          <a:p>
            <a:pPr algn="ctr"/>
            <a:endParaRPr lang="en-US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en-US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4</a:t>
            </a:r>
            <a:endParaRPr lang="en-US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44624"/>
            <a:ext cx="1403647" cy="571634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0 </a:t>
            </a:r>
            <a:r>
              <a:rPr lang="en-GB" sz="1800" b="1" dirty="0" smtClean="0">
                <a:latin typeface="Comic Sans MS" panose="030F0702030302020204" pitchFamily="66" charset="0"/>
              </a:rPr>
              <a:t>cero</a:t>
            </a:r>
            <a:r>
              <a:rPr lang="en-GB" sz="1800" dirty="0" smtClean="0">
                <a:latin typeface="Comic Sans MS" panose="030F0702030302020204" pitchFamily="66" charset="0"/>
              </a:rPr>
              <a:t>	    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1 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uno</a:t>
            </a:r>
            <a:r>
              <a:rPr lang="en-GB" sz="1800" dirty="0" smtClean="0">
                <a:latin typeface="Comic Sans MS" panose="030F0702030302020204" pitchFamily="66" charset="0"/>
              </a:rPr>
              <a:t>	    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2 </a:t>
            </a:r>
            <a:r>
              <a:rPr lang="en-GB" sz="1800" b="1" dirty="0" smtClean="0">
                <a:latin typeface="Comic Sans MS" panose="030F0702030302020204" pitchFamily="66" charset="0"/>
              </a:rPr>
              <a:t>dos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3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tres</a:t>
            </a:r>
            <a:r>
              <a:rPr lang="en-GB" sz="1800" dirty="0" smtClean="0">
                <a:latin typeface="Comic Sans MS" panose="030F0702030302020204" pitchFamily="66" charset="0"/>
              </a:rPr>
              <a:t>	        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4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cuatro</a:t>
            </a:r>
            <a:r>
              <a:rPr lang="en-GB" sz="1800" b="1" dirty="0" smtClean="0">
                <a:latin typeface="Comic Sans MS" panose="030F0702030302020204" pitchFamily="66" charset="0"/>
              </a:rPr>
              <a:t>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5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cinco</a:t>
            </a:r>
            <a:endParaRPr lang="en-GB" sz="1800" b="1" dirty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6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seis</a:t>
            </a:r>
            <a:endParaRPr lang="en-GB" sz="1800" b="1" dirty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7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siete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8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ocho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9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nueve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10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diez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endParaRPr lang="en-GB" sz="1800" dirty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endParaRPr lang="en-GB" sz="1800" dirty="0" smtClean="0">
              <a:latin typeface="Comic Sans MS" panose="030F0702030302020204" pitchFamily="66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043608" y="476672"/>
            <a:ext cx="1907703" cy="487078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	   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11  </a:t>
            </a:r>
            <a:r>
              <a:rPr lang="en-GB" sz="1800" b="1" dirty="0" smtClean="0">
                <a:latin typeface="Comic Sans MS" panose="030F0702030302020204" pitchFamily="66" charset="0"/>
              </a:rPr>
              <a:t>once</a:t>
            </a:r>
            <a:r>
              <a:rPr lang="en-GB" sz="1800" dirty="0" smtClean="0">
                <a:latin typeface="Comic Sans MS" panose="030F0702030302020204" pitchFamily="66" charset="0"/>
              </a:rPr>
              <a:t>	    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12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doce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13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trece</a:t>
            </a:r>
            <a:r>
              <a:rPr lang="en-GB" sz="1800" dirty="0" smtClean="0">
                <a:latin typeface="Comic Sans MS" panose="030F0702030302020204" pitchFamily="66" charset="0"/>
              </a:rPr>
              <a:t>	        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14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catorce</a:t>
            </a:r>
            <a:r>
              <a:rPr lang="en-GB" sz="1800" b="1" dirty="0" smtClean="0">
                <a:latin typeface="Comic Sans MS" panose="030F0702030302020204" pitchFamily="66" charset="0"/>
              </a:rPr>
              <a:t>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15 </a:t>
            </a:r>
            <a:r>
              <a:rPr lang="en-GB" sz="1800" b="1" dirty="0" smtClean="0">
                <a:latin typeface="Comic Sans MS" panose="030F0702030302020204" pitchFamily="66" charset="0"/>
              </a:rPr>
              <a:t>quince</a:t>
            </a:r>
            <a:endParaRPr lang="en-GB" sz="1800" b="1" dirty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16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dieciséis</a:t>
            </a:r>
            <a:endParaRPr lang="en-GB" sz="1800" b="1" dirty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17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diecisiete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18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dieciocho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19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diecinueve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>
                <a:latin typeface="Comic Sans MS" panose="030F0702030302020204" pitchFamily="66" charset="0"/>
              </a:rPr>
              <a:t>2</a:t>
            </a:r>
            <a:r>
              <a:rPr lang="en-GB" sz="1800" dirty="0" smtClean="0">
                <a:latin typeface="Comic Sans MS" panose="030F0702030302020204" pitchFamily="66" charset="0"/>
              </a:rPr>
              <a:t>0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veinte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endParaRPr lang="en-GB" sz="1800" dirty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endParaRPr lang="en-GB" sz="1800" dirty="0" smtClean="0">
              <a:latin typeface="Comic Sans MS" panose="030F0702030302020204" pitchFamily="66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2592289" y="63165"/>
            <a:ext cx="2353685" cy="571634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	    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21 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veintiuno</a:t>
            </a:r>
            <a:r>
              <a:rPr lang="en-GB" sz="1800" dirty="0" smtClean="0">
                <a:latin typeface="Comic Sans MS" panose="030F0702030302020204" pitchFamily="66" charset="0"/>
              </a:rPr>
              <a:t>	    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22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veintidós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23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veintitrés</a:t>
            </a:r>
            <a:r>
              <a:rPr lang="en-GB" sz="1800" dirty="0" smtClean="0">
                <a:latin typeface="Comic Sans MS" panose="030F0702030302020204" pitchFamily="66" charset="0"/>
              </a:rPr>
              <a:t>	        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24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veinticuatro</a:t>
            </a:r>
            <a:r>
              <a:rPr lang="en-GB" sz="1800" b="1" dirty="0" smtClean="0">
                <a:latin typeface="Comic Sans MS" panose="030F0702030302020204" pitchFamily="66" charset="0"/>
              </a:rPr>
              <a:t>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25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veinticinco</a:t>
            </a:r>
            <a:endParaRPr lang="en-GB" sz="1800" b="1" dirty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26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veintiséis</a:t>
            </a:r>
            <a:endParaRPr lang="en-GB" sz="1800" b="1" dirty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27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veintisiete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28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veintiocho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29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veintinueve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>
                <a:latin typeface="Comic Sans MS" panose="030F0702030302020204" pitchFamily="66" charset="0"/>
              </a:rPr>
              <a:t>3</a:t>
            </a:r>
            <a:r>
              <a:rPr lang="en-GB" sz="1800" dirty="0" smtClean="0">
                <a:latin typeface="Comic Sans MS" panose="030F0702030302020204" pitchFamily="66" charset="0"/>
              </a:rPr>
              <a:t>0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treinta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31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treinta</a:t>
            </a:r>
            <a:r>
              <a:rPr lang="en-GB" sz="1800" b="1" dirty="0" smtClean="0">
                <a:latin typeface="Comic Sans MS" panose="030F0702030302020204" pitchFamily="66" charset="0"/>
              </a:rPr>
              <a:t> y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uno</a:t>
            </a:r>
            <a:endParaRPr lang="en-GB" sz="1800" b="1" dirty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endParaRPr lang="en-GB" sz="1800" dirty="0" smtClean="0">
              <a:latin typeface="Comic Sans MS" panose="030F0702030302020204" pitchFamily="66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4067944" y="-171400"/>
            <a:ext cx="2808312" cy="47406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60000"/>
              </a:lnSpc>
            </a:pPr>
            <a:r>
              <a:rPr lang="en-GB" sz="1800" u="sng" dirty="0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Las  </a:t>
            </a:r>
            <a:r>
              <a:rPr lang="en-GB" sz="1800" u="sng" dirty="0" err="1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estaciones</a:t>
            </a:r>
            <a:endParaRPr lang="en-GB" sz="1800" u="sng" dirty="0" smtClean="0">
              <a:solidFill>
                <a:srgbClr val="FF0066"/>
              </a:solidFill>
              <a:latin typeface="Gill Sans Ultra Bold" panose="020B0A02020104020203" pitchFamily="34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la primavera</a:t>
            </a:r>
          </a:p>
          <a:p>
            <a:pPr>
              <a:lnSpc>
                <a:spcPct val="160000"/>
              </a:lnSpc>
            </a:pPr>
            <a:endParaRPr lang="en-GB" sz="1800" dirty="0"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endParaRPr lang="en-GB" sz="1800" dirty="0" smtClean="0"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el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verano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el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otoño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endParaRPr lang="en-GB" sz="1800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el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invierno</a:t>
            </a:r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26" name="Picture 2" descr="Image result for spri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5572" y="709256"/>
            <a:ext cx="1309687" cy="871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summer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5882" y="1976968"/>
            <a:ext cx="1672435" cy="940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autumn">
            <a:hlinkClick r:id="rId6"/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33" r="17089"/>
          <a:stretch/>
        </p:blipFill>
        <p:spPr bwMode="auto">
          <a:xfrm>
            <a:off x="4764794" y="3201104"/>
            <a:ext cx="1411241" cy="872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result for invierno pirineos">
            <a:hlinkClick r:id="rId8"/>
          </p:cNvPr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05"/>
          <a:stretch/>
        </p:blipFill>
        <p:spPr bwMode="auto">
          <a:xfrm>
            <a:off x="4685099" y="4425240"/>
            <a:ext cx="1541671" cy="1016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itle 1"/>
          <p:cNvSpPr txBox="1">
            <a:spLocks/>
          </p:cNvSpPr>
          <p:nvPr/>
        </p:nvSpPr>
        <p:spPr>
          <a:xfrm>
            <a:off x="0" y="5013176"/>
            <a:ext cx="9756576" cy="20882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800" u="sng" dirty="0" err="1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Festivales</a:t>
            </a:r>
            <a:endParaRPr lang="en-GB" sz="1800" u="sng" dirty="0" smtClean="0">
              <a:solidFill>
                <a:srgbClr val="0070C0"/>
              </a:solidFill>
              <a:latin typeface="Gill Sans Ultra Bold" panose="020B0A02020104020203" pitchFamily="34" charset="0"/>
            </a:endParaRPr>
          </a:p>
          <a:p>
            <a:pPr algn="l"/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Los Reyes 	</a:t>
            </a:r>
            <a:r>
              <a:rPr lang="en-GB" sz="16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Las </a:t>
            </a:r>
            <a:r>
              <a:rPr lang="en-GB" sz="16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Fallas</a:t>
            </a:r>
            <a:r>
              <a:rPr lang="en-GB" sz="16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 </a:t>
            </a:r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El </a:t>
            </a:r>
            <a:r>
              <a:rPr lang="en-GB" sz="16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Colacho</a:t>
            </a:r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    	San Fermín     	Los </a:t>
            </a:r>
            <a:r>
              <a:rPr lang="en-GB" sz="16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Inocentes</a:t>
            </a:r>
            <a:endParaRPr lang="en-GB" sz="16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lvl="0" algn="l"/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GB" sz="16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Magos</a:t>
            </a:r>
            <a:endParaRPr lang="en-GB" sz="16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lvl="0" algn="l"/>
            <a:endParaRPr lang="en-GB" sz="16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lvl="0" algn="l"/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</a:t>
            </a:r>
          </a:p>
          <a:p>
            <a:pPr algn="l"/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                </a:t>
            </a:r>
            <a:r>
              <a:rPr lang="en-GB" sz="16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Carnaval</a:t>
            </a:r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	San Jorge 	San </a:t>
            </a:r>
            <a:r>
              <a:rPr lang="en-GB" sz="1600" dirty="0">
                <a:solidFill>
                  <a:srgbClr val="0070C0"/>
                </a:solidFill>
                <a:latin typeface="Comic Sans MS" panose="030F0702030302020204" pitchFamily="66" charset="0"/>
              </a:rPr>
              <a:t>Juan </a:t>
            </a:r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</a:t>
            </a:r>
            <a:r>
              <a:rPr lang="en-GB" sz="16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La </a:t>
            </a:r>
            <a:r>
              <a:rPr lang="en-GB" sz="1600" dirty="0">
                <a:solidFill>
                  <a:srgbClr val="FF0066"/>
                </a:solidFill>
                <a:latin typeface="Comic Sans MS" panose="030F0702030302020204" pitchFamily="66" charset="0"/>
              </a:rPr>
              <a:t>Tomatina 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42349" y="-99392"/>
            <a:ext cx="3049425" cy="5216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u="sng" dirty="0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Los </a:t>
            </a:r>
            <a:r>
              <a:rPr lang="en-GB" sz="1800" u="sng" dirty="0" err="1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números</a:t>
            </a:r>
            <a:endParaRPr lang="en-GB" sz="1800" u="sng" dirty="0">
              <a:solidFill>
                <a:srgbClr val="0070C0"/>
              </a:solidFill>
              <a:latin typeface="Gill Sans Ultra Bold" panose="020B0A02020104020203" pitchFamily="34" charset="0"/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6308317" y="284270"/>
            <a:ext cx="2808312" cy="2352642"/>
          </a:xfrm>
          <a:prstGeom prst="rect">
            <a:avLst/>
          </a:prstGeom>
          <a:ln w="38100">
            <a:solidFill>
              <a:schemeClr val="accent3"/>
            </a:solidFill>
            <a:prstDash val="sysDot"/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60000"/>
              </a:lnSpc>
            </a:pPr>
            <a:r>
              <a:rPr lang="en-GB" sz="1800" b="1" dirty="0" smtClean="0">
                <a:latin typeface="Comic Sans MS" panose="030F0702030302020204" pitchFamily="66" charset="0"/>
              </a:rPr>
              <a:t>¿</a:t>
            </a:r>
            <a:r>
              <a:rPr lang="en-GB" sz="18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Cuándo</a:t>
            </a:r>
            <a:r>
              <a:rPr lang="en-GB" sz="1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es</a:t>
            </a:r>
            <a:r>
              <a:rPr lang="en-GB" sz="18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tu</a:t>
            </a:r>
            <a:r>
              <a:rPr lang="en-GB" sz="1800" b="1" dirty="0" smtClean="0"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cumpleaños</a:t>
            </a:r>
            <a:r>
              <a:rPr lang="en-GB" sz="1800" b="1" dirty="0" smtClean="0">
                <a:latin typeface="Comic Sans MS" panose="030F0702030302020204" pitchFamily="66" charset="0"/>
              </a:rPr>
              <a:t>? = When </a:t>
            </a:r>
            <a:r>
              <a:rPr lang="en-GB" sz="18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is</a:t>
            </a:r>
            <a:r>
              <a:rPr lang="en-GB" sz="1800" b="1" dirty="0" smtClean="0">
                <a:latin typeface="Comic Sans MS" panose="030F0702030302020204" pitchFamily="66" charset="0"/>
              </a:rPr>
              <a:t> your birthday?</a:t>
            </a:r>
            <a:endParaRPr lang="en-GB" sz="1800" b="1" dirty="0">
              <a:latin typeface="Comic Sans MS" panose="030F0702030302020204" pitchFamily="66" charset="0"/>
            </a:endParaRPr>
          </a:p>
          <a:p>
            <a:pPr algn="l">
              <a:lnSpc>
                <a:spcPct val="160000"/>
              </a:lnSpc>
            </a:pPr>
            <a:r>
              <a:rPr lang="en-GB" sz="1800" b="1" dirty="0" err="1" smtClean="0">
                <a:latin typeface="Comic Sans MS" panose="030F0702030302020204" pitchFamily="66" charset="0"/>
              </a:rPr>
              <a:t>Mi</a:t>
            </a:r>
            <a:r>
              <a:rPr lang="en-GB" sz="1800" b="1" dirty="0" smtClean="0"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cumpleaños</a:t>
            </a:r>
            <a:r>
              <a:rPr lang="en-GB" sz="18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es</a:t>
            </a:r>
            <a:r>
              <a:rPr lang="en-GB" sz="18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8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el</a:t>
            </a:r>
            <a:r>
              <a:rPr lang="en-GB" sz="1800" b="1" dirty="0" smtClean="0">
                <a:latin typeface="Comic Sans MS" panose="030F0702030302020204" pitchFamily="66" charset="0"/>
              </a:rPr>
              <a:t> </a:t>
            </a:r>
            <a:r>
              <a:rPr lang="en-GB" sz="1800" b="1" u="sng" dirty="0" smtClean="0">
                <a:latin typeface="Comic Sans MS" panose="030F0702030302020204" pitchFamily="66" charset="0"/>
              </a:rPr>
              <a:t>(</a:t>
            </a:r>
            <a:r>
              <a:rPr lang="en-GB" sz="1800" b="1" u="sng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número</a:t>
            </a:r>
            <a:r>
              <a:rPr lang="en-GB" sz="1800" b="1" u="sng" dirty="0" smtClean="0">
                <a:latin typeface="Comic Sans MS" panose="030F0702030302020204" pitchFamily="66" charset="0"/>
              </a:rPr>
              <a:t>)</a:t>
            </a:r>
            <a:r>
              <a:rPr lang="en-GB" sz="1800" b="1" dirty="0" smtClean="0">
                <a:latin typeface="Comic Sans MS" panose="030F0702030302020204" pitchFamily="66" charset="0"/>
              </a:rPr>
              <a:t> de </a:t>
            </a:r>
            <a:r>
              <a:rPr lang="en-GB" sz="1800" b="1" u="sng" dirty="0" smtClean="0">
                <a:latin typeface="Comic Sans MS" panose="030F0702030302020204" pitchFamily="66" charset="0"/>
              </a:rPr>
              <a:t>(</a:t>
            </a:r>
            <a:r>
              <a:rPr lang="en-GB" sz="1800" b="1" u="sng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mes</a:t>
            </a:r>
            <a:r>
              <a:rPr lang="en-GB" sz="1800" b="1" u="sng" dirty="0" smtClean="0">
                <a:latin typeface="Comic Sans MS" panose="030F0702030302020204" pitchFamily="66" charset="0"/>
              </a:rPr>
              <a:t>)</a:t>
            </a:r>
            <a:r>
              <a:rPr lang="en-GB" sz="1800" b="1" dirty="0" smtClean="0">
                <a:latin typeface="Comic Sans MS" panose="030F0702030302020204" pitchFamily="66" charset="0"/>
              </a:rPr>
              <a:t>.</a:t>
            </a:r>
            <a:endParaRPr lang="en-GB" sz="1800" b="1" dirty="0">
              <a:latin typeface="Comic Sans MS" panose="030F0702030302020204" pitchFamily="66" charset="0"/>
            </a:endParaRPr>
          </a:p>
        </p:txBody>
      </p:sp>
      <p:pic>
        <p:nvPicPr>
          <p:cNvPr id="9" name="Picture 2" descr="Image result for tarta de cumpleaños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-28275"/>
            <a:ext cx="1083018" cy="945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http://www.abc.es/Media/201312/28/inocentes--644x362.jpg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1" r="10763"/>
          <a:stretch/>
        </p:blipFill>
        <p:spPr bwMode="auto">
          <a:xfrm>
            <a:off x="7712473" y="5872314"/>
            <a:ext cx="911396" cy="615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 descr="https://s-media-cache-ak0.pinimg.com/236x/9e/51/de/9e51dee3bf3f8e667563ef319c5aec50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5805883"/>
            <a:ext cx="794103" cy="726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://bisercostablanca.com/wp-content/uploads/2014/07/sanf2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0224" y="5805264"/>
            <a:ext cx="949835" cy="713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https://4.bp.blogspot.com/-1hyNmWH2pqc/V2uQtdYwDRI/AAAAAAAASIk/moys2GTa8EoXfUaE8-X5Pn3-q4B_N41hQCKgB/s1600/hoguera-san-juan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6645" y="5877285"/>
            <a:ext cx="890866" cy="668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http://www4.pictures.zimbio.com/gi/El+Colacho+Festival+jdw5GNRWZfdl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5805883"/>
            <a:ext cx="803891" cy="58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http://turismo.ayto-caceres.es/sites/default/files/_mg_6504_0.jpg"/>
          <p:cNvPicPr>
            <a:picLocks noChangeAspect="1" noChangeArrowheads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76" t="8065" r="23531" b="2349"/>
          <a:stretch/>
        </p:blipFill>
        <p:spPr bwMode="auto">
          <a:xfrm>
            <a:off x="2910684" y="5786818"/>
            <a:ext cx="869228" cy="738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http://www.citylifemadrid.com/wp-content/uploads/6-Falla-1.jp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7459" y="5829036"/>
            <a:ext cx="832399" cy="62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419" y="5949280"/>
            <a:ext cx="868285" cy="578857"/>
          </a:xfrm>
          <a:prstGeom prst="rect">
            <a:avLst/>
          </a:prstGeom>
        </p:spPr>
      </p:pic>
      <p:pic>
        <p:nvPicPr>
          <p:cNvPr id="24" name="Picture 4" descr="http://diarium.usal.es/gestionpymes/files/2013/11/ServletLink.jpg"/>
          <p:cNvPicPr>
            <a:picLocks noChangeAspect="1" noChangeArrowheads="1"/>
          </p:cNvPicPr>
          <p:nvPr/>
        </p:nvPicPr>
        <p:blipFill rotWithShape="1"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6" t="1627" r="12892" b="-5272"/>
          <a:stretch/>
        </p:blipFill>
        <p:spPr bwMode="auto">
          <a:xfrm>
            <a:off x="82072" y="6081489"/>
            <a:ext cx="817520" cy="803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1" name="Straight Connector 10"/>
          <p:cNvCxnSpPr/>
          <p:nvPr/>
        </p:nvCxnSpPr>
        <p:spPr>
          <a:xfrm flipH="1">
            <a:off x="1614678" y="5589240"/>
            <a:ext cx="763784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V="1">
            <a:off x="6372200" y="2636912"/>
            <a:ext cx="0" cy="29523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6372200" y="2636912"/>
            <a:ext cx="280831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1230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116632"/>
            <a:ext cx="86409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Your conversation may sound like this one.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Listen.</a:t>
            </a:r>
          </a:p>
        </p:txBody>
      </p:sp>
      <p:sp>
        <p:nvSpPr>
          <p:cNvPr id="3" name="Explosion 1 2"/>
          <p:cNvSpPr/>
          <p:nvPr/>
        </p:nvSpPr>
        <p:spPr>
          <a:xfrm>
            <a:off x="395537" y="2348880"/>
            <a:ext cx="8208911" cy="432048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latin typeface="SassoonCRInfant" panose="02010503020300020003" pitchFamily="2" charset="0"/>
              </a:rPr>
              <a:t>Can you guess who I taught at home?</a:t>
            </a:r>
            <a:endParaRPr lang="en-GB" sz="2400" dirty="0">
              <a:latin typeface="SassoonCRInfant" panose="02010503020300020003" pitchFamily="2" charset="0"/>
            </a:endParaRPr>
          </a:p>
        </p:txBody>
      </p:sp>
      <p:pic>
        <p:nvPicPr>
          <p:cNvPr id="4" name="1. Conversation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923928" y="107073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5982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465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13376"/>
          </a:xfrm>
        </p:spPr>
        <p:txBody>
          <a:bodyPr/>
          <a:lstStyle/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Let’s try some others from years 3 and 4.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Can you remember what they mean?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Can you still answer them in full sentences?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8177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548680"/>
            <a:ext cx="8686800" cy="5577483"/>
          </a:xfrm>
        </p:spPr>
        <p:txBody>
          <a:bodyPr/>
          <a:lstStyle/>
          <a:p>
            <a:r>
              <a:rPr lang="en-GB" b="1" dirty="0" smtClean="0">
                <a:latin typeface="CCW Precursive 1" panose="03050602040000000000" pitchFamily="66" charset="0"/>
              </a:rPr>
              <a:t>¿</a:t>
            </a:r>
            <a:r>
              <a:rPr lang="en-GB" b="1" dirty="0" err="1" smtClean="0">
                <a:latin typeface="CCW Precursive 1" panose="03050602040000000000" pitchFamily="66" charset="0"/>
              </a:rPr>
              <a:t>Tienes</a:t>
            </a:r>
            <a:r>
              <a:rPr lang="en-GB" b="1" dirty="0" smtClean="0">
                <a:latin typeface="CCW Precursive 1" panose="03050602040000000000" pitchFamily="66" charset="0"/>
              </a:rPr>
              <a:t> un animal?</a:t>
            </a:r>
          </a:p>
          <a:p>
            <a:endParaRPr lang="en-GB" b="1" dirty="0">
              <a:latin typeface="CCW Precursive 1" panose="03050602040000000000" pitchFamily="66" charset="0"/>
            </a:endParaRPr>
          </a:p>
          <a:p>
            <a:r>
              <a:rPr lang="en-GB" b="1" dirty="0" smtClean="0">
                <a:latin typeface="CCW Precursive 1" panose="03050602040000000000" pitchFamily="66" charset="0"/>
              </a:rPr>
              <a:t>¿</a:t>
            </a:r>
            <a:r>
              <a:rPr lang="en-GB" b="1" dirty="0" err="1" smtClean="0">
                <a:latin typeface="CCW Precursive 1" panose="03050602040000000000" pitchFamily="66" charset="0"/>
              </a:rPr>
              <a:t>Qué</a:t>
            </a:r>
            <a:r>
              <a:rPr lang="en-GB" b="1" dirty="0" smtClean="0">
                <a:latin typeface="CCW Precursive 1" panose="03050602040000000000" pitchFamily="66" charset="0"/>
              </a:rPr>
              <a:t> hay </a:t>
            </a:r>
            <a:r>
              <a:rPr lang="en-GB" b="1" dirty="0" err="1" smtClean="0">
                <a:latin typeface="CCW Precursive 1" panose="03050602040000000000" pitchFamily="66" charset="0"/>
              </a:rPr>
              <a:t>en</a:t>
            </a:r>
            <a:r>
              <a:rPr lang="en-GB" b="1" dirty="0" smtClean="0">
                <a:latin typeface="CCW Precursive 1" panose="03050602040000000000" pitchFamily="66" charset="0"/>
              </a:rPr>
              <a:t> </a:t>
            </a:r>
            <a:r>
              <a:rPr lang="en-GB" b="1" dirty="0" err="1" smtClean="0">
                <a:latin typeface="CCW Precursive 1" panose="03050602040000000000" pitchFamily="66" charset="0"/>
              </a:rPr>
              <a:t>tu</a:t>
            </a:r>
            <a:r>
              <a:rPr lang="en-GB" b="1" dirty="0" smtClean="0">
                <a:latin typeface="CCW Precursive 1" panose="03050602040000000000" pitchFamily="66" charset="0"/>
              </a:rPr>
              <a:t> ciudad?</a:t>
            </a:r>
          </a:p>
          <a:p>
            <a:endParaRPr lang="en-GB" dirty="0">
              <a:latin typeface="CCW Precursive 1" panose="03050602040000000000" pitchFamily="66" charset="0"/>
            </a:endParaRPr>
          </a:p>
          <a:p>
            <a:r>
              <a:rPr lang="en-GB" dirty="0" smtClean="0">
                <a:latin typeface="CCW Precursive 1" panose="03050602040000000000" pitchFamily="66" charset="0"/>
              </a:rPr>
              <a:t>Find these questions on the vocab sheets on the next slides.</a:t>
            </a:r>
          </a:p>
          <a:p>
            <a:endParaRPr lang="en-GB" dirty="0">
              <a:latin typeface="CCW Precursive 1" panose="03050602040000000000" pitchFamily="66" charset="0"/>
            </a:endParaRPr>
          </a:p>
          <a:p>
            <a:r>
              <a:rPr lang="en-GB" dirty="0" smtClean="0">
                <a:latin typeface="CCW Precursive 1" panose="03050602040000000000" pitchFamily="66" charset="0"/>
              </a:rPr>
              <a:t>Can you create an answer? Can you include an adjective?</a:t>
            </a:r>
          </a:p>
          <a:p>
            <a:endParaRPr lang="en-GB" dirty="0">
              <a:latin typeface="CCW Precursive 1" panose="03050602040000000000" pitchFamily="66" charset="0"/>
            </a:endParaRPr>
          </a:p>
          <a:p>
            <a:endParaRPr lang="en-GB" dirty="0"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0129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Picture 21" descr="flo-butterfl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5013176"/>
            <a:ext cx="1358096" cy="5274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 descr="Image result for pera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92" r="16545" b="7380"/>
          <a:stretch/>
        </p:blipFill>
        <p:spPr bwMode="auto">
          <a:xfrm>
            <a:off x="5640901" y="630590"/>
            <a:ext cx="731299" cy="792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Image result for fresa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17" t="4653" r="22473" b="17700"/>
          <a:stretch/>
        </p:blipFill>
        <p:spPr bwMode="auto">
          <a:xfrm rot="3730775">
            <a:off x="5888164" y="1726953"/>
            <a:ext cx="640567" cy="945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4" descr="bird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867" r="28975"/>
          <a:stretch>
            <a:fillRect/>
          </a:stretch>
        </p:blipFill>
        <p:spPr bwMode="auto">
          <a:xfrm>
            <a:off x="179512" y="5165869"/>
            <a:ext cx="867144" cy="714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-36512" y="332656"/>
            <a:ext cx="3779912" cy="50405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serpiente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	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tortuga</a:t>
            </a:r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gato</a:t>
            </a:r>
            <a:r>
              <a:rPr lang="en-GB" sz="18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               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perro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conejo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  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pez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ratón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	 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caballo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pájaro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 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hámster</a:t>
            </a:r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-36512" y="-27919"/>
            <a:ext cx="3204356" cy="4489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600" u="sng" dirty="0" smtClean="0">
                <a:latin typeface="Gill Sans Ultra Bold" panose="020B0A02020104020203" pitchFamily="34" charset="0"/>
              </a:rPr>
              <a:t>¿</a:t>
            </a:r>
            <a:r>
              <a:rPr lang="en-GB" sz="1600" u="sng" dirty="0" err="1" smtClean="0">
                <a:solidFill>
                  <a:srgbClr val="00B050"/>
                </a:solidFill>
                <a:latin typeface="Gill Sans Ultra Bold" panose="020B0A02020104020203" pitchFamily="34" charset="0"/>
              </a:rPr>
              <a:t>Tienes</a:t>
            </a:r>
            <a:r>
              <a:rPr lang="en-GB" sz="1600" u="sng" dirty="0" smtClean="0">
                <a:solidFill>
                  <a:srgbClr val="00B050"/>
                </a:solidFill>
                <a:latin typeface="Gill Sans Ultra Bold" panose="020B0A02020104020203" pitchFamily="34" charset="0"/>
              </a:rPr>
              <a:t> </a:t>
            </a:r>
            <a:r>
              <a:rPr lang="en-GB" sz="1600" u="sng" dirty="0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un animal</a:t>
            </a:r>
            <a:r>
              <a:rPr lang="en-GB" sz="1600" u="sng" dirty="0" smtClean="0">
                <a:latin typeface="Gill Sans Ultra Bold" panose="020B0A02020104020203" pitchFamily="34" charset="0"/>
              </a:rPr>
              <a:t>? = </a:t>
            </a:r>
          </a:p>
          <a:p>
            <a:r>
              <a:rPr lang="en-GB" sz="1600" u="sng" dirty="0" smtClean="0">
                <a:latin typeface="Gill Sans Ultra Bold" panose="020B0A02020104020203" pitchFamily="34" charset="0"/>
              </a:rPr>
              <a:t>Do you have an animal?</a:t>
            </a:r>
            <a:endParaRPr lang="en-GB" sz="1600" u="sng" dirty="0">
              <a:latin typeface="Gill Sans Ultra Bold" panose="020B0A02020104020203" pitchFamily="34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5472608" y="260648"/>
            <a:ext cx="3779912" cy="38780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pera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		   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piña</a:t>
            </a:r>
          </a:p>
          <a:p>
            <a:pPr algn="l"/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fresa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	    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manzana</a:t>
            </a:r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naranja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	    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ciruela</a:t>
            </a:r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              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sandía</a:t>
            </a:r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pepino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     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plátano</a:t>
            </a:r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5657413" y="-3124"/>
            <a:ext cx="3049425" cy="448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u="sng" dirty="0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Las </a:t>
            </a:r>
            <a:r>
              <a:rPr lang="en-GB" sz="1800" u="sng" dirty="0" err="1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Frutas</a:t>
            </a:r>
            <a:endParaRPr lang="en-GB" sz="1800" u="sng" dirty="0">
              <a:solidFill>
                <a:srgbClr val="FF0066"/>
              </a:solidFill>
              <a:latin typeface="Gill Sans Ultra Bold" panose="020B0A02020104020203" pitchFamily="34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3275856" y="3429000"/>
            <a:ext cx="2179486" cy="22130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La </a:t>
            </a:r>
            <a:r>
              <a:rPr lang="en-GB" sz="1800" dirty="0" err="1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oruga</a:t>
            </a:r>
            <a:r>
              <a:rPr lang="en-GB" sz="1800" dirty="0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 </a:t>
            </a:r>
            <a:r>
              <a:rPr lang="en-GB" sz="1800" dirty="0" err="1" smtClean="0">
                <a:solidFill>
                  <a:schemeClr val="accent6">
                    <a:lumMod val="50000"/>
                  </a:schemeClr>
                </a:solidFill>
                <a:latin typeface="Gill Sans Ultra Bold" panose="020B0A02020104020203" pitchFamily="34" charset="0"/>
              </a:rPr>
              <a:t>muy</a:t>
            </a:r>
            <a:r>
              <a:rPr lang="en-GB" sz="1800" dirty="0" smtClean="0">
                <a:solidFill>
                  <a:schemeClr val="accent6">
                    <a:lumMod val="50000"/>
                  </a:schemeClr>
                </a:solidFill>
                <a:latin typeface="Gill Sans Ultra Bold" panose="020B0A02020104020203" pitchFamily="34" charset="0"/>
              </a:rPr>
              <a:t> </a:t>
            </a:r>
            <a:r>
              <a:rPr lang="en-GB" sz="1800" dirty="0" err="1" smtClean="0">
                <a:solidFill>
                  <a:srgbClr val="7030A0"/>
                </a:solidFill>
                <a:latin typeface="Gill Sans Ultra Bold" panose="020B0A02020104020203" pitchFamily="34" charset="0"/>
              </a:rPr>
              <a:t>hambriente</a:t>
            </a:r>
            <a:r>
              <a:rPr lang="en-GB" sz="1800" dirty="0" smtClean="0">
                <a:solidFill>
                  <a:srgbClr val="7030A0"/>
                </a:solidFill>
                <a:latin typeface="Gill Sans Ultra Bold" panose="020B0A02020104020203" pitchFamily="34" charset="0"/>
              </a:rPr>
              <a:t> </a:t>
            </a:r>
          </a:p>
          <a:p>
            <a:endParaRPr lang="en-GB" sz="18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1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	</a:t>
            </a:r>
          </a:p>
          <a:p>
            <a:endParaRPr lang="en-GB" sz="18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mariposa</a:t>
            </a:r>
          </a:p>
          <a:p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2987824" y="-459432"/>
            <a:ext cx="2808312" cy="39330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60000"/>
              </a:lnSpc>
            </a:pPr>
            <a:r>
              <a:rPr lang="en-GB" sz="1600" b="1" u="sng" dirty="0" err="1" smtClean="0">
                <a:latin typeface="Gill Sans Ultra Bold" panose="020B0A02020104020203" pitchFamily="34" charset="0"/>
              </a:rPr>
              <a:t>Días</a:t>
            </a:r>
            <a:r>
              <a:rPr lang="en-GB" sz="1600" b="1" u="sng" dirty="0" smtClean="0">
                <a:latin typeface="Gill Sans Ultra Bold" panose="020B0A02020104020203" pitchFamily="34" charset="0"/>
              </a:rPr>
              <a:t> de la </a:t>
            </a:r>
            <a:r>
              <a:rPr lang="en-GB" sz="1600" b="1" u="sng" dirty="0" err="1" smtClean="0">
                <a:latin typeface="Gill Sans Ultra Bold" panose="020B0A02020104020203" pitchFamily="34" charset="0"/>
              </a:rPr>
              <a:t>semana</a:t>
            </a:r>
            <a:endParaRPr lang="en-GB" sz="1600" b="1" u="sng" dirty="0" smtClean="0">
              <a:latin typeface="Gill Sans Ultra Bold" panose="020B0A02020104020203" pitchFamily="34" charset="0"/>
            </a:endParaRPr>
          </a:p>
          <a:p>
            <a:pPr>
              <a:lnSpc>
                <a:spcPct val="160000"/>
              </a:lnSpc>
            </a:pPr>
            <a:r>
              <a:rPr lang="en-GB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lunes</a:t>
            </a:r>
            <a:r>
              <a:rPr lang="en-GB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 = Monday</a:t>
            </a:r>
          </a:p>
          <a:p>
            <a:pPr>
              <a:lnSpc>
                <a:spcPct val="160000"/>
              </a:lnSpc>
            </a:pPr>
            <a:r>
              <a:rPr lang="en-GB" sz="1600" b="1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martes</a:t>
            </a:r>
            <a:r>
              <a:rPr lang="en-GB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 = Tuesday</a:t>
            </a:r>
          </a:p>
          <a:p>
            <a:pPr>
              <a:lnSpc>
                <a:spcPct val="160000"/>
              </a:lnSpc>
            </a:pPr>
            <a:r>
              <a:rPr lang="en-GB" sz="1600" b="1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miércoles</a:t>
            </a:r>
            <a:r>
              <a:rPr lang="en-GB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=Wednesday</a:t>
            </a:r>
          </a:p>
          <a:p>
            <a:pPr>
              <a:lnSpc>
                <a:spcPct val="160000"/>
              </a:lnSpc>
            </a:pPr>
            <a:r>
              <a:rPr lang="en-GB" sz="1600" b="1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jueves</a:t>
            </a:r>
            <a:r>
              <a:rPr lang="en-GB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 = Thursday</a:t>
            </a:r>
          </a:p>
          <a:p>
            <a:pPr>
              <a:lnSpc>
                <a:spcPct val="160000"/>
              </a:lnSpc>
            </a:pPr>
            <a:r>
              <a:rPr lang="en-GB" sz="1600" b="1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viernes</a:t>
            </a:r>
            <a:r>
              <a:rPr lang="en-GB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 =Friday</a:t>
            </a:r>
          </a:p>
          <a:p>
            <a:pPr>
              <a:lnSpc>
                <a:spcPct val="160000"/>
              </a:lnSpc>
            </a:pPr>
            <a:r>
              <a:rPr lang="en-GB" sz="1600" b="1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sábado</a:t>
            </a:r>
            <a:r>
              <a:rPr lang="en-GB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 = Saturday</a:t>
            </a:r>
          </a:p>
          <a:p>
            <a:pPr>
              <a:lnSpc>
                <a:spcPct val="160000"/>
              </a:lnSpc>
            </a:pPr>
            <a:r>
              <a:rPr lang="en-GB" sz="1600" b="1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domingo</a:t>
            </a:r>
            <a:r>
              <a:rPr lang="en-GB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 = Sunday</a:t>
            </a:r>
            <a:endParaRPr lang="en-GB" sz="1600" dirty="0">
              <a:solidFill>
                <a:schemeClr val="tx1">
                  <a:lumMod val="50000"/>
                  <a:lumOff val="50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9" name="Picture 4" descr="rabbit_cone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787"/>
          <a:stretch/>
        </p:blipFill>
        <p:spPr bwMode="auto">
          <a:xfrm>
            <a:off x="394997" y="3005629"/>
            <a:ext cx="491202" cy="833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Image result for fish bowl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70" r="11866" b="4900"/>
          <a:stretch/>
        </p:blipFill>
        <p:spPr bwMode="auto">
          <a:xfrm>
            <a:off x="1927670" y="3005629"/>
            <a:ext cx="918850" cy="752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kes\AppData\Local\Microsoft\Windows\Temporary Internet Files\Content.IE5\PT3KFRCM\MP900406961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602" y="862614"/>
            <a:ext cx="981327" cy="653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" descr="cat with cake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88" r="21507"/>
          <a:stretch>
            <a:fillRect/>
          </a:stretch>
        </p:blipFill>
        <p:spPr bwMode="auto">
          <a:xfrm>
            <a:off x="242349" y="1962160"/>
            <a:ext cx="832136" cy="6021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4" descr="dog asleep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3822" y="1962160"/>
            <a:ext cx="914002" cy="672171"/>
          </a:xfrm>
          <a:prstGeom prst="rect">
            <a:avLst/>
          </a:prstGeom>
          <a:noFill/>
          <a:ln w="571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tortoise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044" r="25719"/>
          <a:stretch>
            <a:fillRect/>
          </a:stretch>
        </p:blipFill>
        <p:spPr bwMode="auto">
          <a:xfrm>
            <a:off x="2194842" y="819008"/>
            <a:ext cx="864990" cy="764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4" descr="horsecab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035" r="13531"/>
          <a:stretch>
            <a:fillRect/>
          </a:stretch>
        </p:blipFill>
        <p:spPr bwMode="auto">
          <a:xfrm>
            <a:off x="2071914" y="4156279"/>
            <a:ext cx="961399" cy="64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" descr="mouseweight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54" t="24350"/>
          <a:stretch>
            <a:fillRect/>
          </a:stretch>
        </p:blipFill>
        <p:spPr bwMode="auto">
          <a:xfrm>
            <a:off x="179602" y="4181435"/>
            <a:ext cx="957629" cy="637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9" descr="Image result for banana">
            <a:hlinkClick r:id="rId14"/>
          </p:cNvPr>
          <p:cNvPicPr/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4005064"/>
            <a:ext cx="1007384" cy="646186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Picture 20" descr="Image result for cucumber">
            <a:hlinkClick r:id="rId16"/>
          </p:cNvPr>
          <p:cNvPicPr/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5156" y="3967118"/>
            <a:ext cx="1128483" cy="758026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Picture 2" descr="Image result for ciruela"/>
          <p:cNvPicPr>
            <a:picLocks noChangeAspect="1" noChangeArrowheads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00" t="10388" r="15846" b="6062"/>
          <a:stretch/>
        </p:blipFill>
        <p:spPr bwMode="auto">
          <a:xfrm>
            <a:off x="7995559" y="2924944"/>
            <a:ext cx="680897" cy="658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" descr="Image result for sandía"/>
          <p:cNvPicPr>
            <a:picLocks noChangeAspect="1" noChangeArrowheads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88" t="10641" r="8807" b="9481"/>
          <a:stretch/>
        </p:blipFill>
        <p:spPr bwMode="auto">
          <a:xfrm>
            <a:off x="6775994" y="3171692"/>
            <a:ext cx="973720" cy="636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Shape 94"/>
          <p:cNvPicPr preferRelativeResize="0"/>
          <p:nvPr/>
        </p:nvPicPr>
        <p:blipFill rotWithShape="1">
          <a:blip r:embed="rId20">
            <a:alphaModFix/>
          </a:blip>
          <a:srcRect l="6701" t="3885" r="7526" b="6217"/>
          <a:stretch/>
        </p:blipFill>
        <p:spPr>
          <a:xfrm>
            <a:off x="8010018" y="1831027"/>
            <a:ext cx="738446" cy="733877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Picture 2" descr="Image result for naranja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5007" y="2893815"/>
            <a:ext cx="751209" cy="751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6" descr="Image result for pineapple">
            <a:hlinkClick r:id="rId22"/>
          </p:cNvPr>
          <p:cNvPicPr/>
          <p:nvPr/>
        </p:nvPicPr>
        <p:blipFill rotWithShape="1"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92" r="1718" b="10983"/>
          <a:stretch/>
        </p:blipFill>
        <p:spPr bwMode="auto">
          <a:xfrm>
            <a:off x="7561944" y="738323"/>
            <a:ext cx="1329808" cy="65683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pSp>
        <p:nvGrpSpPr>
          <p:cNvPr id="28" name="Group 27"/>
          <p:cNvGrpSpPr/>
          <p:nvPr/>
        </p:nvGrpSpPr>
        <p:grpSpPr>
          <a:xfrm>
            <a:off x="5062563" y="5661248"/>
            <a:ext cx="805581" cy="929376"/>
            <a:chOff x="3669255" y="61540"/>
            <a:chExt cx="2013359" cy="2095724"/>
          </a:xfrm>
        </p:grpSpPr>
        <p:pic>
          <p:nvPicPr>
            <p:cNvPr id="29" name="Picture 2" descr="Image result for open suitcase"/>
            <p:cNvPicPr>
              <a:picLocks noChangeAspect="1" noChangeArrowheads="1"/>
            </p:cNvPicPr>
            <p:nvPr/>
          </p:nvPicPr>
          <p:blipFill>
            <a:blip r:embed="rId2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69255" y="61540"/>
              <a:ext cx="2013359" cy="209572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" name="Picture 2" descr="Image result for queso"/>
            <p:cNvPicPr>
              <a:picLocks noChangeAspect="1" noChangeArrowheads="1"/>
            </p:cNvPicPr>
            <p:nvPr/>
          </p:nvPicPr>
          <p:blipFill rotWithShape="1"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86" t="10175" r="10202" b="10743"/>
            <a:stretch/>
          </p:blipFill>
          <p:spPr bwMode="auto">
            <a:xfrm rot="477641">
              <a:off x="4245619" y="921826"/>
              <a:ext cx="1116880" cy="7887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2" name="Group 31"/>
          <p:cNvGrpSpPr/>
          <p:nvPr/>
        </p:nvGrpSpPr>
        <p:grpSpPr>
          <a:xfrm>
            <a:off x="6428200" y="4943504"/>
            <a:ext cx="883585" cy="830255"/>
            <a:chOff x="216024" y="476672"/>
            <a:chExt cx="8868543" cy="4929883"/>
          </a:xfrm>
        </p:grpSpPr>
        <p:pic>
          <p:nvPicPr>
            <p:cNvPr id="33" name="Picture 8" descr="Image result for cheetah mouth open"/>
            <p:cNvPicPr>
              <a:picLocks noChangeAspect="1" noChangeArrowheads="1"/>
            </p:cNvPicPr>
            <p:nvPr/>
          </p:nvPicPr>
          <p:blipFill>
            <a:blip r:embed="rId2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60936" y="476672"/>
              <a:ext cx="4923631" cy="327645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4" name="Picture 2" descr="Image result for sausage"/>
            <p:cNvPicPr>
              <a:picLocks noChangeAspect="1" noChangeArrowheads="1"/>
            </p:cNvPicPr>
            <p:nvPr/>
          </p:nvPicPr>
          <p:blipFill rotWithShape="1">
            <a:blip r:embed="rId2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731" t="4668" r="14290" b="16199"/>
            <a:stretch/>
          </p:blipFill>
          <p:spPr bwMode="auto">
            <a:xfrm>
              <a:off x="216024" y="2088647"/>
              <a:ext cx="5868144" cy="33179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5" name="Group 34"/>
          <p:cNvGrpSpPr/>
          <p:nvPr/>
        </p:nvGrpSpPr>
        <p:grpSpPr>
          <a:xfrm>
            <a:off x="1043608" y="5758824"/>
            <a:ext cx="834393" cy="1126560"/>
            <a:chOff x="3775495" y="2157264"/>
            <a:chExt cx="2085369" cy="2540370"/>
          </a:xfrm>
        </p:grpSpPr>
        <p:pic>
          <p:nvPicPr>
            <p:cNvPr id="36" name="Shape 98"/>
            <p:cNvPicPr preferRelativeResize="0"/>
            <p:nvPr/>
          </p:nvPicPr>
          <p:blipFill rotWithShape="1">
            <a:blip r:embed="rId28">
              <a:alphaModFix/>
            </a:blip>
            <a:srcRect l="22773" t="3028" r="21977" b="3195"/>
            <a:stretch/>
          </p:blipFill>
          <p:spPr>
            <a:xfrm>
              <a:off x="3775495" y="2157264"/>
              <a:ext cx="1750523" cy="254037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7" name="Picture 2" descr="Image result for lard"/>
            <p:cNvPicPr>
              <a:picLocks noChangeAspect="1" noChangeArrowheads="1"/>
            </p:cNvPicPr>
            <p:nvPr/>
          </p:nvPicPr>
          <p:blipFill rotWithShape="1">
            <a:blip r:embed="rId2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634" t="7972" r="9269" b="5213"/>
            <a:stretch/>
          </p:blipFill>
          <p:spPr bwMode="auto">
            <a:xfrm>
              <a:off x="4691416" y="2358264"/>
              <a:ext cx="834602" cy="4415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8" name="Picture 4" descr="Image result for cookie dough"/>
            <p:cNvPicPr>
              <a:picLocks noChangeAspect="1" noChangeArrowheads="1"/>
            </p:cNvPicPr>
            <p:nvPr/>
          </p:nvPicPr>
          <p:blipFill>
            <a:blip r:embed="rId3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62615" y="2960659"/>
              <a:ext cx="898249" cy="7772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9" name="Group 38"/>
          <p:cNvGrpSpPr/>
          <p:nvPr/>
        </p:nvGrpSpPr>
        <p:grpSpPr>
          <a:xfrm>
            <a:off x="3397812" y="6016897"/>
            <a:ext cx="886156" cy="841103"/>
            <a:chOff x="1547664" y="1628800"/>
            <a:chExt cx="6227214" cy="5004059"/>
          </a:xfrm>
        </p:grpSpPr>
        <p:pic>
          <p:nvPicPr>
            <p:cNvPr id="40" name="Picture 6" descr="Image result for chocolate cake"/>
            <p:cNvPicPr>
              <a:picLocks noChangeAspect="1" noChangeArrowheads="1"/>
            </p:cNvPicPr>
            <p:nvPr/>
          </p:nvPicPr>
          <p:blipFill rotWithShape="1">
            <a:blip r:embed="rId3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435" t="5567" r="16093" b="12955"/>
            <a:stretch/>
          </p:blipFill>
          <p:spPr bwMode="auto">
            <a:xfrm>
              <a:off x="1547664" y="1628800"/>
              <a:ext cx="6227214" cy="50040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1" name="Picture 4" descr="Image result for pastels"/>
            <p:cNvPicPr>
              <a:picLocks noChangeAspect="1" noChangeArrowheads="1"/>
            </p:cNvPicPr>
            <p:nvPr/>
          </p:nvPicPr>
          <p:blipFill rotWithShape="1">
            <a:blip r:embed="rId3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6" t="20116" r="1"/>
            <a:stretch/>
          </p:blipFill>
          <p:spPr bwMode="auto">
            <a:xfrm rot="19658265">
              <a:off x="3426701" y="2382783"/>
              <a:ext cx="2457488" cy="15420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45" name="Group 44"/>
          <p:cNvGrpSpPr/>
          <p:nvPr/>
        </p:nvGrpSpPr>
        <p:grpSpPr>
          <a:xfrm>
            <a:off x="6658715" y="5877272"/>
            <a:ext cx="804280" cy="926451"/>
            <a:chOff x="-180528" y="-356258"/>
            <a:chExt cx="6336704" cy="7469354"/>
          </a:xfrm>
        </p:grpSpPr>
        <p:pic>
          <p:nvPicPr>
            <p:cNvPr id="46" name="Picture 4" descr="Image result for un magdalena"/>
            <p:cNvPicPr>
              <a:picLocks noChangeAspect="1" noChangeArrowheads="1"/>
            </p:cNvPicPr>
            <p:nvPr/>
          </p:nvPicPr>
          <p:blipFill>
            <a:blip r:embed="rId3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80528" y="-356258"/>
              <a:ext cx="6336704" cy="74693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7" name="Picture 6" descr="Image result for magdalena"/>
            <p:cNvPicPr>
              <a:picLocks noChangeAspect="1" noChangeArrowheads="1"/>
            </p:cNvPicPr>
            <p:nvPr/>
          </p:nvPicPr>
          <p:blipFill>
            <a:blip r:embed="rId3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07704" y="1344166"/>
              <a:ext cx="2047875" cy="22288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48" name="Picture 2" descr="Image result for fruit tart"/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7256" y="5877272"/>
            <a:ext cx="994496" cy="661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" name="Title 1"/>
          <p:cNvSpPr txBox="1">
            <a:spLocks/>
          </p:cNvSpPr>
          <p:nvPr/>
        </p:nvSpPr>
        <p:spPr>
          <a:xfrm>
            <a:off x="5830924" y="5560205"/>
            <a:ext cx="1807512" cy="574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magdalena</a:t>
            </a:r>
            <a:endParaRPr lang="en-GB" sz="1800" dirty="0">
              <a:solidFill>
                <a:srgbClr val="FF0066"/>
              </a:solidFill>
              <a:latin typeface="Comic Sans MS" panose="030F0702030302020204" pitchFamily="66" charset="0"/>
            </a:endParaRPr>
          </a:p>
        </p:txBody>
      </p:sp>
      <p:sp>
        <p:nvSpPr>
          <p:cNvPr id="51" name="Title 1"/>
          <p:cNvSpPr txBox="1">
            <a:spLocks/>
          </p:cNvSpPr>
          <p:nvPr/>
        </p:nvSpPr>
        <p:spPr>
          <a:xfrm>
            <a:off x="7463886" y="5164558"/>
            <a:ext cx="1807512" cy="7912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tarta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de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frutas</a:t>
            </a:r>
            <a:endParaRPr lang="en-GB" sz="1800" dirty="0">
              <a:solidFill>
                <a:srgbClr val="FF0066"/>
              </a:solidFill>
              <a:latin typeface="Comic Sans MS" panose="030F0702030302020204" pitchFamily="66" charset="0"/>
            </a:endParaRPr>
          </a:p>
        </p:txBody>
      </p:sp>
      <p:pic>
        <p:nvPicPr>
          <p:cNvPr id="52" name="Picture 4"/>
          <p:cNvPicPr>
            <a:picLocks noChangeAspect="1" noChangeArrowheads="1"/>
          </p:cNvPicPr>
          <p:nvPr/>
        </p:nvPicPr>
        <p:blipFill rotWithShape="1"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35" t="2505" r="4751" b="5708"/>
          <a:stretch/>
        </p:blipFill>
        <p:spPr bwMode="auto">
          <a:xfrm>
            <a:off x="3779912" y="3869170"/>
            <a:ext cx="1152256" cy="809364"/>
          </a:xfrm>
          <a:prstGeom prst="rect">
            <a:avLst/>
          </a:prstGeom>
          <a:noFill/>
          <a:ln w="2857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" name="Title 1"/>
          <p:cNvSpPr txBox="1">
            <a:spLocks/>
          </p:cNvSpPr>
          <p:nvPr/>
        </p:nvSpPr>
        <p:spPr>
          <a:xfrm>
            <a:off x="5132644" y="4705749"/>
            <a:ext cx="1807512" cy="574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salchicha</a:t>
            </a:r>
            <a:endParaRPr lang="en-GB" sz="1800" dirty="0">
              <a:solidFill>
                <a:srgbClr val="FF0066"/>
              </a:solidFill>
              <a:latin typeface="Comic Sans MS" panose="030F0702030302020204" pitchFamily="66" charset="0"/>
            </a:endParaRPr>
          </a:p>
        </p:txBody>
      </p:sp>
      <p:sp>
        <p:nvSpPr>
          <p:cNvPr id="55" name="Title 1"/>
          <p:cNvSpPr txBox="1">
            <a:spLocks/>
          </p:cNvSpPr>
          <p:nvPr/>
        </p:nvSpPr>
        <p:spPr>
          <a:xfrm>
            <a:off x="892280" y="6454972"/>
            <a:ext cx="1807512" cy="574428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helado</a:t>
            </a:r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56" name="Title 1"/>
          <p:cNvSpPr txBox="1">
            <a:spLocks/>
          </p:cNvSpPr>
          <p:nvPr/>
        </p:nvSpPr>
        <p:spPr>
          <a:xfrm>
            <a:off x="2005065" y="5805264"/>
            <a:ext cx="1807512" cy="7092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pastel de chocolate</a:t>
            </a:r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57" name="Title 1"/>
          <p:cNvSpPr txBox="1">
            <a:spLocks/>
          </p:cNvSpPr>
          <p:nvPr/>
        </p:nvSpPr>
        <p:spPr>
          <a:xfrm>
            <a:off x="3875827" y="5782943"/>
            <a:ext cx="1807512" cy="574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el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queso</a:t>
            </a:r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050" name="Picture 2" descr="Image result for hamster"/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5154767"/>
            <a:ext cx="889995" cy="731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Straight Connector 2"/>
          <p:cNvCxnSpPr/>
          <p:nvPr/>
        </p:nvCxnSpPr>
        <p:spPr>
          <a:xfrm>
            <a:off x="-108520" y="5854444"/>
            <a:ext cx="3394961" cy="918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5455342" y="4678534"/>
            <a:ext cx="368865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5455342" y="3171692"/>
            <a:ext cx="0" cy="147849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>
            <a:off x="3275856" y="3171692"/>
            <a:ext cx="219675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3275856" y="3252377"/>
            <a:ext cx="0" cy="263357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Rectangle 57"/>
          <p:cNvSpPr/>
          <p:nvPr/>
        </p:nvSpPr>
        <p:spPr>
          <a:xfrm>
            <a:off x="7621660" y="4581128"/>
            <a:ext cx="152234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Year 3</a:t>
            </a:r>
            <a:endParaRPr lang="en-US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cxnSp>
        <p:nvCxnSpPr>
          <p:cNvPr id="31" name="Straight Connector 30"/>
          <p:cNvCxnSpPr/>
          <p:nvPr/>
        </p:nvCxnSpPr>
        <p:spPr>
          <a:xfrm flipV="1">
            <a:off x="5455342" y="421044"/>
            <a:ext cx="0" cy="27506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 flipV="1">
            <a:off x="3275856" y="501729"/>
            <a:ext cx="0" cy="27506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 flipV="1">
            <a:off x="5472608" y="0"/>
            <a:ext cx="210731" cy="42104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 flipH="1" flipV="1">
            <a:off x="3059832" y="-27919"/>
            <a:ext cx="216024" cy="44896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1187624" y="980728"/>
            <a:ext cx="1069524" cy="646331"/>
          </a:xfrm>
          <a:prstGeom prst="rect">
            <a:avLst/>
          </a:prstGeom>
          <a:ln w="38100">
            <a:solidFill>
              <a:schemeClr val="accent3"/>
            </a:solidFill>
            <a:prstDash val="sysDot"/>
          </a:ln>
        </p:spPr>
        <p:txBody>
          <a:bodyPr wrap="none">
            <a:spAutoFit/>
          </a:bodyPr>
          <a:lstStyle/>
          <a:p>
            <a:r>
              <a:rPr lang="en-GB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Tengo</a:t>
            </a:r>
            <a:r>
              <a:rPr lang="en-GB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…</a:t>
            </a:r>
          </a:p>
          <a:p>
            <a:r>
              <a:rPr lang="en-GB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I have…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9763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77" t="2478" r="26374" b="4322"/>
          <a:stretch/>
        </p:blipFill>
        <p:spPr bwMode="auto">
          <a:xfrm>
            <a:off x="5004048" y="849928"/>
            <a:ext cx="497568" cy="92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Picture 6" descr="Image result for quiet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7140" y="4967300"/>
            <a:ext cx="854518" cy="854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5588426"/>
            <a:ext cx="936104" cy="7018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81" t="30512" r="17972" b="28096"/>
          <a:stretch/>
        </p:blipFill>
        <p:spPr bwMode="auto">
          <a:xfrm>
            <a:off x="4719302" y="293439"/>
            <a:ext cx="1136154" cy="65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19" t="19760" r="8626" b="17418"/>
          <a:stretch/>
        </p:blipFill>
        <p:spPr bwMode="auto">
          <a:xfrm>
            <a:off x="7663190" y="1774393"/>
            <a:ext cx="854139" cy="658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-72008" y="116632"/>
            <a:ext cx="3923928" cy="67413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200000"/>
              </a:lnSpc>
            </a:pP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unas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lineas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rectas</a:t>
            </a:r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200000"/>
              </a:lnSpc>
            </a:pP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unas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lineas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curvas</a:t>
            </a:r>
            <a:endParaRPr lang="en-GB" sz="1800" dirty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200000"/>
              </a:lnSpc>
            </a:pP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unas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lineas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largas</a:t>
            </a:r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200000"/>
              </a:lnSpc>
            </a:pP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unas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lineas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cortas</a:t>
            </a:r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200000"/>
              </a:lnSpc>
            </a:pPr>
            <a:r>
              <a:rPr lang="en-GB" sz="1800" dirty="0" err="1" smtClean="0">
                <a:solidFill>
                  <a:srgbClr val="C00000"/>
                </a:solidFill>
                <a:latin typeface="Comic Sans MS" panose="030F0702030302020204" pitchFamily="66" charset="0"/>
              </a:rPr>
              <a:t>más</a:t>
            </a:r>
            <a:r>
              <a:rPr lang="en-GB" sz="18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presión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= </a:t>
            </a:r>
            <a:r>
              <a:rPr lang="en-GB" sz="1800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oscuro</a:t>
            </a:r>
            <a:endParaRPr lang="en-GB" sz="1800" dirty="0" smtClean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200000"/>
              </a:lnSpc>
            </a:pPr>
            <a:r>
              <a:rPr lang="en-GB" sz="1800" dirty="0" err="1" smtClean="0">
                <a:solidFill>
                  <a:srgbClr val="C00000"/>
                </a:solidFill>
                <a:latin typeface="Comic Sans MS" panose="030F0702030302020204" pitchFamily="66" charset="0"/>
              </a:rPr>
              <a:t>menos</a:t>
            </a:r>
            <a:r>
              <a:rPr lang="en-GB" sz="18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presión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= </a:t>
            </a:r>
            <a:r>
              <a:rPr lang="en-GB" sz="1800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claro</a:t>
            </a:r>
            <a:endParaRPr lang="en-GB" sz="1800" dirty="0" smtClean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200000"/>
              </a:lnSpc>
            </a:pPr>
            <a:endParaRPr lang="en-GB" sz="1800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200000"/>
              </a:lnSpc>
            </a:pP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espiral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	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estrella</a:t>
            </a:r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200000"/>
              </a:lnSpc>
            </a:pP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círculo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	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cuadrado</a:t>
            </a:r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200000"/>
              </a:lnSpc>
            </a:pP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ojo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	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óvalo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200000"/>
              </a:lnSpc>
            </a:pP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punto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	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unos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puntos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200000"/>
              </a:lnSpc>
            </a:pP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rectángulo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triángulo</a:t>
            </a:r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Oval 1"/>
          <p:cNvSpPr/>
          <p:nvPr/>
        </p:nvSpPr>
        <p:spPr>
          <a:xfrm>
            <a:off x="1104523" y="4771146"/>
            <a:ext cx="396044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Isosceles Triangle 2"/>
          <p:cNvSpPr/>
          <p:nvPr/>
        </p:nvSpPr>
        <p:spPr>
          <a:xfrm>
            <a:off x="3123485" y="6283314"/>
            <a:ext cx="465314" cy="390043"/>
          </a:xfrm>
          <a:prstGeom prst="triangl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3228759" y="4771146"/>
            <a:ext cx="380202" cy="39230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1500567" y="6139298"/>
            <a:ext cx="288032" cy="50405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2750626" y="5396679"/>
            <a:ext cx="694157" cy="238563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5-Point Star 6"/>
          <p:cNvSpPr/>
          <p:nvPr/>
        </p:nvSpPr>
        <p:spPr>
          <a:xfrm>
            <a:off x="3095007" y="4077072"/>
            <a:ext cx="513954" cy="432048"/>
          </a:xfrm>
          <a:prstGeom prst="star5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129" b="20042"/>
          <a:stretch/>
        </p:blipFill>
        <p:spPr bwMode="auto">
          <a:xfrm>
            <a:off x="695495" y="5347209"/>
            <a:ext cx="607050" cy="357117"/>
          </a:xfrm>
          <a:prstGeom prst="rect">
            <a:avLst/>
          </a:prstGeom>
          <a:noFill/>
          <a:ln>
            <a:noFill/>
          </a:ln>
          <a:extLst/>
        </p:spPr>
      </p:pic>
      <p:pic>
        <p:nvPicPr>
          <p:cNvPr id="9" name="Picture 6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88" t="26865" r="24423" b="17722"/>
          <a:stretch/>
        </p:blipFill>
        <p:spPr bwMode="auto">
          <a:xfrm>
            <a:off x="1239630" y="4221088"/>
            <a:ext cx="404953" cy="455049"/>
          </a:xfrm>
          <a:prstGeom prst="rect">
            <a:avLst/>
          </a:prstGeom>
          <a:noFill/>
          <a:ln>
            <a:noFill/>
          </a:ln>
          <a:extLst/>
        </p:spPr>
      </p:pic>
      <p:sp>
        <p:nvSpPr>
          <p:cNvPr id="10" name="Oval 9"/>
          <p:cNvSpPr/>
          <p:nvPr/>
        </p:nvSpPr>
        <p:spPr>
          <a:xfrm>
            <a:off x="1022800" y="6021288"/>
            <a:ext cx="45719" cy="45719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-7068" y="3678312"/>
            <a:ext cx="3049425" cy="448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u="sng" dirty="0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Las </a:t>
            </a:r>
            <a:r>
              <a:rPr lang="en-GB" sz="1800" u="sng" dirty="0" err="1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Formas</a:t>
            </a:r>
            <a:r>
              <a:rPr lang="en-GB" sz="1800" u="sng" dirty="0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 </a:t>
            </a:r>
            <a:r>
              <a:rPr lang="en-GB" sz="1800" u="sng" dirty="0" smtClean="0">
                <a:latin typeface="Gill Sans Ultra Bold" panose="020B0A02020104020203" pitchFamily="34" charset="0"/>
              </a:rPr>
              <a:t>= Shapes</a:t>
            </a:r>
            <a:endParaRPr lang="en-GB" sz="1800" u="sng" dirty="0">
              <a:solidFill>
                <a:srgbClr val="FF0000"/>
              </a:solidFill>
              <a:latin typeface="Gill Sans Ultra Bold" panose="020B0A02020104020203" pitchFamily="34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3255048" y="6021288"/>
            <a:ext cx="45719" cy="45719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3347864" y="5949280"/>
            <a:ext cx="45719" cy="45719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3372775" y="6119585"/>
            <a:ext cx="45719" cy="45719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3471072" y="6021288"/>
            <a:ext cx="45719" cy="45719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3228759" y="6093296"/>
            <a:ext cx="45719" cy="45719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3516791" y="5903561"/>
            <a:ext cx="45719" cy="45719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1" name="Straight Connector 20"/>
          <p:cNvCxnSpPr/>
          <p:nvPr/>
        </p:nvCxnSpPr>
        <p:spPr>
          <a:xfrm>
            <a:off x="2076631" y="548680"/>
            <a:ext cx="974846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Freeform 21"/>
          <p:cNvSpPr/>
          <p:nvPr/>
        </p:nvSpPr>
        <p:spPr>
          <a:xfrm>
            <a:off x="2069913" y="881198"/>
            <a:ext cx="762000" cy="360288"/>
          </a:xfrm>
          <a:custGeom>
            <a:avLst/>
            <a:gdLst>
              <a:gd name="connsiteX0" fmla="*/ 0 w 762000"/>
              <a:gd name="connsiteY0" fmla="*/ 346386 h 360288"/>
              <a:gd name="connsiteX1" fmla="*/ 166255 w 762000"/>
              <a:gd name="connsiteY1" fmla="*/ 22 h 360288"/>
              <a:gd name="connsiteX2" fmla="*/ 332509 w 762000"/>
              <a:gd name="connsiteY2" fmla="*/ 360241 h 360288"/>
              <a:gd name="connsiteX3" fmla="*/ 484909 w 762000"/>
              <a:gd name="connsiteY3" fmla="*/ 27731 h 360288"/>
              <a:gd name="connsiteX4" fmla="*/ 637309 w 762000"/>
              <a:gd name="connsiteY4" fmla="*/ 332531 h 360288"/>
              <a:gd name="connsiteX5" fmla="*/ 762000 w 762000"/>
              <a:gd name="connsiteY5" fmla="*/ 138568 h 360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62000" h="360288">
                <a:moveTo>
                  <a:pt x="0" y="346386"/>
                </a:moveTo>
                <a:cubicBezTo>
                  <a:pt x="55418" y="172049"/>
                  <a:pt x="110837" y="-2287"/>
                  <a:pt x="166255" y="22"/>
                </a:cubicBezTo>
                <a:cubicBezTo>
                  <a:pt x="221673" y="2331"/>
                  <a:pt x="279400" y="355623"/>
                  <a:pt x="332509" y="360241"/>
                </a:cubicBezTo>
                <a:cubicBezTo>
                  <a:pt x="385618" y="364859"/>
                  <a:pt x="434109" y="32349"/>
                  <a:pt x="484909" y="27731"/>
                </a:cubicBezTo>
                <a:cubicBezTo>
                  <a:pt x="535709" y="23113"/>
                  <a:pt x="591127" y="314058"/>
                  <a:pt x="637309" y="332531"/>
                </a:cubicBezTo>
                <a:cubicBezTo>
                  <a:pt x="683491" y="351004"/>
                  <a:pt x="722745" y="244786"/>
                  <a:pt x="762000" y="138568"/>
                </a:cubicBezTo>
              </a:path>
            </a:pathLst>
          </a:cu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bb</a:t>
            </a:r>
            <a:endParaRPr lang="en-GB" dirty="0"/>
          </a:p>
        </p:txBody>
      </p:sp>
      <p:cxnSp>
        <p:nvCxnSpPr>
          <p:cNvPr id="23" name="Straight Connector 22"/>
          <p:cNvCxnSpPr/>
          <p:nvPr/>
        </p:nvCxnSpPr>
        <p:spPr>
          <a:xfrm>
            <a:off x="1963490" y="1556792"/>
            <a:ext cx="1087987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2046475" y="2132856"/>
            <a:ext cx="44192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V="1">
            <a:off x="2450913" y="2492896"/>
            <a:ext cx="299713" cy="288032"/>
          </a:xfrm>
          <a:prstGeom prst="line">
            <a:avLst/>
          </a:prstGeom>
          <a:ln w="38100">
            <a:solidFill>
              <a:schemeClr val="bg2">
                <a:lumMod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V="1">
            <a:off x="2569006" y="2492896"/>
            <a:ext cx="299713" cy="288032"/>
          </a:xfrm>
          <a:prstGeom prst="line">
            <a:avLst/>
          </a:prstGeom>
          <a:ln w="38100">
            <a:solidFill>
              <a:schemeClr val="bg2">
                <a:lumMod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flipV="1">
            <a:off x="2713022" y="2492896"/>
            <a:ext cx="299713" cy="288032"/>
          </a:xfrm>
          <a:prstGeom prst="line">
            <a:avLst/>
          </a:prstGeom>
          <a:ln w="38100">
            <a:solidFill>
              <a:schemeClr val="bg2">
                <a:lumMod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flipV="1">
            <a:off x="2857038" y="2492896"/>
            <a:ext cx="299713" cy="288032"/>
          </a:xfrm>
          <a:prstGeom prst="line">
            <a:avLst/>
          </a:prstGeom>
          <a:ln w="38100">
            <a:solidFill>
              <a:schemeClr val="bg2">
                <a:lumMod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V="1">
            <a:off x="2426002" y="3068960"/>
            <a:ext cx="299713" cy="288032"/>
          </a:xfrm>
          <a:prstGeom prst="line">
            <a:avLst/>
          </a:prstGeom>
          <a:ln w="381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V="1">
            <a:off x="2544095" y="3068960"/>
            <a:ext cx="299713" cy="288032"/>
          </a:xfrm>
          <a:prstGeom prst="line">
            <a:avLst/>
          </a:prstGeom>
          <a:ln w="381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flipV="1">
            <a:off x="2688111" y="3068960"/>
            <a:ext cx="299713" cy="288032"/>
          </a:xfrm>
          <a:prstGeom prst="line">
            <a:avLst/>
          </a:prstGeom>
          <a:ln w="381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flipV="1">
            <a:off x="2832127" y="3068960"/>
            <a:ext cx="299713" cy="288032"/>
          </a:xfrm>
          <a:prstGeom prst="line">
            <a:avLst/>
          </a:prstGeom>
          <a:ln w="381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itle 1"/>
          <p:cNvSpPr txBox="1">
            <a:spLocks/>
          </p:cNvSpPr>
          <p:nvPr/>
        </p:nvSpPr>
        <p:spPr>
          <a:xfrm>
            <a:off x="3516026" y="-357161"/>
            <a:ext cx="5627974" cy="443423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250000"/>
              </a:lnSpc>
            </a:pP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piscina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		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playa</a:t>
            </a:r>
          </a:p>
          <a:p>
            <a:pPr algn="l">
              <a:lnSpc>
                <a:spcPct val="250000"/>
              </a:lnSpc>
            </a:pP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catedral</a:t>
            </a:r>
            <a:r>
              <a:rPr lang="en-GB" sz="1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		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zoo</a:t>
            </a:r>
          </a:p>
          <a:p>
            <a:pPr algn="l">
              <a:lnSpc>
                <a:spcPct val="250000"/>
              </a:lnSpc>
            </a:pP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castillo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	</a:t>
            </a:r>
            <a:r>
              <a:rPr lang="en-GB" sz="1800" dirty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sz="18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estadio</a:t>
            </a:r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250000"/>
              </a:lnSpc>
            </a:pP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café    		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centro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comercial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250000"/>
              </a:lnSpc>
            </a:pP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restaurante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	un cine</a:t>
            </a:r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51" name="Title 1"/>
          <p:cNvSpPr txBox="1">
            <a:spLocks/>
          </p:cNvSpPr>
          <p:nvPr/>
        </p:nvSpPr>
        <p:spPr>
          <a:xfrm>
            <a:off x="2915816" y="4005064"/>
            <a:ext cx="4752528" cy="448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600" u="sng" dirty="0" err="1" smtClean="0">
                <a:solidFill>
                  <a:srgbClr val="FFC000"/>
                </a:solidFill>
                <a:latin typeface="Gill Sans Ultra Bold" panose="020B0A02020104020203" pitchFamily="34" charset="0"/>
              </a:rPr>
              <a:t>Adjetivos</a:t>
            </a:r>
            <a:r>
              <a:rPr lang="en-GB" sz="1600" u="sng" dirty="0" smtClean="0">
                <a:solidFill>
                  <a:srgbClr val="FFC000"/>
                </a:solidFill>
                <a:latin typeface="Gill Sans Ultra Bold" panose="020B0A02020104020203" pitchFamily="34" charset="0"/>
              </a:rPr>
              <a:t> </a:t>
            </a:r>
            <a:r>
              <a:rPr lang="en-GB" sz="1600" u="sng" dirty="0" smtClean="0">
                <a:latin typeface="Gill Sans Ultra Bold" panose="020B0A02020104020203" pitchFamily="34" charset="0"/>
              </a:rPr>
              <a:t>= Adjectives</a:t>
            </a:r>
            <a:endParaRPr lang="en-GB" sz="1600" u="sng" dirty="0">
              <a:solidFill>
                <a:srgbClr val="7030A0"/>
              </a:solidFill>
              <a:latin typeface="Gill Sans Ultra Bold" panose="020B0A02020104020203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717481" y="4671134"/>
            <a:ext cx="5535039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GB" dirty="0">
                <a:solidFill>
                  <a:srgbClr val="FFC000"/>
                </a:solidFill>
                <a:latin typeface="Comic Sans MS" panose="030F0702030302020204" pitchFamily="66" charset="0"/>
              </a:rPr>
              <a:t>bonito	</a:t>
            </a:r>
            <a:r>
              <a:rPr lang="en-GB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	 </a:t>
            </a:r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feo</a:t>
            </a:r>
            <a:r>
              <a:rPr lang="en-GB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		</a:t>
            </a:r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tranquilo</a:t>
            </a:r>
            <a:endParaRPr lang="en-GB" dirty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pPr>
              <a:lnSpc>
                <a:spcPct val="250000"/>
              </a:lnSpc>
            </a:pPr>
            <a:r>
              <a:rPr lang="en-GB" dirty="0" err="1">
                <a:solidFill>
                  <a:srgbClr val="FFC000"/>
                </a:solidFill>
                <a:latin typeface="Comic Sans MS" panose="030F0702030302020204" pitchFamily="66" charset="0"/>
              </a:rPr>
              <a:t>moderno</a:t>
            </a:r>
            <a:r>
              <a:rPr lang="en-GB" dirty="0">
                <a:solidFill>
                  <a:srgbClr val="FFC000"/>
                </a:solidFill>
                <a:latin typeface="Comic Sans MS" panose="030F0702030302020204" pitchFamily="66" charset="0"/>
              </a:rPr>
              <a:t>	</a:t>
            </a:r>
            <a:r>
              <a:rPr lang="en-GB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  	 </a:t>
            </a:r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viejo</a:t>
            </a:r>
            <a:r>
              <a:rPr lang="en-GB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		</a:t>
            </a:r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ruidoso</a:t>
            </a:r>
            <a:endParaRPr lang="en-GB" dirty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pPr>
              <a:lnSpc>
                <a:spcPct val="250000"/>
              </a:lnSpc>
            </a:pPr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divertido</a:t>
            </a:r>
            <a:r>
              <a:rPr lang="en-GB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  	 </a:t>
            </a:r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aburrido</a:t>
            </a:r>
            <a:endParaRPr lang="en-GB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452320" y="-153849"/>
            <a:ext cx="830508" cy="12065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1522" y="1762817"/>
            <a:ext cx="951081" cy="6819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7585" y="2444724"/>
            <a:ext cx="650288" cy="650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8" descr="Image result for centro comercial girona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2138" y="2736801"/>
            <a:ext cx="841862" cy="692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6" name="Title 1"/>
          <p:cNvSpPr txBox="1">
            <a:spLocks/>
          </p:cNvSpPr>
          <p:nvPr/>
        </p:nvSpPr>
        <p:spPr>
          <a:xfrm>
            <a:off x="-32946" y="-99392"/>
            <a:ext cx="3049425" cy="448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u="sng" dirty="0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El arte </a:t>
            </a:r>
            <a:r>
              <a:rPr lang="en-GB" sz="1800" u="sng" dirty="0" smtClean="0">
                <a:latin typeface="Gill Sans Ultra Bold" panose="020B0A02020104020203" pitchFamily="34" charset="0"/>
              </a:rPr>
              <a:t>= Art</a:t>
            </a:r>
            <a:endParaRPr lang="en-GB" sz="1800" u="sng" dirty="0">
              <a:solidFill>
                <a:srgbClr val="FF0000"/>
              </a:solidFill>
              <a:latin typeface="Gill Sans Ultra Bold" panose="020B0A02020104020203" pitchFamily="34" charset="0"/>
            </a:endParaRPr>
          </a:p>
        </p:txBody>
      </p:sp>
      <p:sp>
        <p:nvSpPr>
          <p:cNvPr id="29" name="AutoShape 10" descr="Image result for restaurant outline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2" name="Picture 4" descr="Image result for noisy">
            <a:hlinkClick r:id="rId14"/>
          </p:cNvPr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46" t="10102" r="1449" b="15628"/>
          <a:stretch/>
        </p:blipFill>
        <p:spPr bwMode="auto">
          <a:xfrm>
            <a:off x="7938028" y="5949280"/>
            <a:ext cx="1233629" cy="891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4350" y="6320378"/>
            <a:ext cx="787770" cy="520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4" name="Picture 2" descr="Image result for boring emoji">
            <a:hlinkClick r:id="rId17"/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4053" y="6259402"/>
            <a:ext cx="624251" cy="724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6595" y="5614054"/>
            <a:ext cx="908559" cy="6247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1" name="Picture 17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5272" y="4829419"/>
            <a:ext cx="1253032" cy="7598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2" name="Picture 18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6249" y="4829419"/>
            <a:ext cx="1146354" cy="716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7" name="Rectangle 56"/>
          <p:cNvSpPr/>
          <p:nvPr/>
        </p:nvSpPr>
        <p:spPr>
          <a:xfrm>
            <a:off x="3131840" y="293439"/>
            <a:ext cx="522899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Y</a:t>
            </a:r>
          </a:p>
          <a:p>
            <a:pPr algn="ctr"/>
            <a:r>
              <a:rPr lang="en-US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E</a:t>
            </a:r>
          </a:p>
          <a:p>
            <a:pPr algn="ctr"/>
            <a:r>
              <a:rPr lang="en-US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A</a:t>
            </a:r>
          </a:p>
          <a:p>
            <a:pPr algn="ctr"/>
            <a:r>
              <a:rPr lang="en-US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R</a:t>
            </a:r>
          </a:p>
          <a:p>
            <a:pPr algn="ctr"/>
            <a:endParaRPr lang="en-US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en-US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4</a:t>
            </a:r>
            <a:endParaRPr lang="en-US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cxnSp>
        <p:nvCxnSpPr>
          <p:cNvPr id="24" name="Straight Connector 23"/>
          <p:cNvCxnSpPr/>
          <p:nvPr/>
        </p:nvCxnSpPr>
        <p:spPr>
          <a:xfrm>
            <a:off x="3251618" y="0"/>
            <a:ext cx="26289" cy="396637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956932"/>
            <a:ext cx="814686" cy="6189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9" name="Straight Connector 38"/>
          <p:cNvCxnSpPr/>
          <p:nvPr/>
        </p:nvCxnSpPr>
        <p:spPr>
          <a:xfrm flipV="1">
            <a:off x="3717481" y="3966374"/>
            <a:ext cx="0" cy="289162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-98903" y="3631332"/>
            <a:ext cx="3372775" cy="136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>
            <a:off x="3300767" y="3966374"/>
            <a:ext cx="5807737" cy="283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1"/>
          <p:cNvSpPr txBox="1">
            <a:spLocks/>
          </p:cNvSpPr>
          <p:nvPr/>
        </p:nvSpPr>
        <p:spPr>
          <a:xfrm>
            <a:off x="3275856" y="-99392"/>
            <a:ext cx="5868144" cy="448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600" u="sng" dirty="0" smtClean="0">
                <a:latin typeface="Gill Sans Ultra Bold" panose="020B0A02020104020203" pitchFamily="34" charset="0"/>
              </a:rPr>
              <a:t>¿</a:t>
            </a:r>
            <a:r>
              <a:rPr lang="en-GB" sz="1600" u="sng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latin typeface="Gill Sans Ultra Bold" panose="020B0A02020104020203" pitchFamily="34" charset="0"/>
              </a:rPr>
              <a:t>Qué</a:t>
            </a:r>
            <a:r>
              <a:rPr lang="en-GB" sz="1600" u="sng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Gill Sans Ultra Bold" panose="020B0A02020104020203" pitchFamily="34" charset="0"/>
              </a:rPr>
              <a:t> </a:t>
            </a:r>
            <a:r>
              <a:rPr lang="en-GB" sz="1600" u="sng" dirty="0" smtClean="0">
                <a:solidFill>
                  <a:srgbClr val="03B914"/>
                </a:solidFill>
                <a:latin typeface="Gill Sans Ultra Bold" panose="020B0A02020104020203" pitchFamily="34" charset="0"/>
              </a:rPr>
              <a:t>hay</a:t>
            </a:r>
            <a:r>
              <a:rPr lang="en-GB" sz="1600" u="sng" dirty="0" smtClean="0">
                <a:latin typeface="Gill Sans Ultra Bold" panose="020B0A02020104020203" pitchFamily="34" charset="0"/>
              </a:rPr>
              <a:t> </a:t>
            </a:r>
            <a:r>
              <a:rPr lang="en-GB" sz="1600" u="sng" dirty="0" err="1" smtClean="0">
                <a:latin typeface="Gill Sans Ultra Bold" panose="020B0A02020104020203" pitchFamily="34" charset="0"/>
              </a:rPr>
              <a:t>en</a:t>
            </a:r>
            <a:r>
              <a:rPr lang="en-GB" sz="1600" u="sng" dirty="0" smtClean="0">
                <a:latin typeface="Gill Sans Ultra Bold" panose="020B0A02020104020203" pitchFamily="34" charset="0"/>
              </a:rPr>
              <a:t> </a:t>
            </a:r>
            <a:r>
              <a:rPr lang="en-GB" sz="1600" u="sng" dirty="0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la ciudad</a:t>
            </a:r>
            <a:r>
              <a:rPr lang="en-GB" sz="1600" u="sng" dirty="0" smtClean="0">
                <a:latin typeface="Gill Sans Ultra Bold" panose="020B0A02020104020203" pitchFamily="34" charset="0"/>
              </a:rPr>
              <a:t>?</a:t>
            </a:r>
            <a:r>
              <a:rPr lang="en-GB" sz="1600" u="sng" dirty="0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 </a:t>
            </a:r>
            <a:r>
              <a:rPr lang="en-GB" sz="1600" u="sng" dirty="0" smtClean="0">
                <a:latin typeface="Gill Sans Ultra Bold" panose="020B0A02020104020203" pitchFamily="34" charset="0"/>
              </a:rPr>
              <a:t>= What is there in the town?</a:t>
            </a:r>
            <a:endParaRPr lang="en-GB" sz="1600" u="sng" dirty="0">
              <a:latin typeface="Gill Sans Ultra Bold" panose="020B0A02020104020203" pitchFamily="34" charset="0"/>
            </a:endParaRPr>
          </a:p>
        </p:txBody>
      </p:sp>
      <p:pic>
        <p:nvPicPr>
          <p:cNvPr id="63" name="Picture 2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134" y="1052736"/>
            <a:ext cx="1080115" cy="68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19"/>
          <p:cNvSpPr/>
          <p:nvPr/>
        </p:nvSpPr>
        <p:spPr>
          <a:xfrm>
            <a:off x="5292081" y="188640"/>
            <a:ext cx="22322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Hay… = There is…</a:t>
            </a:r>
            <a:endParaRPr lang="en-GB" dirty="0"/>
          </a:p>
        </p:txBody>
      </p:sp>
      <p:pic>
        <p:nvPicPr>
          <p:cNvPr id="65" name="Picture 3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205960"/>
            <a:ext cx="1077813" cy="583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Rectangle 39"/>
          <p:cNvSpPr/>
          <p:nvPr/>
        </p:nvSpPr>
        <p:spPr>
          <a:xfrm>
            <a:off x="3765235" y="4365104"/>
            <a:ext cx="10438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pequeño</a:t>
            </a:r>
            <a:endParaRPr lang="en-GB" dirty="0"/>
          </a:p>
        </p:txBody>
      </p:sp>
      <p:sp>
        <p:nvSpPr>
          <p:cNvPr id="67" name="Rectangle 66"/>
          <p:cNvSpPr/>
          <p:nvPr/>
        </p:nvSpPr>
        <p:spPr>
          <a:xfrm>
            <a:off x="5885407" y="4365104"/>
            <a:ext cx="9188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grande</a:t>
            </a:r>
            <a:endParaRPr lang="en-GB" dirty="0"/>
          </a:p>
        </p:txBody>
      </p:sp>
      <p:sp>
        <p:nvSpPr>
          <p:cNvPr id="41" name="Cube 40"/>
          <p:cNvSpPr/>
          <p:nvPr/>
        </p:nvSpPr>
        <p:spPr>
          <a:xfrm>
            <a:off x="4864350" y="4437112"/>
            <a:ext cx="319718" cy="225316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Cube 42"/>
          <p:cNvSpPr/>
          <p:nvPr/>
        </p:nvSpPr>
        <p:spPr>
          <a:xfrm>
            <a:off x="6804248" y="4005064"/>
            <a:ext cx="1750594" cy="766082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1226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116632"/>
            <a:ext cx="86409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Your conversation may sound like these.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Listen.</a:t>
            </a:r>
          </a:p>
        </p:txBody>
      </p:sp>
      <p:sp>
        <p:nvSpPr>
          <p:cNvPr id="3" name="Explosion 1 2"/>
          <p:cNvSpPr/>
          <p:nvPr/>
        </p:nvSpPr>
        <p:spPr>
          <a:xfrm>
            <a:off x="-1044623" y="1988840"/>
            <a:ext cx="11305255" cy="5832648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latin typeface="SassoonCRInfant" panose="02010503020300020003" pitchFamily="2" charset="0"/>
              </a:rPr>
              <a:t>Challenge: Teach someone at home the questions and the answers. Can you guess who I taught this time?</a:t>
            </a:r>
          </a:p>
          <a:p>
            <a:pPr algn="ctr"/>
            <a:r>
              <a:rPr lang="en-GB" sz="2400" dirty="0" smtClean="0">
                <a:latin typeface="SassoonCRInfant" panose="02010503020300020003" pitchFamily="2" charset="0"/>
              </a:rPr>
              <a:t>Can you record it and put it on the school Facebook page or send it to me at:</a:t>
            </a:r>
          </a:p>
          <a:p>
            <a:pPr algn="ctr"/>
            <a:r>
              <a:rPr lang="en-GB" sz="2400" b="1" dirty="0" smtClean="0">
                <a:hlinkClick r:id="rId6"/>
              </a:rPr>
              <a:t>info@bassettgreen.net</a:t>
            </a:r>
            <a:r>
              <a:rPr lang="en-GB" sz="2400" b="1" dirty="0" smtClean="0"/>
              <a:t> </a:t>
            </a:r>
            <a:r>
              <a:rPr lang="en-GB" sz="2400" dirty="0" smtClean="0">
                <a:latin typeface="SassoonCRInfant" panose="02010503020300020003" pitchFamily="2" charset="0"/>
              </a:rPr>
              <a:t> </a:t>
            </a:r>
            <a:endParaRPr lang="en-GB" sz="2400" dirty="0">
              <a:latin typeface="SassoonCRInfant" panose="02010503020300020003" pitchFamily="2" charset="0"/>
            </a:endParaRPr>
          </a:p>
        </p:txBody>
      </p:sp>
      <p:pic>
        <p:nvPicPr>
          <p:cNvPr id="5" name="2. Animal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123728" y="980728"/>
            <a:ext cx="487363" cy="487363"/>
          </a:xfrm>
          <a:prstGeom prst="rect">
            <a:avLst/>
          </a:prstGeom>
        </p:spPr>
      </p:pic>
      <p:pic>
        <p:nvPicPr>
          <p:cNvPr id="6" name="2. town.wma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364088" y="96119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917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273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908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5-Point Star 1"/>
          <p:cNvSpPr/>
          <p:nvPr/>
        </p:nvSpPr>
        <p:spPr>
          <a:xfrm>
            <a:off x="395536" y="188640"/>
            <a:ext cx="8496944" cy="6408712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Well done for completing lesson 2!</a:t>
            </a:r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585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564</Words>
  <Application>Microsoft Office PowerPoint</Application>
  <PresentationFormat>On-screen Show (4:3)</PresentationFormat>
  <Paragraphs>264</Paragraphs>
  <Slides>13</Slides>
  <Notes>1</Notes>
  <HiddenSlides>0</HiddenSlides>
  <MMClips>3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Yo = 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Katie Edwards</dc:creator>
  <cp:lastModifiedBy>Katie Edwards</cp:lastModifiedBy>
  <cp:revision>7</cp:revision>
  <dcterms:created xsi:type="dcterms:W3CDTF">2020-04-28T14:27:59Z</dcterms:created>
  <dcterms:modified xsi:type="dcterms:W3CDTF">2020-06-23T20:03:03Z</dcterms:modified>
</cp:coreProperties>
</file>