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1" r:id="rId2"/>
  </p:sldMasterIdLst>
  <p:notesMasterIdLst>
    <p:notesMasterId r:id="rId20"/>
  </p:notesMasterIdLst>
  <p:sldIdLst>
    <p:sldId id="257" r:id="rId3"/>
    <p:sldId id="317" r:id="rId4"/>
    <p:sldId id="308" r:id="rId5"/>
    <p:sldId id="321" r:id="rId6"/>
    <p:sldId id="323" r:id="rId7"/>
    <p:sldId id="324" r:id="rId8"/>
    <p:sldId id="326" r:id="rId9"/>
    <p:sldId id="328" r:id="rId10"/>
    <p:sldId id="318" r:id="rId11"/>
    <p:sldId id="319" r:id="rId12"/>
    <p:sldId id="320" r:id="rId13"/>
    <p:sldId id="331" r:id="rId14"/>
    <p:sldId id="330" r:id="rId15"/>
    <p:sldId id="294" r:id="rId16"/>
    <p:sldId id="311" r:id="rId17"/>
    <p:sldId id="312" r:id="rId18"/>
    <p:sldId id="313" r:id="rId19"/>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acy Barrett" initials="TB" lastIdx="15" clrIdx="0">
    <p:extLst>
      <p:ext uri="{19B8F6BF-5375-455C-9EA6-DF929625EA0E}">
        <p15:presenceInfo xmlns:p15="http://schemas.microsoft.com/office/powerpoint/2012/main" userId="876c388943888a8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33"/>
    <a:srgbClr val="00FFFF"/>
    <a:srgbClr val="FFFF00"/>
    <a:srgbClr val="99FF66"/>
    <a:srgbClr val="CCFF99"/>
    <a:srgbClr val="66FF33"/>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B1C937-8BF2-4DD8-AFC5-FF26896C90D8}" v="68" dt="2018-09-01T19:37:04.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8" autoAdjust="0"/>
    <p:restoredTop sz="89490" autoAdjust="0"/>
  </p:normalViewPr>
  <p:slideViewPr>
    <p:cSldViewPr>
      <p:cViewPr varScale="1">
        <p:scale>
          <a:sx n="70" d="100"/>
          <a:sy n="70" d="100"/>
        </p:scale>
        <p:origin x="656"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EE152A92-2C3B-4A2E-BA96-9E38DE998598}"/>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5123" name="Rectangle 3">
            <a:extLst>
              <a:ext uri="{FF2B5EF4-FFF2-40B4-BE49-F238E27FC236}">
                <a16:creationId xmlns:a16="http://schemas.microsoft.com/office/drawing/2014/main" id="{CA4FAB23-60DA-401C-A81F-CB3DED96778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3076" name="Rectangle 4">
            <a:extLst>
              <a:ext uri="{FF2B5EF4-FFF2-40B4-BE49-F238E27FC236}">
                <a16:creationId xmlns:a16="http://schemas.microsoft.com/office/drawing/2014/main" id="{DB2D2999-53F0-48BC-9F04-920EE3D2763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a:extLst>
              <a:ext uri="{FF2B5EF4-FFF2-40B4-BE49-F238E27FC236}">
                <a16:creationId xmlns:a16="http://schemas.microsoft.com/office/drawing/2014/main" id="{49D79362-CBA3-4217-8C54-EC5B0AFB14E7}"/>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5126" name="Rectangle 6">
            <a:extLst>
              <a:ext uri="{FF2B5EF4-FFF2-40B4-BE49-F238E27FC236}">
                <a16:creationId xmlns:a16="http://schemas.microsoft.com/office/drawing/2014/main" id="{FEADF86B-C9FE-49F6-BDCE-B1E78D996392}"/>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127" name="Rectangle 7">
            <a:extLst>
              <a:ext uri="{FF2B5EF4-FFF2-40B4-BE49-F238E27FC236}">
                <a16:creationId xmlns:a16="http://schemas.microsoft.com/office/drawing/2014/main" id="{BDD05D01-62C1-48A0-9B8F-BF1F926A8EF0}"/>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2EFF5AE-BA89-4E71-BCE5-EC762725F1A2}" type="slidenum">
              <a:rPr lang="en-GB" altLang="en-US"/>
              <a:pPr>
                <a:defRPr/>
              </a:pPr>
              <a:t>‹#›</a:t>
            </a:fld>
            <a:endParaRPr lang="en-GB" altLang="en-US"/>
          </a:p>
        </p:txBody>
      </p:sp>
    </p:spTree>
    <p:extLst>
      <p:ext uri="{BB962C8B-B14F-4D97-AF65-F5344CB8AC3E}">
        <p14:creationId xmlns:p14="http://schemas.microsoft.com/office/powerpoint/2010/main" val="13344882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094A2C5E-C752-4817-80DE-25E420FEB1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8250E5-867C-4F16-A35B-D3FF7D2E0042}" type="slidenum">
              <a:rPr lang="en-GB" altLang="en-US" smtClean="0">
                <a:solidFill>
                  <a:srgbClr val="000000"/>
                </a:solidFill>
              </a:rPr>
              <a:pPr/>
              <a:t>2</a:t>
            </a:fld>
            <a:endParaRPr lang="en-GB" altLang="en-US">
              <a:solidFill>
                <a:srgbClr val="000000"/>
              </a:solidFill>
            </a:endParaRPr>
          </a:p>
        </p:txBody>
      </p:sp>
      <p:sp>
        <p:nvSpPr>
          <p:cNvPr id="6147" name="Rectangle 2">
            <a:extLst>
              <a:ext uri="{FF2B5EF4-FFF2-40B4-BE49-F238E27FC236}">
                <a16:creationId xmlns:a16="http://schemas.microsoft.com/office/drawing/2014/main" id="{13FF44A9-0194-484C-BC4F-CE9368162617}"/>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1923E9E6-A823-4804-9B0A-6DF3F8B1A41F}"/>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3886482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C2A85C18-56A1-4A09-BF5F-636494DAB4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C7B3ED0-0A55-4269-AD59-56F300C3E558}" type="slidenum">
              <a:rPr lang="en-GB" altLang="en-US" smtClean="0"/>
              <a:pPr/>
              <a:t>3</a:t>
            </a:fld>
            <a:endParaRPr lang="en-GB" altLang="en-US"/>
          </a:p>
        </p:txBody>
      </p:sp>
      <p:sp>
        <p:nvSpPr>
          <p:cNvPr id="8195" name="Rectangle 2">
            <a:extLst>
              <a:ext uri="{FF2B5EF4-FFF2-40B4-BE49-F238E27FC236}">
                <a16:creationId xmlns:a16="http://schemas.microsoft.com/office/drawing/2014/main" id="{49C84495-AB0A-4278-B428-D924ED8936C4}"/>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4336839-FF86-4578-93A9-8E548DB08AA2}"/>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66775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7BCD815F-ED93-4F35-9B3A-9967BB700F7C}"/>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3B1430-3331-4A02-AEFF-EAAC33ABFD47}" type="slidenum">
              <a:rPr lang="en-GB" altLang="en-US" smtClean="0">
                <a:solidFill>
                  <a:srgbClr val="000000"/>
                </a:solidFill>
              </a:rPr>
              <a:pPr/>
              <a:t>4</a:t>
            </a:fld>
            <a:endParaRPr lang="en-GB" altLang="en-US">
              <a:solidFill>
                <a:srgbClr val="000000"/>
              </a:solidFill>
            </a:endParaRPr>
          </a:p>
        </p:txBody>
      </p:sp>
      <p:sp>
        <p:nvSpPr>
          <p:cNvPr id="10243" name="Rectangle 2">
            <a:extLst>
              <a:ext uri="{FF2B5EF4-FFF2-40B4-BE49-F238E27FC236}">
                <a16:creationId xmlns:a16="http://schemas.microsoft.com/office/drawing/2014/main" id="{A935F277-DA45-43F4-A45C-DFE9ADC36153}"/>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36201DB0-E24F-409E-AAF2-7EEABB17B37F}"/>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733116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3E8ACF3E-A127-4E59-B890-E7368C7D64CB}"/>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696CC6-3148-4255-BD5D-9B0952C187E8}" type="slidenum">
              <a:rPr lang="en-GB" altLang="en-US" smtClean="0">
                <a:solidFill>
                  <a:srgbClr val="000000"/>
                </a:solidFill>
              </a:rPr>
              <a:pPr/>
              <a:t>5</a:t>
            </a:fld>
            <a:endParaRPr lang="en-GB" altLang="en-US">
              <a:solidFill>
                <a:srgbClr val="000000"/>
              </a:solidFill>
            </a:endParaRPr>
          </a:p>
        </p:txBody>
      </p:sp>
      <p:sp>
        <p:nvSpPr>
          <p:cNvPr id="12291" name="Rectangle 2">
            <a:extLst>
              <a:ext uri="{FF2B5EF4-FFF2-40B4-BE49-F238E27FC236}">
                <a16:creationId xmlns:a16="http://schemas.microsoft.com/office/drawing/2014/main" id="{C4348834-0B44-4198-AC4A-3F27B4798D84}"/>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2AB25F06-5F79-494E-8318-47CD438CF9F6}"/>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004311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076A27F9-A7F7-4B69-92F9-F3FD1A6BA58D}"/>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2120516-C8A0-45AB-8CAB-2D06F948C1BF}" type="slidenum">
              <a:rPr lang="en-GB" altLang="en-US" smtClean="0">
                <a:solidFill>
                  <a:srgbClr val="000000"/>
                </a:solidFill>
              </a:rPr>
              <a:pPr/>
              <a:t>6</a:t>
            </a:fld>
            <a:endParaRPr lang="en-GB" altLang="en-US">
              <a:solidFill>
                <a:srgbClr val="000000"/>
              </a:solidFill>
            </a:endParaRPr>
          </a:p>
        </p:txBody>
      </p:sp>
      <p:sp>
        <p:nvSpPr>
          <p:cNvPr id="14339" name="Rectangle 2">
            <a:extLst>
              <a:ext uri="{FF2B5EF4-FFF2-40B4-BE49-F238E27FC236}">
                <a16:creationId xmlns:a16="http://schemas.microsoft.com/office/drawing/2014/main" id="{2FA05428-5482-4D40-886E-86F4254F5957}"/>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08DD5D16-5191-4BCB-96E2-04F614D3D063}"/>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4854840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E76CDC77-F559-4B87-BA0A-27A725E1E4C0}"/>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EB5366-6FF6-43D0-8EA4-91CDE47FF302}" type="slidenum">
              <a:rPr lang="en-GB" altLang="en-US" smtClean="0">
                <a:solidFill>
                  <a:srgbClr val="000000"/>
                </a:solidFill>
              </a:rPr>
              <a:pPr/>
              <a:t>7</a:t>
            </a:fld>
            <a:endParaRPr lang="en-GB" altLang="en-US">
              <a:solidFill>
                <a:srgbClr val="000000"/>
              </a:solidFill>
            </a:endParaRPr>
          </a:p>
        </p:txBody>
      </p:sp>
      <p:sp>
        <p:nvSpPr>
          <p:cNvPr id="16387" name="Rectangle 2">
            <a:extLst>
              <a:ext uri="{FF2B5EF4-FFF2-40B4-BE49-F238E27FC236}">
                <a16:creationId xmlns:a16="http://schemas.microsoft.com/office/drawing/2014/main" id="{8DB98E6C-1394-4E41-8AB3-F850291C5461}"/>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151C254D-F976-479D-80AA-11EB3968AB11}"/>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767696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6035EA1C-7F02-4F36-8386-3F47128D0F50}"/>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58D17E-4539-46C2-8065-EF5F3DCF6CE0}" type="slidenum">
              <a:rPr lang="en-GB" altLang="en-US" smtClean="0">
                <a:solidFill>
                  <a:srgbClr val="000000"/>
                </a:solidFill>
              </a:rPr>
              <a:pPr/>
              <a:t>8</a:t>
            </a:fld>
            <a:endParaRPr lang="en-GB" altLang="en-US">
              <a:solidFill>
                <a:srgbClr val="000000"/>
              </a:solidFill>
            </a:endParaRPr>
          </a:p>
        </p:txBody>
      </p:sp>
      <p:sp>
        <p:nvSpPr>
          <p:cNvPr id="18435" name="Rectangle 2">
            <a:extLst>
              <a:ext uri="{FF2B5EF4-FFF2-40B4-BE49-F238E27FC236}">
                <a16:creationId xmlns:a16="http://schemas.microsoft.com/office/drawing/2014/main" id="{061D1D96-65E2-4FF8-9990-899046DB8083}"/>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7CF11883-6A55-40AE-8B96-DA935C8DCF14}"/>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020805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7A2E96C7-D057-4174-A8BB-5D9778771C17}"/>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49E116D-BBC9-494A-98CF-D39424D19A61}" type="slidenum">
              <a:rPr lang="en-GB" altLang="en-US" smtClean="0">
                <a:solidFill>
                  <a:srgbClr val="000000"/>
                </a:solidFill>
              </a:rPr>
              <a:pPr/>
              <a:t>9</a:t>
            </a:fld>
            <a:endParaRPr lang="en-GB" altLang="en-US">
              <a:solidFill>
                <a:srgbClr val="000000"/>
              </a:solidFill>
            </a:endParaRPr>
          </a:p>
        </p:txBody>
      </p:sp>
      <p:sp>
        <p:nvSpPr>
          <p:cNvPr id="20483" name="Rectangle 2">
            <a:extLst>
              <a:ext uri="{FF2B5EF4-FFF2-40B4-BE49-F238E27FC236}">
                <a16:creationId xmlns:a16="http://schemas.microsoft.com/office/drawing/2014/main" id="{4232EA55-36A6-42E6-BD13-D2227112E30E}"/>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1AE13603-28EC-4B47-9040-932FCD342FF9}"/>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712346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F56C2155-37EF-4007-94F3-251AE1E41078}"/>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345CE9-0BB3-4CAF-B3F7-409C324DECA6}" type="slidenum">
              <a:rPr lang="en-GB" altLang="en-US" smtClean="0">
                <a:solidFill>
                  <a:srgbClr val="000000"/>
                </a:solidFill>
              </a:rPr>
              <a:pPr/>
              <a:t>10</a:t>
            </a:fld>
            <a:endParaRPr lang="en-GB" altLang="en-US">
              <a:solidFill>
                <a:srgbClr val="000000"/>
              </a:solidFill>
            </a:endParaRPr>
          </a:p>
        </p:txBody>
      </p:sp>
      <p:sp>
        <p:nvSpPr>
          <p:cNvPr id="22531" name="Rectangle 2">
            <a:extLst>
              <a:ext uri="{FF2B5EF4-FFF2-40B4-BE49-F238E27FC236}">
                <a16:creationId xmlns:a16="http://schemas.microsoft.com/office/drawing/2014/main" id="{C2401598-2EC1-4D02-ACBF-3E7C85D70E08}"/>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0661C85F-2B70-452E-9149-BE76D2992995}"/>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319227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C1BF5229-38EC-4B4B-9EE1-00C0A54F83B9}"/>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9F45CF-9519-44BD-9305-FF0CC6394F88}" type="slidenum">
              <a:rPr lang="en-GB" altLang="en-US" smtClean="0">
                <a:solidFill>
                  <a:srgbClr val="000000"/>
                </a:solidFill>
              </a:rPr>
              <a:pPr/>
              <a:t>11</a:t>
            </a:fld>
            <a:endParaRPr lang="en-GB" altLang="en-US">
              <a:solidFill>
                <a:srgbClr val="000000"/>
              </a:solidFill>
            </a:endParaRPr>
          </a:p>
        </p:txBody>
      </p:sp>
      <p:sp>
        <p:nvSpPr>
          <p:cNvPr id="24579" name="Rectangle 2">
            <a:extLst>
              <a:ext uri="{FF2B5EF4-FFF2-40B4-BE49-F238E27FC236}">
                <a16:creationId xmlns:a16="http://schemas.microsoft.com/office/drawing/2014/main" id="{4988314E-EFA8-4979-A126-093C5D7CCB1F}"/>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A8D07948-9683-4124-9BA3-5767E6265868}"/>
              </a:ext>
            </a:extLst>
          </p:cNvPr>
          <p:cNvSpPr>
            <a:spLocks noGrp="1" noChangeArrowheads="1"/>
          </p:cNvSpPr>
          <p:nvPr>
            <p:ph type="body" idx="1"/>
          </p:nvPr>
        </p:nvSpPr>
        <p:spPr>
          <a:noFill/>
        </p:spPr>
        <p:txBody>
          <a:bodyPr/>
          <a:lstStyle/>
          <a:p>
            <a:pPr eaLnBrk="1" hangingPunct="1">
              <a:spcBef>
                <a:spcPct val="0"/>
              </a:spcBef>
            </a:pPr>
            <a:r>
              <a:rPr lang="en-US" altLang="en-US"/>
              <a:t>NOTE:  You may like to print this extract. </a:t>
            </a:r>
          </a:p>
        </p:txBody>
      </p:sp>
    </p:spTree>
    <p:extLst>
      <p:ext uri="{BB962C8B-B14F-4D97-AF65-F5344CB8AC3E}">
        <p14:creationId xmlns:p14="http://schemas.microsoft.com/office/powerpoint/2010/main" val="156082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475CF2A4-1DCE-4760-A08E-651658A93F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51388F0-3851-4900-B9B0-CA5C5A49354A}" type="slidenum">
              <a:rPr lang="en-GB" altLang="en-US" smtClean="0">
                <a:solidFill>
                  <a:srgbClr val="000000"/>
                </a:solidFill>
              </a:rPr>
              <a:pPr/>
              <a:t>12</a:t>
            </a:fld>
            <a:endParaRPr lang="en-GB" altLang="en-US">
              <a:solidFill>
                <a:srgbClr val="000000"/>
              </a:solidFill>
            </a:endParaRPr>
          </a:p>
        </p:txBody>
      </p:sp>
      <p:sp>
        <p:nvSpPr>
          <p:cNvPr id="26627" name="Rectangle 2">
            <a:extLst>
              <a:ext uri="{FF2B5EF4-FFF2-40B4-BE49-F238E27FC236}">
                <a16:creationId xmlns:a16="http://schemas.microsoft.com/office/drawing/2014/main" id="{9D2C9085-E718-44FA-891C-991C7FB470DA}"/>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303C0D07-4CB9-4AE3-BE67-0D05316E396B}"/>
              </a:ext>
            </a:extLst>
          </p:cNvPr>
          <p:cNvSpPr>
            <a:spLocks noGrp="1" noChangeArrowheads="1"/>
          </p:cNvSpPr>
          <p:nvPr>
            <p:ph type="body" idx="1"/>
          </p:nvPr>
        </p:nvSpPr>
        <p:spPr>
          <a:noFill/>
        </p:spPr>
        <p:txBody>
          <a:bodyPr/>
          <a:lstStyle/>
          <a:p>
            <a:pPr eaLnBrk="1" hangingPunct="1">
              <a:spcBef>
                <a:spcPct val="0"/>
              </a:spcBef>
            </a:pPr>
            <a:r>
              <a:rPr lang="en-US" altLang="en-US"/>
              <a:t>NOTE:  You may like to print this extract. </a:t>
            </a:r>
          </a:p>
        </p:txBody>
      </p:sp>
    </p:spTree>
    <p:extLst>
      <p:ext uri="{BB962C8B-B14F-4D97-AF65-F5344CB8AC3E}">
        <p14:creationId xmlns:p14="http://schemas.microsoft.com/office/powerpoint/2010/main" val="3512582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1B039178-AE77-43FD-843D-054525E21E17}"/>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1DB949-83E4-41F2-9A26-6383CF4BA94B}" type="slidenum">
              <a:rPr lang="en-GB" altLang="en-US" smtClean="0">
                <a:solidFill>
                  <a:srgbClr val="000000"/>
                </a:solidFill>
              </a:rPr>
              <a:pPr/>
              <a:t>13</a:t>
            </a:fld>
            <a:endParaRPr lang="en-GB" altLang="en-US">
              <a:solidFill>
                <a:srgbClr val="000000"/>
              </a:solidFill>
            </a:endParaRPr>
          </a:p>
        </p:txBody>
      </p:sp>
      <p:sp>
        <p:nvSpPr>
          <p:cNvPr id="28675" name="Rectangle 2">
            <a:extLst>
              <a:ext uri="{FF2B5EF4-FFF2-40B4-BE49-F238E27FC236}">
                <a16:creationId xmlns:a16="http://schemas.microsoft.com/office/drawing/2014/main" id="{8510CE4C-6A68-4387-AB5F-3E6130F1D632}"/>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9D36D545-792C-47DE-B23B-4DCA1C3F4666}"/>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4103938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F648CBE1-4099-4770-B825-3D81C0A24CEA}"/>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2B6DFD-1E3C-4B04-B1B4-E3CD79400CAE}" type="slidenum">
              <a:rPr lang="en-GB" altLang="en-US" smtClean="0"/>
              <a:pPr/>
              <a:t>14</a:t>
            </a:fld>
            <a:endParaRPr lang="en-GB" altLang="en-US"/>
          </a:p>
        </p:txBody>
      </p:sp>
      <p:sp>
        <p:nvSpPr>
          <p:cNvPr id="30723" name="Rectangle 2">
            <a:extLst>
              <a:ext uri="{FF2B5EF4-FFF2-40B4-BE49-F238E27FC236}">
                <a16:creationId xmlns:a16="http://schemas.microsoft.com/office/drawing/2014/main" id="{2DC02813-FE7C-49D6-AFDF-4B5356A861FC}"/>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80120DA3-DDC4-4980-922B-51C11566E94E}"/>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1312160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33FFC80-DEF3-4011-A2B7-FC8560CBE6AA}"/>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18DC21-8C0B-47AE-A3DA-AF9D72EFA581}" type="slidenum">
              <a:rPr lang="en-GB" altLang="en-US" smtClean="0"/>
              <a:pPr/>
              <a:t>15</a:t>
            </a:fld>
            <a:endParaRPr lang="en-GB" altLang="en-US"/>
          </a:p>
        </p:txBody>
      </p:sp>
      <p:sp>
        <p:nvSpPr>
          <p:cNvPr id="32771" name="Rectangle 2">
            <a:extLst>
              <a:ext uri="{FF2B5EF4-FFF2-40B4-BE49-F238E27FC236}">
                <a16:creationId xmlns:a16="http://schemas.microsoft.com/office/drawing/2014/main" id="{2F433503-308B-473B-8650-8EC8BB3AC822}"/>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8E8EDCF1-6FAC-4166-B749-E46D50638C29}"/>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31684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147229B7-70E7-477C-A2A3-854DBC2B3E7F}"/>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036129-95DA-4913-93FA-012AEBD5B29E}" type="slidenum">
              <a:rPr lang="en-GB" altLang="en-US" smtClean="0"/>
              <a:pPr/>
              <a:t>16</a:t>
            </a:fld>
            <a:endParaRPr lang="en-GB" altLang="en-US"/>
          </a:p>
        </p:txBody>
      </p:sp>
      <p:sp>
        <p:nvSpPr>
          <p:cNvPr id="34819" name="Rectangle 2">
            <a:extLst>
              <a:ext uri="{FF2B5EF4-FFF2-40B4-BE49-F238E27FC236}">
                <a16:creationId xmlns:a16="http://schemas.microsoft.com/office/drawing/2014/main" id="{88BFCDD1-BD36-4C9B-90C9-29C228222293}"/>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974FB262-CE07-470E-B63D-61197353413C}"/>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4060980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9714403B-474D-44C4-A1DB-382CD0EF622D}"/>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301C89-E2D1-4606-8604-560C41F4564E}" type="slidenum">
              <a:rPr lang="en-GB" altLang="en-US" smtClean="0"/>
              <a:pPr/>
              <a:t>17</a:t>
            </a:fld>
            <a:endParaRPr lang="en-GB" altLang="en-US"/>
          </a:p>
        </p:txBody>
      </p:sp>
      <p:sp>
        <p:nvSpPr>
          <p:cNvPr id="36867" name="Rectangle 2">
            <a:extLst>
              <a:ext uri="{FF2B5EF4-FFF2-40B4-BE49-F238E27FC236}">
                <a16:creationId xmlns:a16="http://schemas.microsoft.com/office/drawing/2014/main" id="{4EAA571D-A988-48C1-9E50-1613932BACB2}"/>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9A60A839-ABF6-490F-B91D-04F98DC7F28A}"/>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752077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DB548555-EB5E-4882-AB4B-AD1717E6748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29AE8EF4-0A06-4FB5-80CA-C486C5B7F3B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863C681B-0F3D-4E74-9F8F-F69FE6B59B9A}"/>
              </a:ext>
            </a:extLst>
          </p:cNvPr>
          <p:cNvSpPr>
            <a:spLocks noGrp="1" noChangeArrowheads="1"/>
          </p:cNvSpPr>
          <p:nvPr>
            <p:ph type="sldNum" sz="quarter" idx="12"/>
          </p:nvPr>
        </p:nvSpPr>
        <p:spPr>
          <a:ln/>
        </p:spPr>
        <p:txBody>
          <a:bodyPr/>
          <a:lstStyle>
            <a:lvl1pPr>
              <a:defRPr/>
            </a:lvl1pPr>
          </a:lstStyle>
          <a:p>
            <a:pPr>
              <a:defRPr/>
            </a:pPr>
            <a:fld id="{0EEAC2A3-3C72-4FC7-8447-A28722FBE202}" type="slidenum">
              <a:rPr lang="en-GB" altLang="en-US"/>
              <a:pPr>
                <a:defRPr/>
              </a:pPr>
              <a:t>‹#›</a:t>
            </a:fld>
            <a:endParaRPr lang="en-GB" altLang="en-US"/>
          </a:p>
        </p:txBody>
      </p:sp>
    </p:spTree>
    <p:extLst>
      <p:ext uri="{BB962C8B-B14F-4D97-AF65-F5344CB8AC3E}">
        <p14:creationId xmlns:p14="http://schemas.microsoft.com/office/powerpoint/2010/main" val="107522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9C649AC-CBF8-49E4-936C-688F9D2EF86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F3371CA-41BF-4AF6-940A-F253707F715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4309F8F-CF54-4335-B4D2-C124E9D9A27A}"/>
              </a:ext>
            </a:extLst>
          </p:cNvPr>
          <p:cNvSpPr>
            <a:spLocks noGrp="1" noChangeArrowheads="1"/>
          </p:cNvSpPr>
          <p:nvPr>
            <p:ph type="sldNum" sz="quarter" idx="12"/>
          </p:nvPr>
        </p:nvSpPr>
        <p:spPr>
          <a:ln/>
        </p:spPr>
        <p:txBody>
          <a:bodyPr/>
          <a:lstStyle>
            <a:lvl1pPr>
              <a:defRPr/>
            </a:lvl1pPr>
          </a:lstStyle>
          <a:p>
            <a:pPr>
              <a:defRPr/>
            </a:pPr>
            <a:fld id="{E097BE5E-52B7-4B3A-89FC-1CFE44447756}" type="slidenum">
              <a:rPr lang="en-GB" altLang="en-US"/>
              <a:pPr>
                <a:defRPr/>
              </a:pPr>
              <a:t>‹#›</a:t>
            </a:fld>
            <a:endParaRPr lang="en-GB" altLang="en-US"/>
          </a:p>
        </p:txBody>
      </p:sp>
    </p:spTree>
    <p:extLst>
      <p:ext uri="{BB962C8B-B14F-4D97-AF65-F5344CB8AC3E}">
        <p14:creationId xmlns:p14="http://schemas.microsoft.com/office/powerpoint/2010/main" val="477308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A51ADCA4-A53F-417E-9F59-A3B9692D6A9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F0305CC9-F129-4E3F-9090-7EB17F47F9F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8A38305-B875-4A2E-80E3-53FF2AE12C2C}"/>
              </a:ext>
            </a:extLst>
          </p:cNvPr>
          <p:cNvSpPr>
            <a:spLocks noGrp="1" noChangeArrowheads="1"/>
          </p:cNvSpPr>
          <p:nvPr>
            <p:ph type="sldNum" sz="quarter" idx="12"/>
          </p:nvPr>
        </p:nvSpPr>
        <p:spPr>
          <a:ln/>
        </p:spPr>
        <p:txBody>
          <a:bodyPr/>
          <a:lstStyle>
            <a:lvl1pPr>
              <a:defRPr/>
            </a:lvl1pPr>
          </a:lstStyle>
          <a:p>
            <a:pPr>
              <a:defRPr/>
            </a:pPr>
            <a:fld id="{871CB37E-E29F-4673-87C3-3D2DA24B03E8}" type="slidenum">
              <a:rPr lang="en-GB" altLang="en-US"/>
              <a:pPr>
                <a:defRPr/>
              </a:pPr>
              <a:t>‹#›</a:t>
            </a:fld>
            <a:endParaRPr lang="en-GB" altLang="en-US"/>
          </a:p>
        </p:txBody>
      </p:sp>
    </p:spTree>
    <p:extLst>
      <p:ext uri="{BB962C8B-B14F-4D97-AF65-F5344CB8AC3E}">
        <p14:creationId xmlns:p14="http://schemas.microsoft.com/office/powerpoint/2010/main" val="1029091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580E893E-D665-445E-A63E-0D04D8BF6B8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F0A0A0AC-DB7C-4698-8D72-F4AD56E2EAD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CEA422DC-1BBF-4B10-9CBF-8938A2A8300B}"/>
              </a:ext>
            </a:extLst>
          </p:cNvPr>
          <p:cNvSpPr>
            <a:spLocks noGrp="1" noChangeArrowheads="1"/>
          </p:cNvSpPr>
          <p:nvPr>
            <p:ph type="sldNum" sz="quarter" idx="12"/>
          </p:nvPr>
        </p:nvSpPr>
        <p:spPr>
          <a:ln/>
        </p:spPr>
        <p:txBody>
          <a:bodyPr/>
          <a:lstStyle>
            <a:lvl1pPr>
              <a:defRPr/>
            </a:lvl1pPr>
          </a:lstStyle>
          <a:p>
            <a:pPr>
              <a:defRPr/>
            </a:pPr>
            <a:fld id="{F6069228-8722-4DB5-A08A-308028D32A70}" type="slidenum">
              <a:rPr lang="en-GB" altLang="en-US"/>
              <a:pPr>
                <a:defRPr/>
              </a:pPr>
              <a:t>‹#›</a:t>
            </a:fld>
            <a:endParaRPr lang="en-GB" altLang="en-US"/>
          </a:p>
        </p:txBody>
      </p:sp>
    </p:spTree>
    <p:extLst>
      <p:ext uri="{BB962C8B-B14F-4D97-AF65-F5344CB8AC3E}">
        <p14:creationId xmlns:p14="http://schemas.microsoft.com/office/powerpoint/2010/main" val="3832319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43E36BA1-4CE8-4567-AA71-371ED9C5ADB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24AA273-7478-47F7-8CCF-256EFBE14F1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B10F9113-E64D-4B11-A2BA-0BEECAD6094D}"/>
              </a:ext>
            </a:extLst>
          </p:cNvPr>
          <p:cNvSpPr>
            <a:spLocks noGrp="1" noChangeArrowheads="1"/>
          </p:cNvSpPr>
          <p:nvPr>
            <p:ph type="sldNum" sz="quarter" idx="12"/>
          </p:nvPr>
        </p:nvSpPr>
        <p:spPr>
          <a:ln/>
        </p:spPr>
        <p:txBody>
          <a:bodyPr/>
          <a:lstStyle>
            <a:lvl1pPr>
              <a:defRPr/>
            </a:lvl1pPr>
          </a:lstStyle>
          <a:p>
            <a:pPr>
              <a:defRPr/>
            </a:pPr>
            <a:fld id="{58516BA8-B626-4E93-BDE5-54079799F494}" type="slidenum">
              <a:rPr lang="en-GB" altLang="en-US"/>
              <a:pPr>
                <a:defRPr/>
              </a:pPr>
              <a:t>‹#›</a:t>
            </a:fld>
            <a:endParaRPr lang="en-GB" altLang="en-US"/>
          </a:p>
        </p:txBody>
      </p:sp>
    </p:spTree>
    <p:extLst>
      <p:ext uri="{BB962C8B-B14F-4D97-AF65-F5344CB8AC3E}">
        <p14:creationId xmlns:p14="http://schemas.microsoft.com/office/powerpoint/2010/main" val="3512261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E3CADF9-561C-48C3-9BD1-491A84ED283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00B753BD-A805-4B7B-A1ED-C59FD472D26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68487E84-D076-4EE9-BAA1-367A6F80E5ED}"/>
              </a:ext>
            </a:extLst>
          </p:cNvPr>
          <p:cNvSpPr>
            <a:spLocks noGrp="1" noChangeArrowheads="1"/>
          </p:cNvSpPr>
          <p:nvPr>
            <p:ph type="sldNum" sz="quarter" idx="12"/>
          </p:nvPr>
        </p:nvSpPr>
        <p:spPr>
          <a:ln/>
        </p:spPr>
        <p:txBody>
          <a:bodyPr/>
          <a:lstStyle>
            <a:lvl1pPr>
              <a:defRPr/>
            </a:lvl1pPr>
          </a:lstStyle>
          <a:p>
            <a:pPr>
              <a:defRPr/>
            </a:pPr>
            <a:fld id="{7CDFD5A2-E3C2-49A5-B64E-BCBF62E82DB5}" type="slidenum">
              <a:rPr lang="en-GB" altLang="en-US"/>
              <a:pPr>
                <a:defRPr/>
              </a:pPr>
              <a:t>‹#›</a:t>
            </a:fld>
            <a:endParaRPr lang="en-GB" altLang="en-US"/>
          </a:p>
        </p:txBody>
      </p:sp>
    </p:spTree>
    <p:extLst>
      <p:ext uri="{BB962C8B-B14F-4D97-AF65-F5344CB8AC3E}">
        <p14:creationId xmlns:p14="http://schemas.microsoft.com/office/powerpoint/2010/main" val="1069329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83EDE46-31B7-4EE8-8BD7-A10B9D4FE21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E0F40DEB-F6E8-46D4-8EC1-01F10B4C647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6DEBD654-6447-49AB-A63E-4632673E8CE0}"/>
              </a:ext>
            </a:extLst>
          </p:cNvPr>
          <p:cNvSpPr>
            <a:spLocks noGrp="1" noChangeArrowheads="1"/>
          </p:cNvSpPr>
          <p:nvPr>
            <p:ph type="sldNum" sz="quarter" idx="12"/>
          </p:nvPr>
        </p:nvSpPr>
        <p:spPr>
          <a:ln/>
        </p:spPr>
        <p:txBody>
          <a:bodyPr/>
          <a:lstStyle>
            <a:lvl1pPr>
              <a:defRPr/>
            </a:lvl1pPr>
          </a:lstStyle>
          <a:p>
            <a:pPr>
              <a:defRPr/>
            </a:pPr>
            <a:fld id="{EF4A707C-C4AE-4860-801F-DFE9B1392A8E}" type="slidenum">
              <a:rPr lang="en-GB" altLang="en-US"/>
              <a:pPr>
                <a:defRPr/>
              </a:pPr>
              <a:t>‹#›</a:t>
            </a:fld>
            <a:endParaRPr lang="en-GB" altLang="en-US"/>
          </a:p>
        </p:txBody>
      </p:sp>
    </p:spTree>
    <p:extLst>
      <p:ext uri="{BB962C8B-B14F-4D97-AF65-F5344CB8AC3E}">
        <p14:creationId xmlns:p14="http://schemas.microsoft.com/office/powerpoint/2010/main" val="3356270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7F92B3C7-152B-45B0-A44C-04160C3D026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1D4231DE-4F3D-4CFC-A6C7-95E9FE80EAD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F244679A-2B81-432C-A8EB-24681A406DCD}"/>
              </a:ext>
            </a:extLst>
          </p:cNvPr>
          <p:cNvSpPr>
            <a:spLocks noGrp="1" noChangeArrowheads="1"/>
          </p:cNvSpPr>
          <p:nvPr>
            <p:ph type="sldNum" sz="quarter" idx="12"/>
          </p:nvPr>
        </p:nvSpPr>
        <p:spPr>
          <a:ln/>
        </p:spPr>
        <p:txBody>
          <a:bodyPr/>
          <a:lstStyle>
            <a:lvl1pPr>
              <a:defRPr/>
            </a:lvl1pPr>
          </a:lstStyle>
          <a:p>
            <a:pPr>
              <a:defRPr/>
            </a:pPr>
            <a:fld id="{7B79AD34-BFEC-4293-B650-F1E6E02A1688}" type="slidenum">
              <a:rPr lang="en-GB" altLang="en-US"/>
              <a:pPr>
                <a:defRPr/>
              </a:pPr>
              <a:t>‹#›</a:t>
            </a:fld>
            <a:endParaRPr lang="en-GB" altLang="en-US"/>
          </a:p>
        </p:txBody>
      </p:sp>
    </p:spTree>
    <p:extLst>
      <p:ext uri="{BB962C8B-B14F-4D97-AF65-F5344CB8AC3E}">
        <p14:creationId xmlns:p14="http://schemas.microsoft.com/office/powerpoint/2010/main" val="346487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48218096-369A-46AD-AA4F-EA3496AE002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7F77A0C7-C353-409E-87D6-83E541A4CA4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9A0D89A7-463D-4011-88A0-3E5F64109116}"/>
              </a:ext>
            </a:extLst>
          </p:cNvPr>
          <p:cNvSpPr>
            <a:spLocks noGrp="1" noChangeArrowheads="1"/>
          </p:cNvSpPr>
          <p:nvPr>
            <p:ph type="sldNum" sz="quarter" idx="12"/>
          </p:nvPr>
        </p:nvSpPr>
        <p:spPr>
          <a:ln/>
        </p:spPr>
        <p:txBody>
          <a:bodyPr/>
          <a:lstStyle>
            <a:lvl1pPr>
              <a:defRPr/>
            </a:lvl1pPr>
          </a:lstStyle>
          <a:p>
            <a:pPr>
              <a:defRPr/>
            </a:pPr>
            <a:fld id="{8B495865-604E-411B-A1B3-CA7B4ADB180D}" type="slidenum">
              <a:rPr lang="en-GB" altLang="en-US"/>
              <a:pPr>
                <a:defRPr/>
              </a:pPr>
              <a:t>‹#›</a:t>
            </a:fld>
            <a:endParaRPr lang="en-GB" altLang="en-US"/>
          </a:p>
        </p:txBody>
      </p:sp>
    </p:spTree>
    <p:extLst>
      <p:ext uri="{BB962C8B-B14F-4D97-AF65-F5344CB8AC3E}">
        <p14:creationId xmlns:p14="http://schemas.microsoft.com/office/powerpoint/2010/main" val="2471408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Vertical Text Placeholder 2">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4748571-68A6-433E-86FD-D18271B82D1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1348B26-AAFC-47F3-A89A-F3A7956C346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41E524A-4637-4B9B-AF38-F74768E6BF89}"/>
              </a:ext>
            </a:extLst>
          </p:cNvPr>
          <p:cNvSpPr>
            <a:spLocks noGrp="1" noChangeArrowheads="1"/>
          </p:cNvSpPr>
          <p:nvPr>
            <p:ph type="sldNum" sz="quarter" idx="12"/>
          </p:nvPr>
        </p:nvSpPr>
        <p:spPr>
          <a:ln/>
        </p:spPr>
        <p:txBody>
          <a:bodyPr/>
          <a:lstStyle>
            <a:lvl1pPr>
              <a:defRPr/>
            </a:lvl1pPr>
          </a:lstStyle>
          <a:p>
            <a:pPr>
              <a:defRPr/>
            </a:pPr>
            <a:fld id="{B6CF97D1-E3AF-4934-81B0-E288C5A5AFEB}" type="slidenum">
              <a:rPr lang="en-GB" altLang="en-US"/>
              <a:pPr>
                <a:defRPr/>
              </a:pPr>
              <a:t>‹#›</a:t>
            </a:fld>
            <a:endParaRPr lang="en-GB" altLang="en-US"/>
          </a:p>
        </p:txBody>
      </p:sp>
    </p:spTree>
    <p:extLst>
      <p:ext uri="{BB962C8B-B14F-4D97-AF65-F5344CB8AC3E}">
        <p14:creationId xmlns:p14="http://schemas.microsoft.com/office/powerpoint/2010/main" val="929206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537A622-194F-4BF2-BE43-53C8ACD1A70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F9A5F5B6-CE95-45B0-901F-7F3D20DFEFE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3A663BE-109D-43FC-8ED6-45D57D026937}"/>
              </a:ext>
            </a:extLst>
          </p:cNvPr>
          <p:cNvSpPr>
            <a:spLocks noGrp="1" noChangeArrowheads="1"/>
          </p:cNvSpPr>
          <p:nvPr>
            <p:ph type="sldNum" sz="quarter" idx="12"/>
          </p:nvPr>
        </p:nvSpPr>
        <p:spPr>
          <a:ln/>
        </p:spPr>
        <p:txBody>
          <a:bodyPr/>
          <a:lstStyle>
            <a:lvl1pPr>
              <a:defRPr/>
            </a:lvl1pPr>
          </a:lstStyle>
          <a:p>
            <a:pPr>
              <a:defRPr/>
            </a:pPr>
            <a:fld id="{3AF0C436-E7E2-4A68-881F-117089872673}" type="slidenum">
              <a:rPr lang="en-GB" altLang="en-US"/>
              <a:pPr>
                <a:defRPr/>
              </a:pPr>
              <a:t>‹#›</a:t>
            </a:fld>
            <a:endParaRPr lang="en-GB" altLang="en-US"/>
          </a:p>
        </p:txBody>
      </p:sp>
    </p:spTree>
    <p:extLst>
      <p:ext uri="{BB962C8B-B14F-4D97-AF65-F5344CB8AC3E}">
        <p14:creationId xmlns:p14="http://schemas.microsoft.com/office/powerpoint/2010/main" val="26644139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344B3542-A520-4B03-9925-3B6C47916A0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98632EDA-0386-401E-A72E-5E72872243D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6AF3E66-39E2-4D44-8B1B-1546938F66B8}"/>
              </a:ext>
            </a:extLst>
          </p:cNvPr>
          <p:cNvSpPr>
            <a:spLocks noGrp="1" noChangeArrowheads="1"/>
          </p:cNvSpPr>
          <p:nvPr>
            <p:ph type="sldNum" sz="quarter" idx="12"/>
          </p:nvPr>
        </p:nvSpPr>
        <p:spPr>
          <a:ln/>
        </p:spPr>
        <p:txBody>
          <a:bodyPr/>
          <a:lstStyle>
            <a:lvl1pPr>
              <a:defRPr/>
            </a:lvl1pPr>
          </a:lstStyle>
          <a:p>
            <a:pPr>
              <a:defRPr/>
            </a:pPr>
            <a:fld id="{83454E29-1D7F-401B-85CD-0AC097773F52}" type="slidenum">
              <a:rPr lang="en-GB" altLang="en-US"/>
              <a:pPr>
                <a:defRPr/>
              </a:pPr>
              <a:t>‹#›</a:t>
            </a:fld>
            <a:endParaRPr lang="en-GB" altLang="en-US"/>
          </a:p>
        </p:txBody>
      </p:sp>
    </p:spTree>
    <p:extLst>
      <p:ext uri="{BB962C8B-B14F-4D97-AF65-F5344CB8AC3E}">
        <p14:creationId xmlns:p14="http://schemas.microsoft.com/office/powerpoint/2010/main" val="514784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3F63672-557C-4014-9CC6-E2522BCB4E0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B6556FB0-90D0-4A1F-B3BF-1A03E58C0FA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2B90CC98-DA80-41A3-B93C-C452D99B2170}"/>
              </a:ext>
            </a:extLst>
          </p:cNvPr>
          <p:cNvSpPr>
            <a:spLocks noGrp="1" noChangeArrowheads="1"/>
          </p:cNvSpPr>
          <p:nvPr>
            <p:ph type="sldNum" sz="quarter" idx="12"/>
          </p:nvPr>
        </p:nvSpPr>
        <p:spPr>
          <a:ln/>
        </p:spPr>
        <p:txBody>
          <a:bodyPr/>
          <a:lstStyle>
            <a:lvl1pPr>
              <a:defRPr/>
            </a:lvl1pPr>
          </a:lstStyle>
          <a:p>
            <a:pPr>
              <a:defRPr/>
            </a:pPr>
            <a:fld id="{48510AC5-F7D4-444D-9F83-11BA27E0F37F}" type="slidenum">
              <a:rPr lang="en-GB" altLang="en-US"/>
              <a:pPr>
                <a:defRPr/>
              </a:pPr>
              <a:t>‹#›</a:t>
            </a:fld>
            <a:endParaRPr lang="en-GB" altLang="en-US"/>
          </a:p>
        </p:txBody>
      </p:sp>
    </p:spTree>
    <p:extLst>
      <p:ext uri="{BB962C8B-B14F-4D97-AF65-F5344CB8AC3E}">
        <p14:creationId xmlns:p14="http://schemas.microsoft.com/office/powerpoint/2010/main" val="3236393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0164DA6D-B49A-48B7-A46F-02253024481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29E3259F-5018-4D11-B26C-984EF880DED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9270E16-7A88-423E-996A-3C8A61A83A33}"/>
              </a:ext>
            </a:extLst>
          </p:cNvPr>
          <p:cNvSpPr>
            <a:spLocks noGrp="1" noChangeArrowheads="1"/>
          </p:cNvSpPr>
          <p:nvPr>
            <p:ph type="sldNum" sz="quarter" idx="12"/>
          </p:nvPr>
        </p:nvSpPr>
        <p:spPr>
          <a:ln/>
        </p:spPr>
        <p:txBody>
          <a:bodyPr/>
          <a:lstStyle>
            <a:lvl1pPr>
              <a:defRPr/>
            </a:lvl1pPr>
          </a:lstStyle>
          <a:p>
            <a:pPr>
              <a:defRPr/>
            </a:pPr>
            <a:fld id="{82865DCC-1EC5-410E-B974-31C1AAE3451D}" type="slidenum">
              <a:rPr lang="en-GB" altLang="en-US"/>
              <a:pPr>
                <a:defRPr/>
              </a:pPr>
              <a:t>‹#›</a:t>
            </a:fld>
            <a:endParaRPr lang="en-GB" altLang="en-US"/>
          </a:p>
        </p:txBody>
      </p:sp>
    </p:spTree>
    <p:extLst>
      <p:ext uri="{BB962C8B-B14F-4D97-AF65-F5344CB8AC3E}">
        <p14:creationId xmlns:p14="http://schemas.microsoft.com/office/powerpoint/2010/main" val="1841096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631D030-3733-4CE1-8839-F80D2E2F646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77DA7286-0360-45FF-A8B1-8808B2FEBA1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5412A666-3553-4524-A636-884724A73532}"/>
              </a:ext>
            </a:extLst>
          </p:cNvPr>
          <p:cNvSpPr>
            <a:spLocks noGrp="1" noChangeArrowheads="1"/>
          </p:cNvSpPr>
          <p:nvPr>
            <p:ph type="sldNum" sz="quarter" idx="12"/>
          </p:nvPr>
        </p:nvSpPr>
        <p:spPr>
          <a:ln/>
        </p:spPr>
        <p:txBody>
          <a:bodyPr/>
          <a:lstStyle>
            <a:lvl1pPr>
              <a:defRPr/>
            </a:lvl1pPr>
          </a:lstStyle>
          <a:p>
            <a:pPr>
              <a:defRPr/>
            </a:pPr>
            <a:fld id="{BFFF43AC-9610-483D-A3F5-00D6BCD5A574}" type="slidenum">
              <a:rPr lang="en-GB" altLang="en-US"/>
              <a:pPr>
                <a:defRPr/>
              </a:pPr>
              <a:t>‹#›</a:t>
            </a:fld>
            <a:endParaRPr lang="en-GB" altLang="en-US"/>
          </a:p>
        </p:txBody>
      </p:sp>
    </p:spTree>
    <p:extLst>
      <p:ext uri="{BB962C8B-B14F-4D97-AF65-F5344CB8AC3E}">
        <p14:creationId xmlns:p14="http://schemas.microsoft.com/office/powerpoint/2010/main" val="2710025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4BC5CF04-0420-4956-BF86-6620B3D67F6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687C2FD5-5C04-4C91-B52E-A94208A4F04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823D1480-E888-419C-B412-946269A58668}"/>
              </a:ext>
            </a:extLst>
          </p:cNvPr>
          <p:cNvSpPr>
            <a:spLocks noGrp="1" noChangeArrowheads="1"/>
          </p:cNvSpPr>
          <p:nvPr>
            <p:ph type="sldNum" sz="quarter" idx="12"/>
          </p:nvPr>
        </p:nvSpPr>
        <p:spPr>
          <a:ln/>
        </p:spPr>
        <p:txBody>
          <a:bodyPr/>
          <a:lstStyle>
            <a:lvl1pPr>
              <a:defRPr/>
            </a:lvl1pPr>
          </a:lstStyle>
          <a:p>
            <a:pPr>
              <a:defRPr/>
            </a:pPr>
            <a:fld id="{93F02A2C-3685-486A-8A2D-E471745FCC38}" type="slidenum">
              <a:rPr lang="en-GB" altLang="en-US"/>
              <a:pPr>
                <a:defRPr/>
              </a:pPr>
              <a:t>‹#›</a:t>
            </a:fld>
            <a:endParaRPr lang="en-GB" altLang="en-US"/>
          </a:p>
        </p:txBody>
      </p:sp>
    </p:spTree>
    <p:extLst>
      <p:ext uri="{BB962C8B-B14F-4D97-AF65-F5344CB8AC3E}">
        <p14:creationId xmlns:p14="http://schemas.microsoft.com/office/powerpoint/2010/main" val="4250930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24E03C9-7154-49EE-BB13-EAEC82276EA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0607401E-9AD1-48DE-9BAC-D18CC1F4571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BC57B128-DF21-4430-A01F-02AFA1F8429B}"/>
              </a:ext>
            </a:extLst>
          </p:cNvPr>
          <p:cNvSpPr>
            <a:spLocks noGrp="1" noChangeArrowheads="1"/>
          </p:cNvSpPr>
          <p:nvPr>
            <p:ph type="sldNum" sz="quarter" idx="12"/>
          </p:nvPr>
        </p:nvSpPr>
        <p:spPr>
          <a:ln/>
        </p:spPr>
        <p:txBody>
          <a:bodyPr/>
          <a:lstStyle>
            <a:lvl1pPr>
              <a:defRPr/>
            </a:lvl1pPr>
          </a:lstStyle>
          <a:p>
            <a:pPr>
              <a:defRPr/>
            </a:pPr>
            <a:fld id="{A6671605-8B0A-4A8A-89D1-783997D397D5}" type="slidenum">
              <a:rPr lang="en-GB" altLang="en-US"/>
              <a:pPr>
                <a:defRPr/>
              </a:pPr>
              <a:t>‹#›</a:t>
            </a:fld>
            <a:endParaRPr lang="en-GB" altLang="en-US"/>
          </a:p>
        </p:txBody>
      </p:sp>
    </p:spTree>
    <p:extLst>
      <p:ext uri="{BB962C8B-B14F-4D97-AF65-F5344CB8AC3E}">
        <p14:creationId xmlns:p14="http://schemas.microsoft.com/office/powerpoint/2010/main" val="2082027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BD03200-0D47-43FE-B7F9-E83796ECED4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C213585D-12CD-4CBD-BAA0-92825FD7DFC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3FAA0A00-748F-4AAE-892D-67F27414665E}"/>
              </a:ext>
            </a:extLst>
          </p:cNvPr>
          <p:cNvSpPr>
            <a:spLocks noGrp="1" noChangeArrowheads="1"/>
          </p:cNvSpPr>
          <p:nvPr>
            <p:ph type="sldNum" sz="quarter" idx="12"/>
          </p:nvPr>
        </p:nvSpPr>
        <p:spPr>
          <a:ln/>
        </p:spPr>
        <p:txBody>
          <a:bodyPr/>
          <a:lstStyle>
            <a:lvl1pPr>
              <a:defRPr/>
            </a:lvl1pPr>
          </a:lstStyle>
          <a:p>
            <a:pPr>
              <a:defRPr/>
            </a:pPr>
            <a:fld id="{34FBBFF1-2111-45E9-87F6-1DB4A88E49F1}" type="slidenum">
              <a:rPr lang="en-GB" altLang="en-US"/>
              <a:pPr>
                <a:defRPr/>
              </a:pPr>
              <a:t>‹#›</a:t>
            </a:fld>
            <a:endParaRPr lang="en-GB" altLang="en-US"/>
          </a:p>
        </p:txBody>
      </p:sp>
    </p:spTree>
    <p:extLst>
      <p:ext uri="{BB962C8B-B14F-4D97-AF65-F5344CB8AC3E}">
        <p14:creationId xmlns:p14="http://schemas.microsoft.com/office/powerpoint/2010/main" val="1274538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27D85F1C-0798-415C-8639-A399E006890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9A3EEE98-2DC6-41C6-9D04-F05D889AC87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579D228-3D81-4A50-B04E-2893E2E0B026}"/>
              </a:ext>
            </a:extLst>
          </p:cNvPr>
          <p:cNvSpPr>
            <a:spLocks noGrp="1" noChangeArrowheads="1"/>
          </p:cNvSpPr>
          <p:nvPr>
            <p:ph type="sldNum" sz="quarter" idx="12"/>
          </p:nvPr>
        </p:nvSpPr>
        <p:spPr>
          <a:ln/>
        </p:spPr>
        <p:txBody>
          <a:bodyPr/>
          <a:lstStyle>
            <a:lvl1pPr>
              <a:defRPr/>
            </a:lvl1pPr>
          </a:lstStyle>
          <a:p>
            <a:pPr>
              <a:defRPr/>
            </a:pPr>
            <a:fld id="{1C156E2C-1FF9-456A-8C9C-C8F558380874}" type="slidenum">
              <a:rPr lang="en-GB" altLang="en-US"/>
              <a:pPr>
                <a:defRPr/>
              </a:pPr>
              <a:t>‹#›</a:t>
            </a:fld>
            <a:endParaRPr lang="en-GB" altLang="en-US"/>
          </a:p>
        </p:txBody>
      </p:sp>
    </p:spTree>
    <p:extLst>
      <p:ext uri="{BB962C8B-B14F-4D97-AF65-F5344CB8AC3E}">
        <p14:creationId xmlns:p14="http://schemas.microsoft.com/office/powerpoint/2010/main" val="21242146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E2367430-CB20-472A-88AD-1B1D6A63CFF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FB5E430-3CFB-4063-853C-02436F1B523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D93365F-D6C8-4F97-B75B-0E904C07AA87}"/>
              </a:ext>
            </a:extLst>
          </p:cNvPr>
          <p:cNvSpPr>
            <a:spLocks noGrp="1" noChangeArrowheads="1"/>
          </p:cNvSpPr>
          <p:nvPr>
            <p:ph type="sldNum" sz="quarter" idx="12"/>
          </p:nvPr>
        </p:nvSpPr>
        <p:spPr>
          <a:ln/>
        </p:spPr>
        <p:txBody>
          <a:bodyPr/>
          <a:lstStyle>
            <a:lvl1pPr>
              <a:defRPr/>
            </a:lvl1pPr>
          </a:lstStyle>
          <a:p>
            <a:pPr>
              <a:defRPr/>
            </a:pPr>
            <a:fld id="{49E83C60-F96F-4476-88FC-0A311F774AA4}" type="slidenum">
              <a:rPr lang="en-GB" altLang="en-US"/>
              <a:pPr>
                <a:defRPr/>
              </a:pPr>
              <a:t>‹#›</a:t>
            </a:fld>
            <a:endParaRPr lang="en-GB" altLang="en-US"/>
          </a:p>
        </p:txBody>
      </p:sp>
    </p:spTree>
    <p:extLst>
      <p:ext uri="{BB962C8B-B14F-4D97-AF65-F5344CB8AC3E}">
        <p14:creationId xmlns:p14="http://schemas.microsoft.com/office/powerpoint/2010/main" val="29386860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Vertical Text Placeholder 2">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1759FDF-89E9-4B42-8B33-81A68FFB5BB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BC9E42EF-E024-4233-9E70-685F054D1D05}"/>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74254E50-AF7D-4564-AD0A-8E41FEB8CEAB}"/>
              </a:ext>
            </a:extLst>
          </p:cNvPr>
          <p:cNvSpPr>
            <a:spLocks noGrp="1" noChangeArrowheads="1"/>
          </p:cNvSpPr>
          <p:nvPr>
            <p:ph type="sldNum" sz="quarter" idx="12"/>
          </p:nvPr>
        </p:nvSpPr>
        <p:spPr>
          <a:ln/>
        </p:spPr>
        <p:txBody>
          <a:bodyPr/>
          <a:lstStyle>
            <a:lvl1pPr>
              <a:defRPr/>
            </a:lvl1pPr>
          </a:lstStyle>
          <a:p>
            <a:pPr>
              <a:defRPr/>
            </a:pPr>
            <a:fld id="{1EBF7F00-B778-49D2-9EE1-AC9F82C72CEE}" type="slidenum">
              <a:rPr lang="en-GB" altLang="en-US"/>
              <a:pPr>
                <a:defRPr/>
              </a:pPr>
              <a:t>‹#›</a:t>
            </a:fld>
            <a:endParaRPr lang="en-GB" altLang="en-US"/>
          </a:p>
        </p:txBody>
      </p:sp>
    </p:spTree>
    <p:extLst>
      <p:ext uri="{BB962C8B-B14F-4D97-AF65-F5344CB8AC3E}">
        <p14:creationId xmlns:p14="http://schemas.microsoft.com/office/powerpoint/2010/main" val="1818754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87E028E-D939-4D7B-8D04-8A37CDF04CD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C8A6CEA-8D9A-4B9E-9236-A20DB24DAC9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661BC55C-C68C-4065-96D8-D099F0A026B9}"/>
              </a:ext>
            </a:extLst>
          </p:cNvPr>
          <p:cNvSpPr>
            <a:spLocks noGrp="1" noChangeArrowheads="1"/>
          </p:cNvSpPr>
          <p:nvPr>
            <p:ph type="sldNum" sz="quarter" idx="12"/>
          </p:nvPr>
        </p:nvSpPr>
        <p:spPr>
          <a:ln/>
        </p:spPr>
        <p:txBody>
          <a:bodyPr/>
          <a:lstStyle>
            <a:lvl1pPr>
              <a:defRPr/>
            </a:lvl1pPr>
          </a:lstStyle>
          <a:p>
            <a:pPr>
              <a:defRPr/>
            </a:pPr>
            <a:fld id="{14D4E587-5D53-4464-A36E-5B9E423B74D4}" type="slidenum">
              <a:rPr lang="en-GB" altLang="en-US"/>
              <a:pPr>
                <a:defRPr/>
              </a:pPr>
              <a:t>‹#›</a:t>
            </a:fld>
            <a:endParaRPr lang="en-GB" altLang="en-US"/>
          </a:p>
        </p:txBody>
      </p:sp>
    </p:spTree>
    <p:extLst>
      <p:ext uri="{BB962C8B-B14F-4D97-AF65-F5344CB8AC3E}">
        <p14:creationId xmlns:p14="http://schemas.microsoft.com/office/powerpoint/2010/main" val="884529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05861E9-4E13-4F22-8A6C-B60F8E1EC2D8}"/>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857F87C-F5D1-4A9E-A883-91AE03A75F31}"/>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86372" name="Rectangle 4">
            <a:extLst>
              <a:ext uri="{FF2B5EF4-FFF2-40B4-BE49-F238E27FC236}">
                <a16:creationId xmlns:a16="http://schemas.microsoft.com/office/drawing/2014/main" id="{A7248465-D282-4DA8-952B-60BB857011E6}"/>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86373" name="Rectangle 5">
            <a:extLst>
              <a:ext uri="{FF2B5EF4-FFF2-40B4-BE49-F238E27FC236}">
                <a16:creationId xmlns:a16="http://schemas.microsoft.com/office/drawing/2014/main" id="{5BFA86F8-4412-4B37-8EA1-47B09DAE4B65}"/>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86374" name="Rectangle 6">
            <a:extLst>
              <a:ext uri="{FF2B5EF4-FFF2-40B4-BE49-F238E27FC236}">
                <a16:creationId xmlns:a16="http://schemas.microsoft.com/office/drawing/2014/main" id="{D92878E0-2EE4-4898-9236-836C773EEE34}"/>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65FA8DD-B640-42D9-A323-B73A8449C14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A6829B7-A77D-429B-806B-6E2FEDD4A3A3}"/>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2051" name="Rectangle 3">
            <a:extLst>
              <a:ext uri="{FF2B5EF4-FFF2-40B4-BE49-F238E27FC236}">
                <a16:creationId xmlns:a16="http://schemas.microsoft.com/office/drawing/2014/main" id="{17C0943D-C91F-4C6B-8819-13D4A0F195AA}"/>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86372" name="Rectangle 4">
            <a:extLst>
              <a:ext uri="{FF2B5EF4-FFF2-40B4-BE49-F238E27FC236}">
                <a16:creationId xmlns:a16="http://schemas.microsoft.com/office/drawing/2014/main" id="{936E3833-3CAD-4358-8AD4-DCE25ADCE36D}"/>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n-GB" altLang="en-US"/>
          </a:p>
        </p:txBody>
      </p:sp>
      <p:sp>
        <p:nvSpPr>
          <p:cNvPr id="186373" name="Rectangle 5">
            <a:extLst>
              <a:ext uri="{FF2B5EF4-FFF2-40B4-BE49-F238E27FC236}">
                <a16:creationId xmlns:a16="http://schemas.microsoft.com/office/drawing/2014/main" id="{917308C4-4C95-4741-8C7B-D06B4E17811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a:defRPr/>
            </a:pPr>
            <a:endParaRPr lang="en-GB" altLang="en-US"/>
          </a:p>
        </p:txBody>
      </p:sp>
      <p:sp>
        <p:nvSpPr>
          <p:cNvPr id="186374" name="Rectangle 6">
            <a:extLst>
              <a:ext uri="{FF2B5EF4-FFF2-40B4-BE49-F238E27FC236}">
                <a16:creationId xmlns:a16="http://schemas.microsoft.com/office/drawing/2014/main" id="{2B33D41E-A2A8-4F7E-8F0C-A10AE1573427}"/>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949AC635-B8CD-462E-888B-A5598AB672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5B6CC29B-CF87-4FDB-B93F-07A0E11927BB}"/>
              </a:ext>
            </a:extLst>
          </p:cNvPr>
          <p:cNvSpPr>
            <a:spLocks noGrp="1" noChangeArrowheads="1"/>
          </p:cNvSpPr>
          <p:nvPr>
            <p:ph type="ctrTitle" idx="4294967295"/>
          </p:nvPr>
        </p:nvSpPr>
        <p:spPr>
          <a:xfrm>
            <a:off x="1474788" y="476250"/>
            <a:ext cx="5976937" cy="1495425"/>
          </a:xfrm>
        </p:spPr>
        <p:txBody>
          <a:bodyPr anchor="b"/>
          <a:lstStyle/>
          <a:p>
            <a:pPr eaLnBrk="1" hangingPunct="1"/>
            <a:r>
              <a:rPr lang="en-GB" altLang="en-US" sz="3500" b="1" dirty="0">
                <a:solidFill>
                  <a:schemeClr val="tx1"/>
                </a:solidFill>
                <a:latin typeface="Calibri" panose="020F0502020204030204" pitchFamily="34" charset="0"/>
              </a:rPr>
              <a:t>R1: Child as a Reader</a:t>
            </a:r>
            <a:endParaRPr lang="en-US" altLang="en-US" sz="3500" dirty="0">
              <a:solidFill>
                <a:schemeClr val="tx1"/>
              </a:solidFill>
            </a:endParaRPr>
          </a:p>
        </p:txBody>
      </p:sp>
      <p:sp>
        <p:nvSpPr>
          <p:cNvPr id="4099" name="Text Box 4">
            <a:extLst>
              <a:ext uri="{FF2B5EF4-FFF2-40B4-BE49-F238E27FC236}">
                <a16:creationId xmlns:a16="http://schemas.microsoft.com/office/drawing/2014/main" id="{1DAEB4B6-7A77-44C6-BF3B-D37CD7E23A77}"/>
              </a:ext>
            </a:extLst>
          </p:cNvPr>
          <p:cNvSpPr txBox="1">
            <a:spLocks noChangeArrowheads="1"/>
          </p:cNvSpPr>
          <p:nvPr/>
        </p:nvSpPr>
        <p:spPr bwMode="auto">
          <a:xfrm>
            <a:off x="1835150" y="5013325"/>
            <a:ext cx="5545138" cy="936625"/>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en-GB" altLang="en-US" sz="1000">
                <a:solidFill>
                  <a:srgbClr val="000000"/>
                </a:solidFill>
                <a:cs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altLang="en-US" sz="100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GB" altLang="en-US" sz="1000">
                <a:solidFill>
                  <a:srgbClr val="000000"/>
                </a:solidFill>
                <a:cs typeface="Times New Roman" panose="02020603050405020304" pitchFamily="18" charset="0"/>
              </a:rPr>
              <a:t>All opinions and contributions are those of the authors. The contents of this resource are not connected with nor endorsed by any other company, organisation or institution.</a:t>
            </a:r>
            <a:endParaRPr lang="en-US" altLang="en-US" sz="1000">
              <a:latin typeface="Times New Roman" panose="02020603050405020304" pitchFamily="18" charset="0"/>
              <a:cs typeface="Times New Roman" panose="02020603050405020304" pitchFamily="18" charset="0"/>
            </a:endParaRPr>
          </a:p>
        </p:txBody>
      </p:sp>
      <p:sp>
        <p:nvSpPr>
          <p:cNvPr id="4100" name="TextBox 5">
            <a:extLst>
              <a:ext uri="{FF2B5EF4-FFF2-40B4-BE49-F238E27FC236}">
                <a16:creationId xmlns:a16="http://schemas.microsoft.com/office/drawing/2014/main" id="{E972C7E9-BF04-42CB-9E49-CBEC03181F00}"/>
              </a:ext>
            </a:extLst>
          </p:cNvPr>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dirty="0">
                <a:latin typeface="Calibri" panose="020F0502020204030204" pitchFamily="34" charset="0"/>
              </a:rPr>
              <a:t>Commissioned by The </a:t>
            </a:r>
            <a:r>
              <a:rPr lang="en-US" altLang="en-US" sz="1600" dirty="0" err="1">
                <a:latin typeface="Calibri" panose="020F0502020204030204" pitchFamily="34" charset="0"/>
              </a:rPr>
              <a:t>PiXL</a:t>
            </a:r>
            <a:r>
              <a:rPr lang="en-US" altLang="en-US" sz="1600" dirty="0">
                <a:latin typeface="Calibri" panose="020F0502020204030204" pitchFamily="34" charset="0"/>
              </a:rPr>
              <a:t> Club Ltd.</a:t>
            </a:r>
          </a:p>
          <a:p>
            <a:pPr algn="ctr" eaLnBrk="1" hangingPunct="1">
              <a:spcBef>
                <a:spcPct val="0"/>
              </a:spcBef>
              <a:buFontTx/>
              <a:buNone/>
            </a:pPr>
            <a:r>
              <a:rPr lang="en-US" altLang="en-US" sz="1600" dirty="0">
                <a:latin typeface="Calibri" panose="020F0502020204030204" pitchFamily="34" charset="0"/>
              </a:rPr>
              <a:t>August 2018</a:t>
            </a:r>
          </a:p>
        </p:txBody>
      </p:sp>
      <p:sp>
        <p:nvSpPr>
          <p:cNvPr id="4101" name="TextBox 6">
            <a:extLst>
              <a:ext uri="{FF2B5EF4-FFF2-40B4-BE49-F238E27FC236}">
                <a16:creationId xmlns:a16="http://schemas.microsoft.com/office/drawing/2014/main" id="{74FE502B-7986-41FA-B852-9DF0C697CD4B}"/>
              </a:ext>
            </a:extLst>
          </p:cNvPr>
          <p:cNvSpPr txBox="1">
            <a:spLocks noChangeArrowheads="1"/>
          </p:cNvSpPr>
          <p:nvPr/>
        </p:nvSpPr>
        <p:spPr bwMode="auto">
          <a:xfrm>
            <a:off x="2771775" y="6308725"/>
            <a:ext cx="3816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a:latin typeface="Calibri" panose="020F0502020204030204" pitchFamily="34" charset="0"/>
              </a:rPr>
              <a:t>© Copyright The PiXL Club Limited, 2018</a:t>
            </a:r>
            <a:r>
              <a:rPr lang="en-US" altLang="en-US" sz="1600">
                <a:latin typeface="Calibri" panose="020F0502020204030204" pitchFamily="34" charset="0"/>
              </a:rPr>
              <a:t> </a:t>
            </a:r>
          </a:p>
        </p:txBody>
      </p:sp>
      <p:pic>
        <p:nvPicPr>
          <p:cNvPr id="4103" name="Picture 9">
            <a:extLst>
              <a:ext uri="{FF2B5EF4-FFF2-40B4-BE49-F238E27FC236}">
                <a16:creationId xmlns:a16="http://schemas.microsoft.com/office/drawing/2014/main" id="{ED634D4C-F0C5-4B15-814A-D858A31477E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33350"/>
            <a:ext cx="111125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5-Point Star 4">
            <a:extLst>
              <a:ext uri="{FF2B5EF4-FFF2-40B4-BE49-F238E27FC236}">
                <a16:creationId xmlns:a16="http://schemas.microsoft.com/office/drawing/2014/main" id="{A00A6550-E25A-4CC4-9491-01F05F2DB6D5}"/>
              </a:ext>
            </a:extLst>
          </p:cNvPr>
          <p:cNvSpPr/>
          <p:nvPr/>
        </p:nvSpPr>
        <p:spPr>
          <a:xfrm>
            <a:off x="3851275" y="3500438"/>
            <a:ext cx="576263"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105" name="TextBox 5">
            <a:extLst>
              <a:ext uri="{FF2B5EF4-FFF2-40B4-BE49-F238E27FC236}">
                <a16:creationId xmlns:a16="http://schemas.microsoft.com/office/drawing/2014/main" id="{18AC3F54-9310-4B6A-B701-0BA8041E1038}"/>
              </a:ext>
            </a:extLst>
          </p:cNvPr>
          <p:cNvSpPr txBox="1">
            <a:spLocks noChangeArrowheads="1"/>
          </p:cNvSpPr>
          <p:nvPr/>
        </p:nvSpPr>
        <p:spPr bwMode="auto">
          <a:xfrm>
            <a:off x="4211638" y="3644900"/>
            <a:ext cx="20161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a:latin typeface="Calibri" panose="020F0502020204030204" pitchFamily="34" charset="0"/>
              </a:rPr>
              <a:t>= teacher’s notes</a:t>
            </a:r>
          </a:p>
        </p:txBody>
      </p:sp>
      <p:sp>
        <p:nvSpPr>
          <p:cNvPr id="4106" name="AutoShape 10">
            <a:extLst>
              <a:ext uri="{FF2B5EF4-FFF2-40B4-BE49-F238E27FC236}">
                <a16:creationId xmlns:a16="http://schemas.microsoft.com/office/drawing/2014/main" id="{8D04B6D1-0B43-4CC4-AA2D-E207DB977ED2}"/>
              </a:ext>
            </a:extLst>
          </p:cNvPr>
          <p:cNvSpPr>
            <a:spLocks noChangeArrowheads="1"/>
          </p:cNvSpPr>
          <p:nvPr/>
        </p:nvSpPr>
        <p:spPr bwMode="auto">
          <a:xfrm>
            <a:off x="787400" y="2559050"/>
            <a:ext cx="7456488" cy="52705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500">
                <a:latin typeface="Calibri" panose="020F0502020204030204" pitchFamily="34" charset="0"/>
              </a:rPr>
              <a:t>R1e: Can construct visual images</a:t>
            </a:r>
          </a:p>
        </p:txBody>
      </p:sp>
      <p:pic>
        <p:nvPicPr>
          <p:cNvPr id="11" name="Picture 10">
            <a:extLst>
              <a:ext uri="{FF2B5EF4-FFF2-40B4-BE49-F238E27FC236}">
                <a16:creationId xmlns:a16="http://schemas.microsoft.com/office/drawing/2014/main" id="{3E0DC91C-8194-4DA4-8BA5-66DDF1E268DC}"/>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7669212" y="236711"/>
            <a:ext cx="1198046" cy="847378"/>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7">
            <a:extLst>
              <a:ext uri="{FF2B5EF4-FFF2-40B4-BE49-F238E27FC236}">
                <a16:creationId xmlns:a16="http://schemas.microsoft.com/office/drawing/2014/main" id="{C01E121D-DC02-4394-9E01-6EA6D2EA54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506CEB7-B200-4AE4-A3B5-2D6D6356D8F0}"/>
              </a:ext>
            </a:extLst>
          </p:cNvPr>
          <p:cNvSpPr txBox="1"/>
          <p:nvPr/>
        </p:nvSpPr>
        <p:spPr>
          <a:xfrm>
            <a:off x="1096963" y="992188"/>
            <a:ext cx="6670675" cy="708025"/>
          </a:xfrm>
          <a:prstGeom prst="rect">
            <a:avLst/>
          </a:prstGeom>
          <a:solidFill>
            <a:schemeClr val="accent2">
              <a:lumMod val="40000"/>
              <a:lumOff val="60000"/>
            </a:schemeClr>
          </a:solidFill>
          <a:ln>
            <a:solidFill>
              <a:schemeClr val="tx1"/>
            </a:solidFill>
          </a:ln>
        </p:spPr>
        <p:txBody>
          <a:bodyPr>
            <a:spAutoFit/>
          </a:bodyPr>
          <a:lstStyle/>
          <a:p>
            <a:pPr algn="ctr">
              <a:defRPr/>
            </a:pPr>
            <a:r>
              <a:rPr lang="en-US" sz="4000" dirty="0">
                <a:solidFill>
                  <a:srgbClr val="000000"/>
                </a:solidFill>
              </a:rPr>
              <a:t>Teachers’ Notes</a:t>
            </a:r>
          </a:p>
        </p:txBody>
      </p:sp>
      <p:sp>
        <p:nvSpPr>
          <p:cNvPr id="5125" name="Content Placeholder 2">
            <a:extLst>
              <a:ext uri="{FF2B5EF4-FFF2-40B4-BE49-F238E27FC236}">
                <a16:creationId xmlns:a16="http://schemas.microsoft.com/office/drawing/2014/main" id="{5D2EFE93-B44D-42F3-96CA-7257282D7F95}"/>
              </a:ext>
            </a:extLst>
          </p:cNvPr>
          <p:cNvSpPr txBox="1">
            <a:spLocks/>
          </p:cNvSpPr>
          <p:nvPr/>
        </p:nvSpPr>
        <p:spPr bwMode="auto">
          <a:xfrm>
            <a:off x="720725" y="2133600"/>
            <a:ext cx="7954963" cy="4103712"/>
          </a:xfrm>
          <a:prstGeom prst="rect">
            <a:avLst/>
          </a:prstGeom>
          <a:solidFill>
            <a:srgbClr val="DEEBF7"/>
          </a:solidFill>
          <a:ln w="9525">
            <a:solidFill>
              <a:srgbClr val="2F5597"/>
            </a:solidFill>
            <a:miter lim="800000"/>
            <a:headEnd/>
            <a:tailEnd/>
          </a:ln>
        </p:spPr>
        <p:txBody>
          <a:bodyPr/>
          <a:lstStyle>
            <a:lvl1pPr marL="228600" indent="-228600">
              <a:spcBef>
                <a:spcPct val="20000"/>
              </a:spcBef>
              <a:buChar char="•"/>
              <a:defRPr sz="3200">
                <a:solidFill>
                  <a:schemeClr val="tx1"/>
                </a:solidFill>
                <a:latin typeface="Arial" panose="020B0604020202020204" pitchFamily="34" charset="0"/>
                <a:cs typeface="Arial" panose="020B0604020202020204" pitchFamily="34" charset="0"/>
              </a:defRPr>
            </a:lvl1pPr>
            <a:lvl2pPr marL="685800" indent="-22860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This therapy is designed to help children understand how to construct visual images while they read. </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Pupils will learn that we construct images as we read based not only on the author’s description, but also on our own prior knowledge of a situation.</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Pupils will think about what they see, smell, hear, taste and feel when reading and what pictures/video clips go through their minds when reading. </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Throughout the therapy, there are opportunities for pupils to discuss and practise the taught skills using a range of texts.</a:t>
            </a:r>
          </a:p>
          <a:p>
            <a:pPr eaLnBrk="1" hangingPunct="1">
              <a:lnSpc>
                <a:spcPct val="90000"/>
              </a:lnSpc>
              <a:spcBef>
                <a:spcPts val="1000"/>
              </a:spcBef>
              <a:buFont typeface="Wingdings" panose="05000000000000000000" pitchFamily="2" charset="2"/>
              <a:buChar char="q"/>
              <a:defRPr/>
            </a:pPr>
            <a:endParaRPr lang="en-GB" altLang="en-US" sz="2400" dirty="0">
              <a:solidFill>
                <a:srgbClr val="000000"/>
              </a:solidFill>
              <a:latin typeface="Calibri" panose="020F0502020204030204" pitchFamily="34" charset="0"/>
            </a:endParaRPr>
          </a:p>
          <a:p>
            <a:pPr marL="0" indent="0" eaLnBrk="1" hangingPunct="1">
              <a:lnSpc>
                <a:spcPct val="90000"/>
              </a:lnSpc>
              <a:spcBef>
                <a:spcPts val="1000"/>
              </a:spcBef>
              <a:buFontTx/>
              <a:buNone/>
              <a:defRPr/>
            </a:pPr>
            <a:endParaRPr lang="en-GB" altLang="en-US" sz="2400" dirty="0">
              <a:solidFill>
                <a:srgbClr val="000000"/>
              </a:solidFill>
              <a:latin typeface="Calibri" panose="020F0502020204030204" pitchFamily="34" charset="0"/>
            </a:endParaRPr>
          </a:p>
        </p:txBody>
      </p:sp>
      <p:pic>
        <p:nvPicPr>
          <p:cNvPr id="6" name="Picture 5">
            <a:extLst>
              <a:ext uri="{FF2B5EF4-FFF2-40B4-BE49-F238E27FC236}">
                <a16:creationId xmlns:a16="http://schemas.microsoft.com/office/drawing/2014/main" id="{3B26817B-B1F5-468F-B0CC-1CAA7763DA78}"/>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7">
            <a:extLst>
              <a:ext uri="{FF2B5EF4-FFF2-40B4-BE49-F238E27FC236}">
                <a16:creationId xmlns:a16="http://schemas.microsoft.com/office/drawing/2014/main" id="{89942E39-E8C3-4550-932D-32D74D0D4D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AutoShape 4">
            <a:extLst>
              <a:ext uri="{FF2B5EF4-FFF2-40B4-BE49-F238E27FC236}">
                <a16:creationId xmlns:a16="http://schemas.microsoft.com/office/drawing/2014/main" id="{C2845696-ECBE-4524-8048-5A3FA92FC9F8}"/>
              </a:ext>
            </a:extLst>
          </p:cNvPr>
          <p:cNvSpPr>
            <a:spLocks noChangeArrowheads="1"/>
          </p:cNvSpPr>
          <p:nvPr/>
        </p:nvSpPr>
        <p:spPr bwMode="auto">
          <a:xfrm>
            <a:off x="684213" y="1639888"/>
            <a:ext cx="7889875" cy="44291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000">
                <a:latin typeface="Calibri" panose="020F0502020204030204" pitchFamily="34" charset="0"/>
              </a:rPr>
              <a:t>It is now widely believed that images play a functional role in cognition.</a:t>
            </a:r>
            <a:endParaRPr lang="en-GB" altLang="en-US" sz="2000" i="1">
              <a:latin typeface="Calibri" panose="020F0502020204030204" pitchFamily="34" charset="0"/>
            </a:endParaRPr>
          </a:p>
        </p:txBody>
      </p:sp>
      <p:sp>
        <p:nvSpPr>
          <p:cNvPr id="5" name="5-Point Star 4">
            <a:extLst>
              <a:ext uri="{FF2B5EF4-FFF2-40B4-BE49-F238E27FC236}">
                <a16:creationId xmlns:a16="http://schemas.microsoft.com/office/drawing/2014/main" id="{8F9D3F1A-6BBF-4FCF-B60C-4EF498456409}"/>
              </a:ext>
            </a:extLst>
          </p:cNvPr>
          <p:cNvSpPr/>
          <p:nvPr/>
        </p:nvSpPr>
        <p:spPr>
          <a:xfrm>
            <a:off x="4173538" y="671513"/>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174" name="AutoShape 4">
            <a:extLst>
              <a:ext uri="{FF2B5EF4-FFF2-40B4-BE49-F238E27FC236}">
                <a16:creationId xmlns:a16="http://schemas.microsoft.com/office/drawing/2014/main" id="{D2042290-8872-4B53-B5D2-183D72F45279}"/>
              </a:ext>
            </a:extLst>
          </p:cNvPr>
          <p:cNvSpPr>
            <a:spLocks noChangeArrowheads="1"/>
          </p:cNvSpPr>
          <p:nvPr/>
        </p:nvSpPr>
        <p:spPr bwMode="auto">
          <a:xfrm>
            <a:off x="684213" y="2205038"/>
            <a:ext cx="7889875" cy="1633537"/>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000" i="1">
                <a:latin typeface="Calibri" panose="020F0502020204030204" pitchFamily="34" charset="0"/>
              </a:rPr>
              <a:t>Proficient readers spontaneously and purposely create mental images while and after they read. The images emerge from all five senses, as well as the emotions, and are anchored in a reader’s prior knowledge.</a:t>
            </a:r>
          </a:p>
          <a:p>
            <a:pPr eaLnBrk="1" hangingPunct="1">
              <a:spcBef>
                <a:spcPct val="50000"/>
              </a:spcBef>
              <a:buFontTx/>
              <a:buNone/>
            </a:pPr>
            <a:r>
              <a:rPr lang="en-GB" altLang="en-US" sz="2000" i="1">
                <a:latin typeface="Calibri" panose="020F0502020204030204" pitchFamily="34" charset="0"/>
              </a:rPr>
              <a:t>Keene and Simmerman, Mosaic of Thought</a:t>
            </a:r>
          </a:p>
        </p:txBody>
      </p:sp>
      <p:sp>
        <p:nvSpPr>
          <p:cNvPr id="7175" name="AutoShape 4">
            <a:extLst>
              <a:ext uri="{FF2B5EF4-FFF2-40B4-BE49-F238E27FC236}">
                <a16:creationId xmlns:a16="http://schemas.microsoft.com/office/drawing/2014/main" id="{5B33AA84-72D6-4B2D-B248-F4C79665E547}"/>
              </a:ext>
            </a:extLst>
          </p:cNvPr>
          <p:cNvSpPr>
            <a:spLocks noChangeArrowheads="1"/>
          </p:cNvSpPr>
          <p:nvPr/>
        </p:nvSpPr>
        <p:spPr bwMode="auto">
          <a:xfrm>
            <a:off x="684213" y="4005263"/>
            <a:ext cx="7889875" cy="2400300"/>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800" b="1">
                <a:latin typeface="Calibri" panose="020F0502020204030204" pitchFamily="34" charset="0"/>
              </a:rPr>
              <a:t>Constructing visual images:-</a:t>
            </a:r>
          </a:p>
          <a:p>
            <a:pPr eaLnBrk="1" hangingPunct="1">
              <a:spcBef>
                <a:spcPct val="50000"/>
              </a:spcBef>
            </a:pPr>
            <a:r>
              <a:rPr lang="en-GB" altLang="en-US" sz="1800">
                <a:latin typeface="Calibri" panose="020F0502020204030204" pitchFamily="34" charset="0"/>
              </a:rPr>
              <a:t> Helps children to use their imagination and encourages a link between reflection, experience and prior knowledge, allowing them to create and understand more detailed and descriptive text.</a:t>
            </a:r>
          </a:p>
          <a:p>
            <a:pPr eaLnBrk="1" hangingPunct="1">
              <a:spcBef>
                <a:spcPct val="50000"/>
              </a:spcBef>
            </a:pPr>
            <a:r>
              <a:rPr lang="en-GB" altLang="en-US" sz="1800">
                <a:latin typeface="Calibri" panose="020F0502020204030204" pitchFamily="34" charset="0"/>
              </a:rPr>
              <a:t> Helps children to shape their ideas and expand their thinking.</a:t>
            </a:r>
          </a:p>
          <a:p>
            <a:pPr eaLnBrk="1" hangingPunct="1">
              <a:spcBef>
                <a:spcPct val="50000"/>
              </a:spcBef>
            </a:pPr>
            <a:r>
              <a:rPr lang="en-GB" altLang="en-US" sz="1800">
                <a:latin typeface="Calibri" panose="020F0502020204030204" pitchFamily="34" charset="0"/>
              </a:rPr>
              <a:t> Improves comprehension skills as children can recall details better.</a:t>
            </a:r>
          </a:p>
        </p:txBody>
      </p:sp>
      <p:pic>
        <p:nvPicPr>
          <p:cNvPr id="8" name="Picture 7">
            <a:extLst>
              <a:ext uri="{FF2B5EF4-FFF2-40B4-BE49-F238E27FC236}">
                <a16:creationId xmlns:a16="http://schemas.microsoft.com/office/drawing/2014/main" id="{4DC1EE78-ED43-41A4-9504-03DD0F1EFE63}"/>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7">
            <a:extLst>
              <a:ext uri="{FF2B5EF4-FFF2-40B4-BE49-F238E27FC236}">
                <a16:creationId xmlns:a16="http://schemas.microsoft.com/office/drawing/2014/main" id="{9518AF5B-2CD1-4A26-BF62-64D3900FE07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AutoShape 4">
            <a:extLst>
              <a:ext uri="{FF2B5EF4-FFF2-40B4-BE49-F238E27FC236}">
                <a16:creationId xmlns:a16="http://schemas.microsoft.com/office/drawing/2014/main" id="{FCB635E6-5B28-4330-8B49-20F7B5ABD4E8}"/>
              </a:ext>
            </a:extLst>
          </p:cNvPr>
          <p:cNvSpPr>
            <a:spLocks noChangeArrowheads="1"/>
          </p:cNvSpPr>
          <p:nvPr/>
        </p:nvSpPr>
        <p:spPr bwMode="auto">
          <a:xfrm>
            <a:off x="512763" y="1125538"/>
            <a:ext cx="7889875" cy="4953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ts val="0"/>
              </a:spcBef>
              <a:buFontTx/>
              <a:buNone/>
              <a:defRPr/>
            </a:pPr>
            <a:r>
              <a:rPr lang="en-GB" altLang="en-US" sz="1900" dirty="0">
                <a:solidFill>
                  <a:srgbClr val="000000"/>
                </a:solidFill>
                <a:latin typeface="Calibri" panose="020F0502020204030204" pitchFamily="34" charset="0"/>
              </a:rPr>
              <a:t>When we are reading, it is important that we are able to </a:t>
            </a:r>
            <a:r>
              <a:rPr lang="en-GB" altLang="en-US" sz="1900" i="1" u="sng" dirty="0">
                <a:solidFill>
                  <a:srgbClr val="FF0000"/>
                </a:solidFill>
                <a:latin typeface="Calibri" panose="020F0502020204030204" pitchFamily="34" charset="0"/>
              </a:rPr>
              <a:t>construct (build) visual images (pictures)</a:t>
            </a:r>
            <a:r>
              <a:rPr lang="en-GB" altLang="en-US" sz="1900" dirty="0">
                <a:solidFill>
                  <a:srgbClr val="FF0000"/>
                </a:solidFill>
                <a:latin typeface="Calibri" panose="020F0502020204030204" pitchFamily="34" charset="0"/>
              </a:rPr>
              <a:t> </a:t>
            </a:r>
            <a:r>
              <a:rPr lang="en-GB" altLang="en-US" sz="1900" dirty="0">
                <a:solidFill>
                  <a:srgbClr val="000000"/>
                </a:solidFill>
                <a:latin typeface="Calibri" panose="020F0502020204030204" pitchFamily="34" charset="0"/>
              </a:rPr>
              <a:t>in our minds to help us engage with and understand the text we are reading. </a:t>
            </a:r>
          </a:p>
          <a:p>
            <a:pPr eaLnBrk="1" hangingPunct="1">
              <a:spcBef>
                <a:spcPts val="0"/>
              </a:spcBef>
              <a:buFontTx/>
              <a:buNone/>
              <a:defRPr/>
            </a:pPr>
            <a:r>
              <a:rPr lang="en-GB" altLang="en-US" sz="1900" dirty="0">
                <a:solidFill>
                  <a:srgbClr val="000000"/>
                </a:solidFill>
                <a:latin typeface="Calibri" panose="020F0502020204030204" pitchFamily="34" charset="0"/>
              </a:rPr>
              <a:t>When we construct </a:t>
            </a:r>
            <a:r>
              <a:rPr lang="en-GB" altLang="en-US" sz="1900" i="1" u="sng" dirty="0">
                <a:solidFill>
                  <a:srgbClr val="FF0000"/>
                </a:solidFill>
                <a:latin typeface="Calibri" panose="020F0502020204030204" pitchFamily="34" charset="0"/>
              </a:rPr>
              <a:t>visual images</a:t>
            </a:r>
            <a:r>
              <a:rPr lang="en-GB" altLang="en-US" sz="1900" dirty="0">
                <a:solidFill>
                  <a:srgbClr val="000000"/>
                </a:solidFill>
                <a:latin typeface="Calibri" panose="020F0502020204030204" pitchFamily="34" charset="0"/>
              </a:rPr>
              <a:t>, we use three different things: </a:t>
            </a:r>
          </a:p>
          <a:p>
            <a:pPr marL="457200" indent="-457200" eaLnBrk="1" hangingPunct="1">
              <a:spcBef>
                <a:spcPts val="0"/>
              </a:spcBef>
              <a:buFontTx/>
              <a:buAutoNum type="arabicPeriod"/>
              <a:defRPr/>
            </a:pPr>
            <a:r>
              <a:rPr lang="en-GB" altLang="en-US" sz="1900" b="1" dirty="0">
                <a:solidFill>
                  <a:srgbClr val="000000"/>
                </a:solidFill>
                <a:latin typeface="Calibri" panose="020F0502020204030204" pitchFamily="34" charset="0"/>
              </a:rPr>
              <a:t>Our senses</a:t>
            </a:r>
          </a:p>
          <a:p>
            <a:pPr eaLnBrk="1" hangingPunct="1">
              <a:spcBef>
                <a:spcPts val="0"/>
              </a:spcBef>
              <a:buFontTx/>
              <a:buNone/>
              <a:defRPr/>
            </a:pPr>
            <a:r>
              <a:rPr lang="en-GB" altLang="en-US" sz="1900" dirty="0">
                <a:solidFill>
                  <a:srgbClr val="000000"/>
                </a:solidFill>
                <a:latin typeface="Calibri" panose="020F0502020204030204" pitchFamily="34" charset="0"/>
              </a:rPr>
              <a:t>What the text and the description within the text makes us:</a:t>
            </a:r>
          </a:p>
          <a:p>
            <a:pPr marL="342900" indent="-342900" eaLnBrk="1" hangingPunct="1">
              <a:spcBef>
                <a:spcPts val="0"/>
              </a:spcBef>
              <a:defRPr/>
            </a:pPr>
            <a:r>
              <a:rPr lang="en-GB" altLang="en-US" sz="1900" dirty="0">
                <a:solidFill>
                  <a:srgbClr val="000000"/>
                </a:solidFill>
                <a:latin typeface="Calibri" panose="020F0502020204030204" pitchFamily="34" charset="0"/>
              </a:rPr>
              <a:t>see</a:t>
            </a:r>
          </a:p>
          <a:p>
            <a:pPr marL="342900" indent="-342900" eaLnBrk="1" hangingPunct="1">
              <a:spcBef>
                <a:spcPts val="0"/>
              </a:spcBef>
              <a:defRPr/>
            </a:pPr>
            <a:r>
              <a:rPr lang="en-GB" altLang="en-US" sz="1900" dirty="0">
                <a:solidFill>
                  <a:srgbClr val="000000"/>
                </a:solidFill>
                <a:latin typeface="Calibri" panose="020F0502020204030204" pitchFamily="34" charset="0"/>
              </a:rPr>
              <a:t>hear</a:t>
            </a:r>
          </a:p>
          <a:p>
            <a:pPr marL="342900" indent="-342900" eaLnBrk="1" hangingPunct="1">
              <a:spcBef>
                <a:spcPts val="0"/>
              </a:spcBef>
              <a:defRPr/>
            </a:pPr>
            <a:r>
              <a:rPr lang="en-GB" altLang="en-US" sz="1900" dirty="0">
                <a:solidFill>
                  <a:srgbClr val="000000"/>
                </a:solidFill>
                <a:latin typeface="Calibri" panose="020F0502020204030204" pitchFamily="34" charset="0"/>
              </a:rPr>
              <a:t>feel</a:t>
            </a:r>
          </a:p>
          <a:p>
            <a:pPr marL="342900" indent="-342900" eaLnBrk="1" hangingPunct="1">
              <a:spcBef>
                <a:spcPts val="0"/>
              </a:spcBef>
              <a:defRPr/>
            </a:pPr>
            <a:r>
              <a:rPr lang="en-GB" altLang="en-US" sz="1900" dirty="0">
                <a:solidFill>
                  <a:srgbClr val="000000"/>
                </a:solidFill>
                <a:latin typeface="Calibri" panose="020F0502020204030204" pitchFamily="34" charset="0"/>
              </a:rPr>
              <a:t>smell</a:t>
            </a:r>
          </a:p>
          <a:p>
            <a:pPr marL="342900" indent="-342900" eaLnBrk="1" hangingPunct="1">
              <a:spcBef>
                <a:spcPts val="0"/>
              </a:spcBef>
              <a:defRPr/>
            </a:pPr>
            <a:r>
              <a:rPr lang="en-GB" altLang="en-US" sz="1900" dirty="0">
                <a:solidFill>
                  <a:srgbClr val="000000"/>
                </a:solidFill>
                <a:latin typeface="Calibri" panose="020F0502020204030204" pitchFamily="34" charset="0"/>
              </a:rPr>
              <a:t>taste </a:t>
            </a:r>
          </a:p>
          <a:p>
            <a:pPr eaLnBrk="1" hangingPunct="1">
              <a:spcBef>
                <a:spcPts val="0"/>
              </a:spcBef>
              <a:buFontTx/>
              <a:buNone/>
              <a:defRPr/>
            </a:pPr>
            <a:r>
              <a:rPr lang="en-GB" altLang="en-US" sz="1900" b="1" dirty="0">
                <a:solidFill>
                  <a:srgbClr val="000000"/>
                </a:solidFill>
                <a:latin typeface="Calibri" panose="020F0502020204030204" pitchFamily="34" charset="0"/>
              </a:rPr>
              <a:t>2. Our emotions </a:t>
            </a:r>
            <a:r>
              <a:rPr lang="en-GB" altLang="en-US" sz="1900" dirty="0">
                <a:solidFill>
                  <a:srgbClr val="000000"/>
                </a:solidFill>
                <a:latin typeface="Calibri" panose="020F0502020204030204" pitchFamily="34" charset="0"/>
              </a:rPr>
              <a:t>– does the text make us scared, worried, happy, upset? </a:t>
            </a:r>
          </a:p>
          <a:p>
            <a:pPr eaLnBrk="1" hangingPunct="1">
              <a:spcBef>
                <a:spcPts val="0"/>
              </a:spcBef>
              <a:buFontTx/>
              <a:buNone/>
              <a:defRPr/>
            </a:pPr>
            <a:r>
              <a:rPr lang="en-GB" altLang="en-US" sz="1900" b="1" dirty="0">
                <a:solidFill>
                  <a:srgbClr val="000000"/>
                </a:solidFill>
                <a:latin typeface="Calibri" panose="020F0502020204030204" pitchFamily="34" charset="0"/>
              </a:rPr>
              <a:t>3. Our prior knowledge/experience </a:t>
            </a:r>
            <a:r>
              <a:rPr lang="en-GB" altLang="en-US" sz="1900" dirty="0">
                <a:solidFill>
                  <a:srgbClr val="000000"/>
                </a:solidFill>
                <a:latin typeface="Calibri" panose="020F0502020204030204" pitchFamily="34" charset="0"/>
              </a:rPr>
              <a:t>– what we already know about the subject in the text and how we have felt about it before. This links back to emotion too as the text may remind us of a happy/sad time in our lives. </a:t>
            </a:r>
          </a:p>
        </p:txBody>
      </p:sp>
      <p:pic>
        <p:nvPicPr>
          <p:cNvPr id="5" name="Picture 4">
            <a:extLst>
              <a:ext uri="{FF2B5EF4-FFF2-40B4-BE49-F238E27FC236}">
                <a16:creationId xmlns:a16="http://schemas.microsoft.com/office/drawing/2014/main" id="{DE0E2D3D-B9CC-43B7-A3D9-0C7D100264E6}"/>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7">
            <a:extLst>
              <a:ext uri="{FF2B5EF4-FFF2-40B4-BE49-F238E27FC236}">
                <a16:creationId xmlns:a16="http://schemas.microsoft.com/office/drawing/2014/main" id="{52C13AEE-FADA-46C7-A9E8-7C5754101B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
            <a:extLst>
              <a:ext uri="{FF2B5EF4-FFF2-40B4-BE49-F238E27FC236}">
                <a16:creationId xmlns:a16="http://schemas.microsoft.com/office/drawing/2014/main" id="{ED8687A3-98DB-4425-A393-88C083ACB9BE}"/>
              </a:ext>
            </a:extLst>
          </p:cNvPr>
          <p:cNvPicPr>
            <a:picLocks noChangeAspect="1"/>
          </p:cNvPicPr>
          <p:nvPr/>
        </p:nvPicPr>
        <p:blipFill>
          <a:blip r:embed="rId4">
            <a:extLst>
              <a:ext uri="{28A0092B-C50C-407E-A947-70E740481C1C}">
                <a14:useLocalDpi xmlns:a14="http://schemas.microsoft.com/office/drawing/2010/main" val="0"/>
              </a:ext>
            </a:extLst>
          </a:blip>
          <a:srcRect l="9050" t="31790" r="51064" b="17786"/>
          <a:stretch>
            <a:fillRect/>
          </a:stretch>
        </p:blipFill>
        <p:spPr bwMode="auto">
          <a:xfrm>
            <a:off x="2533650" y="2049463"/>
            <a:ext cx="3816350"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id="{F9BAC69C-1CD2-447B-B530-CFC5C61B48D1}"/>
              </a:ext>
            </a:extLst>
          </p:cNvPr>
          <p:cNvSpPr/>
          <p:nvPr/>
        </p:nvSpPr>
        <p:spPr>
          <a:xfrm>
            <a:off x="90488" y="1843088"/>
            <a:ext cx="2249487" cy="3067050"/>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Senses:</a:t>
            </a:r>
          </a:p>
          <a:p>
            <a:pPr>
              <a:defRPr/>
            </a:pPr>
            <a:r>
              <a:rPr lang="en-GB" sz="2000" dirty="0">
                <a:solidFill>
                  <a:schemeClr val="tx1"/>
                </a:solidFill>
                <a:latin typeface="Calibri" panose="020F0502020204030204" pitchFamily="34" charset="0"/>
              </a:rPr>
              <a:t>What does this picture make you:</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See?</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Hear?</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Feel?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Smell?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Taste?</a:t>
            </a:r>
            <a:r>
              <a:rPr lang="en-GB" altLang="en-US" sz="2200" dirty="0">
                <a:solidFill>
                  <a:srgbClr val="000000"/>
                </a:solidFill>
                <a:latin typeface="Calibri" panose="020F0502020204030204" pitchFamily="34" charset="0"/>
              </a:rPr>
              <a:t> </a:t>
            </a:r>
          </a:p>
          <a:p>
            <a:pPr>
              <a:defRPr/>
            </a:pPr>
            <a:endParaRPr lang="en-GB" dirty="0">
              <a:solidFill>
                <a:schemeClr val="tx1"/>
              </a:solidFill>
            </a:endParaRPr>
          </a:p>
          <a:p>
            <a:pPr>
              <a:defRPr/>
            </a:pPr>
            <a:endParaRPr lang="en-GB" dirty="0">
              <a:solidFill>
                <a:schemeClr val="tx1"/>
              </a:solidFill>
            </a:endParaRPr>
          </a:p>
        </p:txBody>
      </p:sp>
      <p:sp>
        <p:nvSpPr>
          <p:cNvPr id="11270" name="TextBox 3">
            <a:extLst>
              <a:ext uri="{FF2B5EF4-FFF2-40B4-BE49-F238E27FC236}">
                <a16:creationId xmlns:a16="http://schemas.microsoft.com/office/drawing/2014/main" id="{CD47E9CE-C63A-450D-AE6A-1BA03C1D394B}"/>
              </a:ext>
            </a:extLst>
          </p:cNvPr>
          <p:cNvSpPr txBox="1">
            <a:spLocks noChangeArrowheads="1"/>
          </p:cNvSpPr>
          <p:nvPr/>
        </p:nvSpPr>
        <p:spPr bwMode="auto">
          <a:xfrm>
            <a:off x="1470025" y="127000"/>
            <a:ext cx="60436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ar-SA" sz="3200">
                <a:latin typeface="Calibri" panose="020F0502020204030204" pitchFamily="34" charset="0"/>
              </a:rPr>
              <a:t>Constructing images with pictures </a:t>
            </a:r>
          </a:p>
        </p:txBody>
      </p:sp>
      <p:sp>
        <p:nvSpPr>
          <p:cNvPr id="8" name="Rounded Rectangle 7">
            <a:extLst>
              <a:ext uri="{FF2B5EF4-FFF2-40B4-BE49-F238E27FC236}">
                <a16:creationId xmlns:a16="http://schemas.microsoft.com/office/drawing/2014/main" id="{C4A9594B-39F2-4013-AD9D-34B6F1358849}"/>
              </a:ext>
            </a:extLst>
          </p:cNvPr>
          <p:cNvSpPr/>
          <p:nvPr/>
        </p:nvSpPr>
        <p:spPr>
          <a:xfrm>
            <a:off x="6480175" y="1843088"/>
            <a:ext cx="2555875" cy="4362450"/>
          </a:xfrm>
          <a:prstGeom prst="roundRect">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Prior knowledge:</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What does this picture remind you of?</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Have you been to a castle?</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What stories/ experience have you got of castles?</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Which words do you associate with castles? </a:t>
            </a:r>
          </a:p>
          <a:p>
            <a:pPr>
              <a:defRPr/>
            </a:pPr>
            <a:endParaRPr lang="en-GB" dirty="0">
              <a:solidFill>
                <a:schemeClr val="tx1"/>
              </a:solidFill>
            </a:endParaRPr>
          </a:p>
          <a:p>
            <a:pPr>
              <a:defRPr/>
            </a:pPr>
            <a:endParaRPr lang="en-GB" dirty="0">
              <a:solidFill>
                <a:schemeClr val="tx1"/>
              </a:solidFill>
            </a:endParaRPr>
          </a:p>
        </p:txBody>
      </p:sp>
      <p:sp>
        <p:nvSpPr>
          <p:cNvPr id="9" name="Rounded Rectangle 8">
            <a:extLst>
              <a:ext uri="{FF2B5EF4-FFF2-40B4-BE49-F238E27FC236}">
                <a16:creationId xmlns:a16="http://schemas.microsoft.com/office/drawing/2014/main" id="{1743A9D1-2625-406F-A911-C72BD86DF1C3}"/>
              </a:ext>
            </a:extLst>
          </p:cNvPr>
          <p:cNvSpPr/>
          <p:nvPr/>
        </p:nvSpPr>
        <p:spPr>
          <a:xfrm>
            <a:off x="68263" y="5045075"/>
            <a:ext cx="2484437" cy="1655763"/>
          </a:xfrm>
          <a:prstGeom prst="round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Emotions:</a:t>
            </a:r>
          </a:p>
          <a:p>
            <a:pPr>
              <a:defRPr/>
            </a:pPr>
            <a:r>
              <a:rPr lang="en-GB" sz="2000" dirty="0">
                <a:solidFill>
                  <a:schemeClr val="tx1"/>
                </a:solidFill>
                <a:latin typeface="Calibri" panose="020F0502020204030204" pitchFamily="34" charset="0"/>
              </a:rPr>
              <a:t>What does this picture make you feel inside? </a:t>
            </a:r>
          </a:p>
          <a:p>
            <a:pPr>
              <a:defRPr/>
            </a:pPr>
            <a:endParaRPr lang="en-GB" altLang="en-US" sz="2000" dirty="0">
              <a:solidFill>
                <a:schemeClr val="tx1"/>
              </a:solidFill>
              <a:latin typeface="Calibri" panose="020F0502020204030204" pitchFamily="34" charset="0"/>
            </a:endParaRPr>
          </a:p>
          <a:p>
            <a:pPr>
              <a:defRPr/>
            </a:pPr>
            <a:endParaRPr lang="en-GB" dirty="0">
              <a:solidFill>
                <a:schemeClr val="tx1"/>
              </a:solidFill>
            </a:endParaRPr>
          </a:p>
          <a:p>
            <a:pPr>
              <a:defRPr/>
            </a:pPr>
            <a:endParaRPr lang="en-GB" dirty="0">
              <a:solidFill>
                <a:schemeClr val="tx1"/>
              </a:solidFill>
            </a:endParaRPr>
          </a:p>
        </p:txBody>
      </p:sp>
      <p:sp>
        <p:nvSpPr>
          <p:cNvPr id="5" name="Rounded Rectangle 4">
            <a:extLst>
              <a:ext uri="{FF2B5EF4-FFF2-40B4-BE49-F238E27FC236}">
                <a16:creationId xmlns:a16="http://schemas.microsoft.com/office/drawing/2014/main" id="{E56CE710-431F-448D-9A87-A20100DEEABF}"/>
              </a:ext>
            </a:extLst>
          </p:cNvPr>
          <p:cNvSpPr/>
          <p:nvPr/>
        </p:nvSpPr>
        <p:spPr>
          <a:xfrm>
            <a:off x="2709863" y="5329238"/>
            <a:ext cx="3563937" cy="108902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000" dirty="0">
                <a:solidFill>
                  <a:schemeClr val="tx1"/>
                </a:solidFill>
                <a:latin typeface="Calibri" panose="020F0502020204030204" pitchFamily="34" charset="0"/>
              </a:rPr>
              <a:t>We are all likely to have different ideas based on our life experiences. </a:t>
            </a:r>
          </a:p>
        </p:txBody>
      </p:sp>
      <p:sp>
        <p:nvSpPr>
          <p:cNvPr id="11" name="Rounded Rectangle 10">
            <a:extLst>
              <a:ext uri="{FF2B5EF4-FFF2-40B4-BE49-F238E27FC236}">
                <a16:creationId xmlns:a16="http://schemas.microsoft.com/office/drawing/2014/main" id="{8804B723-9378-4CE2-851E-274987FC03D0}"/>
              </a:ext>
            </a:extLst>
          </p:cNvPr>
          <p:cNvSpPr/>
          <p:nvPr/>
        </p:nvSpPr>
        <p:spPr>
          <a:xfrm>
            <a:off x="1285875" y="868363"/>
            <a:ext cx="6310313" cy="914400"/>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alibri" panose="020F0502020204030204" pitchFamily="34" charset="0"/>
              </a:rPr>
              <a:t>Discuss this picture or think about it independently and mind map your ideas</a:t>
            </a:r>
            <a:r>
              <a:rPr lang="en-GB" dirty="0">
                <a:solidFill>
                  <a:schemeClr val="tx1"/>
                </a:solidFill>
                <a:latin typeface="Calibri" panose="020F0502020204030204" pitchFamily="34" charset="0"/>
              </a:rPr>
              <a:t>. </a:t>
            </a:r>
          </a:p>
        </p:txBody>
      </p:sp>
      <p:pic>
        <p:nvPicPr>
          <p:cNvPr id="12" name="Picture 11">
            <a:extLst>
              <a:ext uri="{FF2B5EF4-FFF2-40B4-BE49-F238E27FC236}">
                <a16:creationId xmlns:a16="http://schemas.microsoft.com/office/drawing/2014/main" id="{C10E22A3-C75C-45AA-B804-B6D3C6314EAA}"/>
              </a:ext>
            </a:extLst>
          </p:cNvPr>
          <p:cNvPicPr/>
          <p:nvPr/>
        </p:nvPicPr>
        <p:blipFill>
          <a:blip r:embed="rId5">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7">
            <a:extLst>
              <a:ext uri="{FF2B5EF4-FFF2-40B4-BE49-F238E27FC236}">
                <a16:creationId xmlns:a16="http://schemas.microsoft.com/office/drawing/2014/main" id="{9052000D-35E9-4515-B708-8AA42FE3F5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id="{DE5B0E01-025E-4E09-8A18-36512CDFE9A9}"/>
              </a:ext>
            </a:extLst>
          </p:cNvPr>
          <p:cNvSpPr/>
          <p:nvPr/>
        </p:nvSpPr>
        <p:spPr>
          <a:xfrm>
            <a:off x="90488" y="1843088"/>
            <a:ext cx="2249487" cy="3067050"/>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Senses:</a:t>
            </a:r>
          </a:p>
          <a:p>
            <a:pPr>
              <a:defRPr/>
            </a:pPr>
            <a:r>
              <a:rPr lang="en-GB" sz="2000" dirty="0">
                <a:solidFill>
                  <a:srgbClr val="000000"/>
                </a:solidFill>
                <a:latin typeface="Calibri" panose="020F0502020204030204" pitchFamily="34" charset="0"/>
              </a:rPr>
              <a:t>What does this picture make you:</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See?</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Hear?</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Feel?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Smell?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Taste?</a:t>
            </a:r>
            <a:endParaRPr lang="en-GB" altLang="en-US" sz="2200" dirty="0">
              <a:solidFill>
                <a:srgbClr val="000000"/>
              </a:solidFill>
              <a:latin typeface="Calibri" panose="020F0502020204030204" pitchFamily="34" charset="0"/>
            </a:endParaRPr>
          </a:p>
          <a:p>
            <a:pPr>
              <a:defRPr/>
            </a:pPr>
            <a:endParaRPr lang="en-GB" dirty="0">
              <a:solidFill>
                <a:srgbClr val="000000"/>
              </a:solidFill>
            </a:endParaRPr>
          </a:p>
          <a:p>
            <a:pPr>
              <a:defRPr/>
            </a:pPr>
            <a:endParaRPr lang="en-GB" dirty="0">
              <a:solidFill>
                <a:srgbClr val="000000"/>
              </a:solidFill>
            </a:endParaRPr>
          </a:p>
        </p:txBody>
      </p:sp>
      <p:sp>
        <p:nvSpPr>
          <p:cNvPr id="13317" name="TextBox 3">
            <a:extLst>
              <a:ext uri="{FF2B5EF4-FFF2-40B4-BE49-F238E27FC236}">
                <a16:creationId xmlns:a16="http://schemas.microsoft.com/office/drawing/2014/main" id="{87B2C458-05A2-4A59-A2CF-9FDCC094D98D}"/>
              </a:ext>
            </a:extLst>
          </p:cNvPr>
          <p:cNvSpPr txBox="1">
            <a:spLocks noChangeArrowheads="1"/>
          </p:cNvSpPr>
          <p:nvPr/>
        </p:nvSpPr>
        <p:spPr bwMode="auto">
          <a:xfrm>
            <a:off x="1441450" y="69850"/>
            <a:ext cx="60420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ar-SA" sz="3200">
                <a:solidFill>
                  <a:srgbClr val="000000"/>
                </a:solidFill>
                <a:latin typeface="Calibri" panose="020F0502020204030204" pitchFamily="34" charset="0"/>
              </a:rPr>
              <a:t>Constructing images with pictures </a:t>
            </a:r>
          </a:p>
        </p:txBody>
      </p:sp>
      <p:sp>
        <p:nvSpPr>
          <p:cNvPr id="8" name="Rounded Rectangle 7">
            <a:extLst>
              <a:ext uri="{FF2B5EF4-FFF2-40B4-BE49-F238E27FC236}">
                <a16:creationId xmlns:a16="http://schemas.microsoft.com/office/drawing/2014/main" id="{DC5D8082-E8C9-467B-84EF-CADF59903365}"/>
              </a:ext>
            </a:extLst>
          </p:cNvPr>
          <p:cNvSpPr/>
          <p:nvPr/>
        </p:nvSpPr>
        <p:spPr>
          <a:xfrm>
            <a:off x="6480175" y="1843088"/>
            <a:ext cx="2555875" cy="4362450"/>
          </a:xfrm>
          <a:prstGeom prst="roundRect">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Prior knowledge:</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What does this picture remind you of?</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Have you been to a castle?</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What stories/ experience have you got of castles?</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Which words do you associate with castles? </a:t>
            </a:r>
          </a:p>
          <a:p>
            <a:pPr>
              <a:defRPr/>
            </a:pPr>
            <a:endParaRPr lang="en-GB" dirty="0">
              <a:solidFill>
                <a:srgbClr val="000000"/>
              </a:solidFill>
            </a:endParaRPr>
          </a:p>
          <a:p>
            <a:pPr>
              <a:defRPr/>
            </a:pPr>
            <a:endParaRPr lang="en-GB" dirty="0">
              <a:solidFill>
                <a:srgbClr val="000000"/>
              </a:solidFill>
            </a:endParaRPr>
          </a:p>
        </p:txBody>
      </p:sp>
      <p:sp>
        <p:nvSpPr>
          <p:cNvPr id="9" name="Rounded Rectangle 8">
            <a:extLst>
              <a:ext uri="{FF2B5EF4-FFF2-40B4-BE49-F238E27FC236}">
                <a16:creationId xmlns:a16="http://schemas.microsoft.com/office/drawing/2014/main" id="{166AC737-BCE1-4EE3-954D-CF322BF83EE1}"/>
              </a:ext>
            </a:extLst>
          </p:cNvPr>
          <p:cNvSpPr/>
          <p:nvPr/>
        </p:nvSpPr>
        <p:spPr>
          <a:xfrm>
            <a:off x="68263" y="5045075"/>
            <a:ext cx="2484437" cy="1655763"/>
          </a:xfrm>
          <a:prstGeom prst="round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Emotions:</a:t>
            </a:r>
          </a:p>
          <a:p>
            <a:pPr>
              <a:defRPr/>
            </a:pPr>
            <a:r>
              <a:rPr lang="en-GB" sz="2000" dirty="0">
                <a:solidFill>
                  <a:srgbClr val="000000"/>
                </a:solidFill>
                <a:latin typeface="Calibri" panose="020F0502020204030204" pitchFamily="34" charset="0"/>
              </a:rPr>
              <a:t>What does this picture make you feel inside? </a:t>
            </a:r>
          </a:p>
          <a:p>
            <a:pPr>
              <a:defRPr/>
            </a:pPr>
            <a:endParaRPr lang="en-GB" altLang="en-US" sz="2000" dirty="0">
              <a:solidFill>
                <a:srgbClr val="000000"/>
              </a:solidFill>
              <a:latin typeface="Calibri" panose="020F0502020204030204" pitchFamily="34" charset="0"/>
            </a:endParaRPr>
          </a:p>
          <a:p>
            <a:pPr>
              <a:defRPr/>
            </a:pPr>
            <a:endParaRPr lang="en-GB" dirty="0">
              <a:solidFill>
                <a:srgbClr val="000000"/>
              </a:solidFill>
            </a:endParaRPr>
          </a:p>
          <a:p>
            <a:pPr>
              <a:defRPr/>
            </a:pPr>
            <a:endParaRPr lang="en-GB" dirty="0">
              <a:solidFill>
                <a:srgbClr val="000000"/>
              </a:solidFill>
            </a:endParaRPr>
          </a:p>
        </p:txBody>
      </p:sp>
      <p:sp>
        <p:nvSpPr>
          <p:cNvPr id="5" name="Rounded Rectangle 4">
            <a:extLst>
              <a:ext uri="{FF2B5EF4-FFF2-40B4-BE49-F238E27FC236}">
                <a16:creationId xmlns:a16="http://schemas.microsoft.com/office/drawing/2014/main" id="{2373EFF9-7AA1-4BAF-92D4-112241F71561}"/>
              </a:ext>
            </a:extLst>
          </p:cNvPr>
          <p:cNvSpPr/>
          <p:nvPr/>
        </p:nvSpPr>
        <p:spPr>
          <a:xfrm>
            <a:off x="2709863" y="5329238"/>
            <a:ext cx="3563937" cy="108902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000" dirty="0">
                <a:solidFill>
                  <a:srgbClr val="000000"/>
                </a:solidFill>
                <a:latin typeface="Calibri" panose="020F0502020204030204" pitchFamily="34" charset="0"/>
              </a:rPr>
              <a:t>We are all likely to have different ideas based on our life experiences. </a:t>
            </a:r>
          </a:p>
        </p:txBody>
      </p:sp>
      <p:sp>
        <p:nvSpPr>
          <p:cNvPr id="11" name="Rounded Rectangle 10">
            <a:extLst>
              <a:ext uri="{FF2B5EF4-FFF2-40B4-BE49-F238E27FC236}">
                <a16:creationId xmlns:a16="http://schemas.microsoft.com/office/drawing/2014/main" id="{6C6998B0-97CF-42E0-A73E-8751E2DF60CF}"/>
              </a:ext>
            </a:extLst>
          </p:cNvPr>
          <p:cNvSpPr/>
          <p:nvPr/>
        </p:nvSpPr>
        <p:spPr>
          <a:xfrm>
            <a:off x="920750" y="649288"/>
            <a:ext cx="7083425" cy="113347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rgbClr val="000000"/>
                </a:solidFill>
                <a:latin typeface="Calibri" panose="020F0502020204030204" pitchFamily="34" charset="0"/>
              </a:rPr>
              <a:t>Now try the same with this picture. How are your visual images different from the last picture? Why do you think this is?  </a:t>
            </a:r>
            <a:endParaRPr lang="en-GB" dirty="0">
              <a:solidFill>
                <a:srgbClr val="000000"/>
              </a:solidFill>
              <a:latin typeface="Calibri" panose="020F0502020204030204" pitchFamily="34" charset="0"/>
            </a:endParaRPr>
          </a:p>
        </p:txBody>
      </p:sp>
      <p:pic>
        <p:nvPicPr>
          <p:cNvPr id="13322" name="Picture 5">
            <a:extLst>
              <a:ext uri="{FF2B5EF4-FFF2-40B4-BE49-F238E27FC236}">
                <a16:creationId xmlns:a16="http://schemas.microsoft.com/office/drawing/2014/main" id="{AA37B58B-1DA4-4A72-B15A-36C394EBFB67}"/>
              </a:ext>
            </a:extLst>
          </p:cNvPr>
          <p:cNvPicPr>
            <a:picLocks noChangeAspect="1"/>
          </p:cNvPicPr>
          <p:nvPr/>
        </p:nvPicPr>
        <p:blipFill>
          <a:blip r:embed="rId4">
            <a:extLst>
              <a:ext uri="{28A0092B-C50C-407E-A947-70E740481C1C}">
                <a14:useLocalDpi xmlns:a14="http://schemas.microsoft.com/office/drawing/2010/main" val="0"/>
              </a:ext>
            </a:extLst>
          </a:blip>
          <a:srcRect l="10626" t="31790" r="48425" b="17786"/>
          <a:stretch>
            <a:fillRect/>
          </a:stretch>
        </p:blipFill>
        <p:spPr bwMode="auto">
          <a:xfrm>
            <a:off x="2433638" y="2044700"/>
            <a:ext cx="3957637" cy="273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370ECEC5-7AAF-4D6D-B52A-C18757A62699}"/>
              </a:ext>
            </a:extLst>
          </p:cNvPr>
          <p:cNvPicPr/>
          <p:nvPr/>
        </p:nvPicPr>
        <p:blipFill>
          <a:blip r:embed="rId5">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7">
            <a:extLst>
              <a:ext uri="{FF2B5EF4-FFF2-40B4-BE49-F238E27FC236}">
                <a16:creationId xmlns:a16="http://schemas.microsoft.com/office/drawing/2014/main" id="{04E0B4E6-1349-44C6-9376-B4C2C64A31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AutoShape 4">
            <a:extLst>
              <a:ext uri="{FF2B5EF4-FFF2-40B4-BE49-F238E27FC236}">
                <a16:creationId xmlns:a16="http://schemas.microsoft.com/office/drawing/2014/main" id="{3A4A65F9-4088-4D0A-BFC7-7525C43092D2}"/>
              </a:ext>
            </a:extLst>
          </p:cNvPr>
          <p:cNvSpPr>
            <a:spLocks noChangeArrowheads="1"/>
          </p:cNvSpPr>
          <p:nvPr/>
        </p:nvSpPr>
        <p:spPr bwMode="auto">
          <a:xfrm>
            <a:off x="811213" y="1228725"/>
            <a:ext cx="7343775" cy="1719263"/>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dirty="0">
                <a:solidFill>
                  <a:srgbClr val="000000"/>
                </a:solidFill>
                <a:latin typeface="Calibri" panose="020F0502020204030204" pitchFamily="34" charset="0"/>
              </a:rPr>
              <a:t>The first castle scene is calm and still and in colour. It may make us imagine historical castles, people living peacefully in castles and fairy tale/storybook castles. It may make us think of stories about kings and queens, castles and knights. It may look like a castle you have visited, seen on the television or in a non-fiction book. </a:t>
            </a:r>
          </a:p>
        </p:txBody>
      </p:sp>
      <p:sp>
        <p:nvSpPr>
          <p:cNvPr id="15365" name="AutoShape 4">
            <a:extLst>
              <a:ext uri="{FF2B5EF4-FFF2-40B4-BE49-F238E27FC236}">
                <a16:creationId xmlns:a16="http://schemas.microsoft.com/office/drawing/2014/main" id="{A79C0DBE-7A1C-423D-87EF-0D7BC313F4F3}"/>
              </a:ext>
            </a:extLst>
          </p:cNvPr>
          <p:cNvSpPr>
            <a:spLocks noChangeArrowheads="1"/>
          </p:cNvSpPr>
          <p:nvPr/>
        </p:nvSpPr>
        <p:spPr bwMode="auto">
          <a:xfrm>
            <a:off x="830263" y="3121025"/>
            <a:ext cx="7342187" cy="2366963"/>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dirty="0">
                <a:solidFill>
                  <a:srgbClr val="000000"/>
                </a:solidFill>
                <a:latin typeface="Calibri" panose="020F0502020204030204" pitchFamily="34" charset="0"/>
              </a:rPr>
              <a:t>The second castle scene is more sinister. The photographer has chosen to use black and white instead of colour, the castle is very imposing and there is a disused building to the side of it. There are also birds circling overhead. This may make us imagine people being trapped in dungeons/towers, people with ill intent/bad people from stories living here. It may make us think of scary storylines such as ghosts and haunted places or vampires. </a:t>
            </a:r>
          </a:p>
        </p:txBody>
      </p:sp>
      <p:sp>
        <p:nvSpPr>
          <p:cNvPr id="15366" name="TextBox 1">
            <a:extLst>
              <a:ext uri="{FF2B5EF4-FFF2-40B4-BE49-F238E27FC236}">
                <a16:creationId xmlns:a16="http://schemas.microsoft.com/office/drawing/2014/main" id="{6F8A4B32-1249-41DB-AC4B-ECB23FBAD153}"/>
              </a:ext>
            </a:extLst>
          </p:cNvPr>
          <p:cNvSpPr txBox="1">
            <a:spLocks noChangeArrowheads="1"/>
          </p:cNvSpPr>
          <p:nvPr/>
        </p:nvSpPr>
        <p:spPr bwMode="auto">
          <a:xfrm>
            <a:off x="1258888" y="165100"/>
            <a:ext cx="60499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3200">
                <a:latin typeface="Calibri" panose="020F0502020204030204" pitchFamily="34" charset="0"/>
              </a:rPr>
              <a:t>Constructing (building) visual images </a:t>
            </a:r>
          </a:p>
        </p:txBody>
      </p:sp>
      <p:sp>
        <p:nvSpPr>
          <p:cNvPr id="15367" name="AutoShape 4">
            <a:extLst>
              <a:ext uri="{FF2B5EF4-FFF2-40B4-BE49-F238E27FC236}">
                <a16:creationId xmlns:a16="http://schemas.microsoft.com/office/drawing/2014/main" id="{A2183B0C-314E-463E-8984-A8F37E873B1F}"/>
              </a:ext>
            </a:extLst>
          </p:cNvPr>
          <p:cNvSpPr>
            <a:spLocks noChangeArrowheads="1"/>
          </p:cNvSpPr>
          <p:nvPr/>
        </p:nvSpPr>
        <p:spPr bwMode="auto">
          <a:xfrm>
            <a:off x="811213" y="5661025"/>
            <a:ext cx="7343775" cy="749300"/>
          </a:xfrm>
          <a:prstGeom prst="roundRect">
            <a:avLst>
              <a:gd name="adj" fmla="val 16667"/>
            </a:avLst>
          </a:prstGeom>
          <a:solidFill>
            <a:srgbClr val="00FFFF"/>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900">
                <a:solidFill>
                  <a:srgbClr val="000000"/>
                </a:solidFill>
                <a:latin typeface="Calibri" panose="020F0502020204030204" pitchFamily="34" charset="0"/>
              </a:rPr>
              <a:t>What visual images did you construct of the two castles? Were your ideas similar or different to the above?  </a:t>
            </a:r>
          </a:p>
        </p:txBody>
      </p:sp>
      <p:pic>
        <p:nvPicPr>
          <p:cNvPr id="8" name="Picture 7">
            <a:extLst>
              <a:ext uri="{FF2B5EF4-FFF2-40B4-BE49-F238E27FC236}">
                <a16:creationId xmlns:a16="http://schemas.microsoft.com/office/drawing/2014/main" id="{8777F33D-B59C-4F35-80E9-332DDB620FE6}"/>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7">
            <a:extLst>
              <a:ext uri="{FF2B5EF4-FFF2-40B4-BE49-F238E27FC236}">
                <a16:creationId xmlns:a16="http://schemas.microsoft.com/office/drawing/2014/main" id="{9F41A666-CD49-4EC4-B939-347E6D105E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AutoShape 4">
            <a:extLst>
              <a:ext uri="{FF2B5EF4-FFF2-40B4-BE49-F238E27FC236}">
                <a16:creationId xmlns:a16="http://schemas.microsoft.com/office/drawing/2014/main" id="{F9CF1727-0FDB-408F-9027-C4D1B23BBB35}"/>
              </a:ext>
            </a:extLst>
          </p:cNvPr>
          <p:cNvSpPr>
            <a:spLocks noChangeArrowheads="1"/>
          </p:cNvSpPr>
          <p:nvPr/>
        </p:nvSpPr>
        <p:spPr bwMode="auto">
          <a:xfrm>
            <a:off x="727075" y="763588"/>
            <a:ext cx="7342188" cy="23495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200">
                <a:solidFill>
                  <a:srgbClr val="000000"/>
                </a:solidFill>
                <a:latin typeface="Calibri" panose="020F0502020204030204" pitchFamily="34" charset="0"/>
              </a:rPr>
              <a:t>The photographers who took the castle images had very different ideas about what they wanted people to think about their castles. They would have had different visual images in their minds about what scene they wanted to create and how they wanted to make people feel about the castles. </a:t>
            </a:r>
          </a:p>
        </p:txBody>
      </p:sp>
      <p:sp>
        <p:nvSpPr>
          <p:cNvPr id="17413" name="AutoShape 4">
            <a:extLst>
              <a:ext uri="{FF2B5EF4-FFF2-40B4-BE49-F238E27FC236}">
                <a16:creationId xmlns:a16="http://schemas.microsoft.com/office/drawing/2014/main" id="{357C25D0-CE12-4344-ACA6-8CE8D6AE8843}"/>
              </a:ext>
            </a:extLst>
          </p:cNvPr>
          <p:cNvSpPr>
            <a:spLocks noChangeArrowheads="1"/>
          </p:cNvSpPr>
          <p:nvPr/>
        </p:nvSpPr>
        <p:spPr bwMode="auto">
          <a:xfrm>
            <a:off x="819150" y="5037138"/>
            <a:ext cx="7343775" cy="16002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200">
                <a:solidFill>
                  <a:srgbClr val="000000"/>
                </a:solidFill>
                <a:latin typeface="Calibri" panose="020F0502020204030204" pitchFamily="34" charset="0"/>
              </a:rPr>
              <a:t>Authors do the same as these photographers in their writing. Instead of colour and how they choose to present their photos, they use language and vocabulary choices to help us create visual images. </a:t>
            </a:r>
          </a:p>
        </p:txBody>
      </p:sp>
      <p:pic>
        <p:nvPicPr>
          <p:cNvPr id="17414" name="Picture 7">
            <a:extLst>
              <a:ext uri="{FF2B5EF4-FFF2-40B4-BE49-F238E27FC236}">
                <a16:creationId xmlns:a16="http://schemas.microsoft.com/office/drawing/2014/main" id="{4E453D0A-74C3-41E0-903A-50CD5A3382D0}"/>
              </a:ext>
            </a:extLst>
          </p:cNvPr>
          <p:cNvPicPr>
            <a:picLocks noChangeAspect="1"/>
          </p:cNvPicPr>
          <p:nvPr/>
        </p:nvPicPr>
        <p:blipFill>
          <a:blip r:embed="rId4">
            <a:extLst>
              <a:ext uri="{28A0092B-C50C-407E-A947-70E740481C1C}">
                <a14:useLocalDpi xmlns:a14="http://schemas.microsoft.com/office/drawing/2010/main" val="0"/>
              </a:ext>
            </a:extLst>
          </a:blip>
          <a:srcRect l="9050" t="31790" r="51064" b="17786"/>
          <a:stretch>
            <a:fillRect/>
          </a:stretch>
        </p:blipFill>
        <p:spPr bwMode="auto">
          <a:xfrm>
            <a:off x="2016125" y="3255963"/>
            <a:ext cx="2382838"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8">
            <a:extLst>
              <a:ext uri="{FF2B5EF4-FFF2-40B4-BE49-F238E27FC236}">
                <a16:creationId xmlns:a16="http://schemas.microsoft.com/office/drawing/2014/main" id="{598FC9D6-1EC8-464E-A858-AF3A91C0C467}"/>
              </a:ext>
            </a:extLst>
          </p:cNvPr>
          <p:cNvPicPr>
            <a:picLocks noChangeAspect="1"/>
          </p:cNvPicPr>
          <p:nvPr/>
        </p:nvPicPr>
        <p:blipFill>
          <a:blip r:embed="rId5">
            <a:extLst>
              <a:ext uri="{28A0092B-C50C-407E-A947-70E740481C1C}">
                <a14:useLocalDpi xmlns:a14="http://schemas.microsoft.com/office/drawing/2010/main" val="0"/>
              </a:ext>
            </a:extLst>
          </a:blip>
          <a:srcRect l="10626" t="31790" r="48425" b="17786"/>
          <a:stretch>
            <a:fillRect/>
          </a:stretch>
        </p:blipFill>
        <p:spPr bwMode="auto">
          <a:xfrm>
            <a:off x="4503738" y="3243263"/>
            <a:ext cx="2486025" cy="172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9D5AC331-3403-4013-99AF-CCC9F65908AB}"/>
              </a:ext>
            </a:extLst>
          </p:cNvPr>
          <p:cNvPicPr/>
          <p:nvPr/>
        </p:nvPicPr>
        <p:blipFill>
          <a:blip r:embed="rId6">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7">
            <a:extLst>
              <a:ext uri="{FF2B5EF4-FFF2-40B4-BE49-F238E27FC236}">
                <a16:creationId xmlns:a16="http://schemas.microsoft.com/office/drawing/2014/main" id="{564191AC-9750-4B4A-9ECC-0326E82091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AutoShape 4">
            <a:extLst>
              <a:ext uri="{FF2B5EF4-FFF2-40B4-BE49-F238E27FC236}">
                <a16:creationId xmlns:a16="http://schemas.microsoft.com/office/drawing/2014/main" id="{1EAEE60F-5F38-417E-A302-29F2307E090D}"/>
              </a:ext>
            </a:extLst>
          </p:cNvPr>
          <p:cNvSpPr>
            <a:spLocks noChangeArrowheads="1"/>
          </p:cNvSpPr>
          <p:nvPr/>
        </p:nvSpPr>
        <p:spPr bwMode="auto">
          <a:xfrm>
            <a:off x="611188" y="793750"/>
            <a:ext cx="7561262" cy="11223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000">
                <a:solidFill>
                  <a:srgbClr val="000000"/>
                </a:solidFill>
                <a:latin typeface="Calibri" panose="020F0502020204030204" pitchFamily="34" charset="0"/>
              </a:rPr>
              <a:t>Close your eyes (if you feel comfortable to) and listen to the text being read aloud. Try to imagine the scene inside your head. Talk about what else you can see in the picture you have created in your head.</a:t>
            </a:r>
          </a:p>
        </p:txBody>
      </p:sp>
      <p:sp>
        <p:nvSpPr>
          <p:cNvPr id="14344" name="AutoShape 4">
            <a:extLst>
              <a:ext uri="{FF2B5EF4-FFF2-40B4-BE49-F238E27FC236}">
                <a16:creationId xmlns:a16="http://schemas.microsoft.com/office/drawing/2014/main" id="{EBB56691-1EBC-4C40-999E-1EFBB23FC118}"/>
              </a:ext>
            </a:extLst>
          </p:cNvPr>
          <p:cNvSpPr>
            <a:spLocks noChangeArrowheads="1"/>
          </p:cNvSpPr>
          <p:nvPr/>
        </p:nvSpPr>
        <p:spPr bwMode="auto">
          <a:xfrm>
            <a:off x="179388" y="4105275"/>
            <a:ext cx="8780462" cy="2486025"/>
          </a:xfrm>
          <a:prstGeom prst="roundRect">
            <a:avLst>
              <a:gd name="adj" fmla="val 16667"/>
            </a:avLst>
          </a:prstGeom>
          <a:solidFill>
            <a:srgbClr val="99FF66"/>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000" dirty="0">
                <a:solidFill>
                  <a:srgbClr val="000000"/>
                </a:solidFill>
                <a:latin typeface="Calibri" panose="020F0502020204030204" pitchFamily="34" charset="0"/>
              </a:rPr>
              <a:t>It was well into the afternoon and quickly getting dark. How long would she have to wait? She glanced up and down the empty road. </a:t>
            </a:r>
            <a:r>
              <a:rPr lang="en-GB" altLang="en-US" sz="2000">
                <a:solidFill>
                  <a:srgbClr val="000000"/>
                </a:solidFill>
                <a:latin typeface="Calibri" panose="020F0502020204030204" pitchFamily="34" charset="0"/>
              </a:rPr>
              <a:t>The wind had dropped completely and everything was so unusually still that it felt like the world had come to a strange and eerie pause. </a:t>
            </a:r>
            <a:r>
              <a:rPr lang="en-GB" altLang="en-US" sz="2000" dirty="0">
                <a:solidFill>
                  <a:srgbClr val="000000"/>
                </a:solidFill>
                <a:latin typeface="Calibri" panose="020F0502020204030204" pitchFamily="34" charset="0"/>
              </a:rPr>
              <a:t>A thin mist began to drift along the road like a slow, grey smoke. She felt suddenly cold and uneasy as the damp air clung around her face and a fine rain began to scatter around her, like sprinkling dust, in the early evening air.</a:t>
            </a:r>
          </a:p>
        </p:txBody>
      </p:sp>
      <p:sp>
        <p:nvSpPr>
          <p:cNvPr id="19462" name="Rectangle 2">
            <a:extLst>
              <a:ext uri="{FF2B5EF4-FFF2-40B4-BE49-F238E27FC236}">
                <a16:creationId xmlns:a16="http://schemas.microsoft.com/office/drawing/2014/main" id="{F14BC19F-37CE-41C1-8F23-1FC1862DC762}"/>
              </a:ext>
            </a:extLst>
          </p:cNvPr>
          <p:cNvSpPr>
            <a:spLocks noChangeArrowheads="1"/>
          </p:cNvSpPr>
          <p:nvPr/>
        </p:nvSpPr>
        <p:spPr bwMode="auto">
          <a:xfrm>
            <a:off x="1241425" y="85725"/>
            <a:ext cx="64420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3200">
                <a:latin typeface="Calibri" panose="020F0502020204030204" pitchFamily="34" charset="0"/>
              </a:rPr>
              <a:t>Constructing visual images from text  </a:t>
            </a:r>
          </a:p>
        </p:txBody>
      </p:sp>
      <p:sp>
        <p:nvSpPr>
          <p:cNvPr id="19463" name="AutoShape 4">
            <a:extLst>
              <a:ext uri="{FF2B5EF4-FFF2-40B4-BE49-F238E27FC236}">
                <a16:creationId xmlns:a16="http://schemas.microsoft.com/office/drawing/2014/main" id="{A91D68B3-7D1F-4F2A-9EB0-D30CEF57DB3E}"/>
              </a:ext>
            </a:extLst>
          </p:cNvPr>
          <p:cNvSpPr>
            <a:spLocks noChangeArrowheads="1"/>
          </p:cNvSpPr>
          <p:nvPr/>
        </p:nvSpPr>
        <p:spPr bwMode="auto">
          <a:xfrm>
            <a:off x="179388" y="1989138"/>
            <a:ext cx="8780462" cy="2043112"/>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b="1" dirty="0">
                <a:solidFill>
                  <a:srgbClr val="000000"/>
                </a:solidFill>
                <a:latin typeface="Calibri" panose="020F0502020204030204" pitchFamily="34" charset="0"/>
              </a:rPr>
              <a:t>Remember to think about:</a:t>
            </a:r>
            <a:r>
              <a:rPr lang="en-GB" altLang="en-US" sz="1900" dirty="0">
                <a:solidFill>
                  <a:srgbClr val="000000"/>
                </a:solidFill>
                <a:latin typeface="Calibri" panose="020F0502020204030204" pitchFamily="34" charset="0"/>
              </a:rPr>
              <a:t> </a:t>
            </a:r>
          </a:p>
          <a:p>
            <a:pPr eaLnBrk="1" hangingPunct="1">
              <a:spcBef>
                <a:spcPct val="0"/>
              </a:spcBef>
              <a:buFontTx/>
              <a:buNone/>
            </a:pPr>
            <a:r>
              <a:rPr lang="en-GB" altLang="en-US" sz="1900" b="1" dirty="0">
                <a:solidFill>
                  <a:srgbClr val="000000"/>
                </a:solidFill>
                <a:latin typeface="Calibri" panose="020F0502020204030204" pitchFamily="34" charset="0"/>
              </a:rPr>
              <a:t>Senses: </a:t>
            </a:r>
            <a:r>
              <a:rPr lang="en-GB" altLang="en-US" sz="1900" dirty="0">
                <a:solidFill>
                  <a:srgbClr val="000000"/>
                </a:solidFill>
                <a:latin typeface="Calibri" panose="020F0502020204030204" pitchFamily="34" charset="0"/>
              </a:rPr>
              <a:t>What you can see, hear, smell, taste, feel</a:t>
            </a:r>
          </a:p>
          <a:p>
            <a:pPr eaLnBrk="1" hangingPunct="1">
              <a:spcBef>
                <a:spcPct val="0"/>
              </a:spcBef>
              <a:buFontTx/>
              <a:buNone/>
            </a:pPr>
            <a:r>
              <a:rPr lang="en-GB" altLang="en-US" sz="1900" b="1" dirty="0">
                <a:solidFill>
                  <a:srgbClr val="000000"/>
                </a:solidFill>
                <a:latin typeface="Calibri" panose="020F0502020204030204" pitchFamily="34" charset="0"/>
              </a:rPr>
              <a:t>Emotions: </a:t>
            </a:r>
            <a:r>
              <a:rPr lang="en-GB" altLang="en-US" sz="1900" dirty="0">
                <a:solidFill>
                  <a:srgbClr val="000000"/>
                </a:solidFill>
                <a:latin typeface="Calibri" panose="020F0502020204030204" pitchFamily="34" charset="0"/>
              </a:rPr>
              <a:t>How does the text make you feel inside? Scared, excited, happy, upset?</a:t>
            </a:r>
          </a:p>
          <a:p>
            <a:pPr eaLnBrk="1" hangingPunct="1">
              <a:spcBef>
                <a:spcPct val="0"/>
              </a:spcBef>
              <a:buFontTx/>
              <a:buNone/>
            </a:pPr>
            <a:r>
              <a:rPr lang="en-GB" altLang="en-US" sz="1900" b="1" dirty="0">
                <a:solidFill>
                  <a:srgbClr val="000000"/>
                </a:solidFill>
                <a:latin typeface="Calibri" panose="020F0502020204030204" pitchFamily="34" charset="0"/>
              </a:rPr>
              <a:t>Prior knowledge: </a:t>
            </a:r>
            <a:r>
              <a:rPr lang="en-GB" altLang="en-US" sz="1900" dirty="0">
                <a:solidFill>
                  <a:srgbClr val="000000"/>
                </a:solidFill>
                <a:latin typeface="Calibri" panose="020F0502020204030204" pitchFamily="34" charset="0"/>
              </a:rPr>
              <a:t>What do you already know about the subject of the text? What experiences do you have of what is in the text/what stories have you read with similar content? </a:t>
            </a:r>
          </a:p>
        </p:txBody>
      </p:sp>
      <p:pic>
        <p:nvPicPr>
          <p:cNvPr id="8" name="Picture 7">
            <a:extLst>
              <a:ext uri="{FF2B5EF4-FFF2-40B4-BE49-F238E27FC236}">
                <a16:creationId xmlns:a16="http://schemas.microsoft.com/office/drawing/2014/main" id="{6BB82D52-D26E-47A3-95F9-ABE25145834F}"/>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72450" y="121741"/>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7">
            <a:extLst>
              <a:ext uri="{FF2B5EF4-FFF2-40B4-BE49-F238E27FC236}">
                <a16:creationId xmlns:a16="http://schemas.microsoft.com/office/drawing/2014/main" id="{A8F851B0-FCB8-4704-80EB-86E4403D2A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AutoShape 4">
            <a:extLst>
              <a:ext uri="{FF2B5EF4-FFF2-40B4-BE49-F238E27FC236}">
                <a16:creationId xmlns:a16="http://schemas.microsoft.com/office/drawing/2014/main" id="{D59898C3-8EBA-450B-A2BB-B0E03FFA7A71}"/>
              </a:ext>
            </a:extLst>
          </p:cNvPr>
          <p:cNvSpPr>
            <a:spLocks noChangeArrowheads="1"/>
          </p:cNvSpPr>
          <p:nvPr/>
        </p:nvSpPr>
        <p:spPr bwMode="auto">
          <a:xfrm>
            <a:off x="1060450" y="211138"/>
            <a:ext cx="6804025" cy="91916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dirty="0">
                <a:solidFill>
                  <a:srgbClr val="000000"/>
                </a:solidFill>
                <a:latin typeface="Calibri" panose="020F0502020204030204" pitchFamily="34" charset="0"/>
              </a:rPr>
              <a:t>This time, listen to the description and draw what you hear</a:t>
            </a:r>
          </a:p>
        </p:txBody>
      </p:sp>
      <p:sp>
        <p:nvSpPr>
          <p:cNvPr id="21509" name="AutoShape 4">
            <a:extLst>
              <a:ext uri="{FF2B5EF4-FFF2-40B4-BE49-F238E27FC236}">
                <a16:creationId xmlns:a16="http://schemas.microsoft.com/office/drawing/2014/main" id="{86EA1F63-3377-4867-9365-8AB04B43A181}"/>
              </a:ext>
            </a:extLst>
          </p:cNvPr>
          <p:cNvSpPr>
            <a:spLocks noChangeArrowheads="1"/>
          </p:cNvSpPr>
          <p:nvPr/>
        </p:nvSpPr>
        <p:spPr bwMode="auto">
          <a:xfrm>
            <a:off x="179388" y="3429000"/>
            <a:ext cx="8785225" cy="3319463"/>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400" dirty="0">
                <a:solidFill>
                  <a:srgbClr val="000000"/>
                </a:solidFill>
                <a:latin typeface="Calibri" panose="020F0502020204030204" pitchFamily="34" charset="0"/>
              </a:rPr>
              <a:t>The room I spied before me was quite square with a large window on the right side wall. Under the window there was a wooden coffee table which had heaps of old magazines piled on top. Beside the coffee table, next to the window, towered a huge grandfather clock which ticked loudly as the large brass pendulum swung from side to side.</a:t>
            </a:r>
          </a:p>
          <a:p>
            <a:pPr eaLnBrk="1" hangingPunct="1">
              <a:spcBef>
                <a:spcPct val="50000"/>
              </a:spcBef>
              <a:buFontTx/>
              <a:buNone/>
            </a:pPr>
            <a:r>
              <a:rPr lang="en-GB" altLang="en-US" sz="1400" dirty="0">
                <a:solidFill>
                  <a:srgbClr val="000000"/>
                </a:solidFill>
                <a:latin typeface="Calibri" panose="020F0502020204030204" pitchFamily="34" charset="0"/>
              </a:rPr>
              <a:t>On the other side of the window, a large picture depicting wild green hills and valleys decorated the otherwise bare walls of the dusty dining room.</a:t>
            </a:r>
          </a:p>
          <a:p>
            <a:pPr eaLnBrk="1" hangingPunct="1">
              <a:spcBef>
                <a:spcPct val="50000"/>
              </a:spcBef>
              <a:buFontTx/>
              <a:buNone/>
            </a:pPr>
            <a:r>
              <a:rPr lang="en-GB" altLang="en-US" sz="1400" dirty="0">
                <a:solidFill>
                  <a:srgbClr val="000000"/>
                </a:solidFill>
                <a:latin typeface="Calibri" panose="020F0502020204030204" pitchFamily="34" charset="0"/>
              </a:rPr>
              <a:t>In the centre of the room stood a long, rectangular table which had been neatly and appropriately set with fine silver cutlery and place mats. At the far end of the room, I could just make out the shape of an enormous fireplace, a welcoming fire roaring in its grate.</a:t>
            </a:r>
          </a:p>
          <a:p>
            <a:pPr eaLnBrk="1" hangingPunct="1">
              <a:spcBef>
                <a:spcPct val="50000"/>
              </a:spcBef>
              <a:buFontTx/>
              <a:buNone/>
            </a:pPr>
            <a:r>
              <a:rPr lang="en-GB" altLang="en-US" sz="1400" dirty="0">
                <a:solidFill>
                  <a:srgbClr val="000000"/>
                </a:solidFill>
                <a:latin typeface="Calibri" panose="020F0502020204030204" pitchFamily="34" charset="0"/>
              </a:rPr>
              <a:t>But then I spotted what I had been looking for. To the left of the fireplace, in the furthermost corner of the room, was a large wooden box with shiny brass hinges and a strange wooden figure of an owl perched proudly on top of it.</a:t>
            </a:r>
          </a:p>
        </p:txBody>
      </p:sp>
      <p:sp>
        <p:nvSpPr>
          <p:cNvPr id="21510" name="AutoShape 4">
            <a:extLst>
              <a:ext uri="{FF2B5EF4-FFF2-40B4-BE49-F238E27FC236}">
                <a16:creationId xmlns:a16="http://schemas.microsoft.com/office/drawing/2014/main" id="{212487D7-9AFC-44CC-8E7B-4BCF9FFEEE31}"/>
              </a:ext>
            </a:extLst>
          </p:cNvPr>
          <p:cNvSpPr>
            <a:spLocks noChangeArrowheads="1"/>
          </p:cNvSpPr>
          <p:nvPr/>
        </p:nvSpPr>
        <p:spPr bwMode="auto">
          <a:xfrm>
            <a:off x="323850" y="1268413"/>
            <a:ext cx="8496300" cy="2043112"/>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b="1" dirty="0">
                <a:solidFill>
                  <a:srgbClr val="000000"/>
                </a:solidFill>
                <a:latin typeface="Calibri" panose="020F0502020204030204" pitchFamily="34" charset="0"/>
              </a:rPr>
              <a:t>Remember to think about:</a:t>
            </a:r>
            <a:r>
              <a:rPr lang="en-GB" altLang="en-US" sz="1900" dirty="0">
                <a:solidFill>
                  <a:srgbClr val="000000"/>
                </a:solidFill>
                <a:latin typeface="Calibri" panose="020F0502020204030204" pitchFamily="34" charset="0"/>
              </a:rPr>
              <a:t> </a:t>
            </a:r>
          </a:p>
          <a:p>
            <a:pPr eaLnBrk="1" hangingPunct="1">
              <a:spcBef>
                <a:spcPct val="0"/>
              </a:spcBef>
              <a:buFontTx/>
              <a:buNone/>
            </a:pPr>
            <a:r>
              <a:rPr lang="en-GB" altLang="en-US" sz="1900" b="1" dirty="0">
                <a:solidFill>
                  <a:srgbClr val="000000"/>
                </a:solidFill>
                <a:latin typeface="Calibri" panose="020F0502020204030204" pitchFamily="34" charset="0"/>
              </a:rPr>
              <a:t>Senses: </a:t>
            </a:r>
            <a:r>
              <a:rPr lang="en-GB" altLang="en-US" sz="1900" dirty="0">
                <a:solidFill>
                  <a:srgbClr val="000000"/>
                </a:solidFill>
                <a:latin typeface="Calibri" panose="020F0502020204030204" pitchFamily="34" charset="0"/>
              </a:rPr>
              <a:t>What you can see, hear, smell, taste, feel.</a:t>
            </a:r>
          </a:p>
          <a:p>
            <a:pPr eaLnBrk="1" hangingPunct="1">
              <a:spcBef>
                <a:spcPct val="0"/>
              </a:spcBef>
              <a:buFontTx/>
              <a:buNone/>
            </a:pPr>
            <a:r>
              <a:rPr lang="en-GB" altLang="en-US" sz="1900" b="1" dirty="0">
                <a:solidFill>
                  <a:srgbClr val="000000"/>
                </a:solidFill>
                <a:latin typeface="Calibri" panose="020F0502020204030204" pitchFamily="34" charset="0"/>
              </a:rPr>
              <a:t>Emotions: </a:t>
            </a:r>
            <a:r>
              <a:rPr lang="en-GB" altLang="en-US" sz="1900" dirty="0">
                <a:solidFill>
                  <a:srgbClr val="000000"/>
                </a:solidFill>
                <a:latin typeface="Calibri" panose="020F0502020204030204" pitchFamily="34" charset="0"/>
              </a:rPr>
              <a:t>How does the text make you feel inside? Scared, excited, happy, upset?</a:t>
            </a:r>
          </a:p>
          <a:p>
            <a:pPr eaLnBrk="1" hangingPunct="1">
              <a:spcBef>
                <a:spcPct val="0"/>
              </a:spcBef>
              <a:buFontTx/>
              <a:buNone/>
            </a:pPr>
            <a:r>
              <a:rPr lang="en-GB" altLang="en-US" sz="1900" b="1" dirty="0">
                <a:solidFill>
                  <a:srgbClr val="000000"/>
                </a:solidFill>
                <a:latin typeface="Calibri" panose="020F0502020204030204" pitchFamily="34" charset="0"/>
              </a:rPr>
              <a:t>Prior knowledge: </a:t>
            </a:r>
            <a:r>
              <a:rPr lang="en-GB" altLang="en-US" sz="1900" dirty="0">
                <a:solidFill>
                  <a:srgbClr val="000000"/>
                </a:solidFill>
                <a:latin typeface="Calibri" panose="020F0502020204030204" pitchFamily="34" charset="0"/>
              </a:rPr>
              <a:t>What do you already know about the subject of the text? What experiences do you have of what is in the text/what stories have you read with similar content? </a:t>
            </a:r>
          </a:p>
        </p:txBody>
      </p:sp>
      <p:pic>
        <p:nvPicPr>
          <p:cNvPr id="7" name="Picture 6">
            <a:extLst>
              <a:ext uri="{FF2B5EF4-FFF2-40B4-BE49-F238E27FC236}">
                <a16:creationId xmlns:a16="http://schemas.microsoft.com/office/drawing/2014/main" id="{45797BC7-8CDC-44E2-B30C-A3F3194FB165}"/>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7">
            <a:extLst>
              <a:ext uri="{FF2B5EF4-FFF2-40B4-BE49-F238E27FC236}">
                <a16:creationId xmlns:a16="http://schemas.microsoft.com/office/drawing/2014/main" id="{A1DDC949-613E-452D-ABA8-87EF65C92A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AutoShape 4">
            <a:extLst>
              <a:ext uri="{FF2B5EF4-FFF2-40B4-BE49-F238E27FC236}">
                <a16:creationId xmlns:a16="http://schemas.microsoft.com/office/drawing/2014/main" id="{1066F0B0-9C1F-40CF-ABA9-9573431199CE}"/>
              </a:ext>
            </a:extLst>
          </p:cNvPr>
          <p:cNvSpPr>
            <a:spLocks noChangeArrowheads="1"/>
          </p:cNvSpPr>
          <p:nvPr/>
        </p:nvSpPr>
        <p:spPr bwMode="auto">
          <a:xfrm>
            <a:off x="930275" y="958850"/>
            <a:ext cx="7064375" cy="9191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a:solidFill>
                  <a:srgbClr val="000000"/>
                </a:solidFill>
                <a:latin typeface="Calibri" panose="020F0502020204030204" pitchFamily="34" charset="0"/>
              </a:rPr>
              <a:t>Read the description and try to record your visual images either by drawing or mind mapping your ideas. </a:t>
            </a:r>
          </a:p>
        </p:txBody>
      </p:sp>
      <p:sp>
        <p:nvSpPr>
          <p:cNvPr id="23557" name="AutoShape 4">
            <a:extLst>
              <a:ext uri="{FF2B5EF4-FFF2-40B4-BE49-F238E27FC236}">
                <a16:creationId xmlns:a16="http://schemas.microsoft.com/office/drawing/2014/main" id="{3BDBBE59-65AA-47A9-85FE-B0EE9F12B1D4}"/>
              </a:ext>
            </a:extLst>
          </p:cNvPr>
          <p:cNvSpPr>
            <a:spLocks noChangeArrowheads="1"/>
          </p:cNvSpPr>
          <p:nvPr/>
        </p:nvSpPr>
        <p:spPr bwMode="auto">
          <a:xfrm>
            <a:off x="539750" y="1982788"/>
            <a:ext cx="8004175" cy="4870450"/>
          </a:xfrm>
          <a:prstGeom prst="roundRect">
            <a:avLst>
              <a:gd name="adj" fmla="val 16667"/>
            </a:avLst>
          </a:prstGeom>
          <a:solidFill>
            <a:srgbClr val="FFFF00"/>
          </a:solidFill>
          <a:ln w="9525">
            <a:solidFill>
              <a:schemeClr val="tx1"/>
            </a:solidFill>
            <a:round/>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600" dirty="0">
                <a:solidFill>
                  <a:srgbClr val="000000"/>
                </a:solidFill>
                <a:latin typeface="Calibri" panose="020F0502020204030204" pitchFamily="34" charset="0"/>
              </a:rPr>
              <a:t>I stepped inside the cave. It was dark, darker than I had ever known it before. But just then, shards of bright moonlight fired in through the entrance, lighting up wispy threads of damp mist which curled around the small crevices on the mossy walls. Together, they created an eerie shadow all around me.</a:t>
            </a:r>
          </a:p>
          <a:p>
            <a:pPr eaLnBrk="1" hangingPunct="1">
              <a:spcBef>
                <a:spcPct val="50000"/>
              </a:spcBef>
              <a:buFontTx/>
              <a:buNone/>
            </a:pPr>
            <a:r>
              <a:rPr lang="en-GB" altLang="en-US" sz="1600" dirty="0">
                <a:solidFill>
                  <a:srgbClr val="000000"/>
                </a:solidFill>
                <a:latin typeface="Calibri" panose="020F0502020204030204" pitchFamily="34" charset="0"/>
              </a:rPr>
              <a:t>In the half light, I could see large jagged shapes sticking out from the walls. Silvery webs, silhouetted by the moon’s glow, clung all around them, heavy with misty dewdrops, all waiting to trap lunch for their sinister owners. Strange pointed shadows hung threateningly from the ceiling like icicles from a rooftop.</a:t>
            </a:r>
          </a:p>
          <a:p>
            <a:pPr eaLnBrk="1" hangingPunct="1">
              <a:spcBef>
                <a:spcPct val="50000"/>
              </a:spcBef>
              <a:buFontTx/>
              <a:buNone/>
            </a:pPr>
            <a:r>
              <a:rPr lang="en-GB" altLang="en-US" sz="1600" dirty="0">
                <a:solidFill>
                  <a:srgbClr val="000000"/>
                </a:solidFill>
                <a:latin typeface="Calibri" panose="020F0502020204030204" pitchFamily="34" charset="0"/>
              </a:rPr>
              <a:t>The ground felt rough and uneven beneath my feet as large tufts of mossy plants squeezed up between the stones and gave a slippery coating, making it difficult for me to keep my balance.</a:t>
            </a:r>
          </a:p>
          <a:p>
            <a:pPr eaLnBrk="1" hangingPunct="1">
              <a:spcBef>
                <a:spcPct val="50000"/>
              </a:spcBef>
              <a:buFontTx/>
              <a:buNone/>
            </a:pPr>
            <a:r>
              <a:rPr lang="en-GB" altLang="en-US" sz="1600" dirty="0">
                <a:solidFill>
                  <a:srgbClr val="000000"/>
                </a:solidFill>
                <a:latin typeface="Calibri" panose="020F0502020204030204" pitchFamily="34" charset="0"/>
              </a:rPr>
              <a:t>Long vines, like tentacles, touched my hair as I moved and made me flinch and shudder. I wrapped my jacket tighter around me as the cold air bit deeper into my clothes and turned my skin to goose bumps. Reaching out in front of me, I cautiously touched the wall to steady my steps but it felt so slimy and damp that I quickly pulled back my hand, wiping it on my jacket.</a:t>
            </a:r>
          </a:p>
        </p:txBody>
      </p:sp>
      <p:sp>
        <p:nvSpPr>
          <p:cNvPr id="23558" name="Rectangle 1">
            <a:extLst>
              <a:ext uri="{FF2B5EF4-FFF2-40B4-BE49-F238E27FC236}">
                <a16:creationId xmlns:a16="http://schemas.microsoft.com/office/drawing/2014/main" id="{B99319FF-8D17-41CC-8039-C949415EE852}"/>
              </a:ext>
            </a:extLst>
          </p:cNvPr>
          <p:cNvSpPr>
            <a:spLocks noChangeArrowheads="1"/>
          </p:cNvSpPr>
          <p:nvPr/>
        </p:nvSpPr>
        <p:spPr bwMode="auto">
          <a:xfrm>
            <a:off x="3492500" y="188913"/>
            <a:ext cx="2349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4400">
                <a:latin typeface="Calibri" panose="020F0502020204030204" pitchFamily="34" charset="0"/>
              </a:rPr>
              <a:t>Your turn</a:t>
            </a:r>
          </a:p>
        </p:txBody>
      </p:sp>
      <p:pic>
        <p:nvPicPr>
          <p:cNvPr id="7" name="Picture 6">
            <a:extLst>
              <a:ext uri="{FF2B5EF4-FFF2-40B4-BE49-F238E27FC236}">
                <a16:creationId xmlns:a16="http://schemas.microsoft.com/office/drawing/2014/main" id="{2E9E7B7D-335A-478C-A6C6-81D8C19D036C}"/>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7">
            <a:extLst>
              <a:ext uri="{FF2B5EF4-FFF2-40B4-BE49-F238E27FC236}">
                <a16:creationId xmlns:a16="http://schemas.microsoft.com/office/drawing/2014/main" id="{6421DA1F-7FCE-4E83-8B2A-C96AF2B14F4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AutoShape 4">
            <a:extLst>
              <a:ext uri="{FF2B5EF4-FFF2-40B4-BE49-F238E27FC236}">
                <a16:creationId xmlns:a16="http://schemas.microsoft.com/office/drawing/2014/main" id="{86D1A7E6-CBA8-4D1B-BF94-B756971CB7BD}"/>
              </a:ext>
            </a:extLst>
          </p:cNvPr>
          <p:cNvSpPr>
            <a:spLocks noChangeArrowheads="1"/>
          </p:cNvSpPr>
          <p:nvPr/>
        </p:nvSpPr>
        <p:spPr bwMode="auto">
          <a:xfrm>
            <a:off x="930275" y="958850"/>
            <a:ext cx="7064375" cy="9191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a:solidFill>
                  <a:srgbClr val="000000"/>
                </a:solidFill>
                <a:latin typeface="Calibri" panose="020F0502020204030204" pitchFamily="34" charset="0"/>
              </a:rPr>
              <a:t>Read this poem and try to record your visual images either by drawing or mind mapping your ideas. </a:t>
            </a:r>
          </a:p>
        </p:txBody>
      </p:sp>
      <p:sp>
        <p:nvSpPr>
          <p:cNvPr id="25605" name="AutoShape 4">
            <a:extLst>
              <a:ext uri="{FF2B5EF4-FFF2-40B4-BE49-F238E27FC236}">
                <a16:creationId xmlns:a16="http://schemas.microsoft.com/office/drawing/2014/main" id="{DDD71EF7-530A-4792-BF48-986E1B3E3D6B}"/>
              </a:ext>
            </a:extLst>
          </p:cNvPr>
          <p:cNvSpPr>
            <a:spLocks noChangeArrowheads="1"/>
          </p:cNvSpPr>
          <p:nvPr/>
        </p:nvSpPr>
        <p:spPr bwMode="auto">
          <a:xfrm>
            <a:off x="539750" y="1982788"/>
            <a:ext cx="8004175" cy="4433887"/>
          </a:xfrm>
          <a:prstGeom prst="roundRect">
            <a:avLst>
              <a:gd name="adj" fmla="val 16667"/>
            </a:avLst>
          </a:prstGeom>
          <a:solidFill>
            <a:srgbClr val="FFFF00"/>
          </a:solidFill>
          <a:ln w="9525">
            <a:solidFill>
              <a:schemeClr val="tx1"/>
            </a:solidFill>
            <a:round/>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ar-SA" sz="2400" b="1">
                <a:latin typeface="Calibri" panose="020F0502020204030204" pitchFamily="34" charset="0"/>
              </a:rPr>
              <a:t>Shadow March – Robert Louis Stevenson</a:t>
            </a:r>
          </a:p>
          <a:p>
            <a:pPr algn="ctr">
              <a:buFontTx/>
              <a:buNone/>
            </a:pPr>
            <a:r>
              <a:rPr lang="en-GB" altLang="ar-SA" sz="1600">
                <a:latin typeface="Calibri" panose="020F0502020204030204" pitchFamily="34" charset="0"/>
              </a:rPr>
              <a:t>All around the house is the jet-black night;</a:t>
            </a:r>
          </a:p>
          <a:p>
            <a:pPr algn="ctr">
              <a:buFontTx/>
              <a:buNone/>
            </a:pPr>
            <a:r>
              <a:rPr lang="en-GB" altLang="ar-SA" sz="1600">
                <a:latin typeface="Calibri" panose="020F0502020204030204" pitchFamily="34" charset="0"/>
              </a:rPr>
              <a:t>It stares through the window-pane;</a:t>
            </a:r>
          </a:p>
          <a:p>
            <a:pPr algn="ctr">
              <a:buFontTx/>
              <a:buNone/>
            </a:pPr>
            <a:r>
              <a:rPr lang="en-GB" altLang="ar-SA" sz="1600">
                <a:latin typeface="Calibri" panose="020F0502020204030204" pitchFamily="34" charset="0"/>
              </a:rPr>
              <a:t>It crawls in the corners, hiding from the light,</a:t>
            </a:r>
          </a:p>
          <a:p>
            <a:pPr algn="ctr">
              <a:buFontTx/>
              <a:buNone/>
            </a:pPr>
            <a:r>
              <a:rPr lang="en-GB" altLang="ar-SA" sz="1600">
                <a:latin typeface="Calibri" panose="020F0502020204030204" pitchFamily="34" charset="0"/>
              </a:rPr>
              <a:t>And it moves with the moving flame.</a:t>
            </a:r>
          </a:p>
          <a:p>
            <a:pPr algn="ctr">
              <a:buFontTx/>
              <a:buNone/>
            </a:pPr>
            <a:r>
              <a:rPr lang="en-GB" altLang="ar-SA" sz="1600">
                <a:latin typeface="Calibri" panose="020F0502020204030204" pitchFamily="34" charset="0"/>
              </a:rPr>
              <a:t>Now my little heart goes a beating like a drum,</a:t>
            </a:r>
          </a:p>
          <a:p>
            <a:pPr algn="ctr">
              <a:buFontTx/>
              <a:buNone/>
            </a:pPr>
            <a:r>
              <a:rPr lang="en-GB" altLang="ar-SA" sz="1600">
                <a:latin typeface="Calibri" panose="020F0502020204030204" pitchFamily="34" charset="0"/>
              </a:rPr>
              <a:t>With the breath of the creeping chill in my hair;</a:t>
            </a:r>
          </a:p>
          <a:p>
            <a:pPr algn="ctr">
              <a:buFontTx/>
              <a:buNone/>
            </a:pPr>
            <a:r>
              <a:rPr lang="en-GB" altLang="ar-SA" sz="1600">
                <a:latin typeface="Calibri" panose="020F0502020204030204" pitchFamily="34" charset="0"/>
              </a:rPr>
              <a:t>And all around the candle and crooked shadows come,</a:t>
            </a:r>
          </a:p>
          <a:p>
            <a:pPr algn="ctr">
              <a:buFontTx/>
              <a:buNone/>
            </a:pPr>
            <a:r>
              <a:rPr lang="en-GB" altLang="ar-SA" sz="1600">
                <a:latin typeface="Calibri" panose="020F0502020204030204" pitchFamily="34" charset="0"/>
              </a:rPr>
              <a:t>And go marching along up the stair.</a:t>
            </a:r>
          </a:p>
          <a:p>
            <a:pPr algn="ctr">
              <a:buFontTx/>
              <a:buNone/>
            </a:pPr>
            <a:r>
              <a:rPr lang="en-GB" altLang="ar-SA" sz="1600">
                <a:latin typeface="Calibri" panose="020F0502020204030204" pitchFamily="34" charset="0"/>
              </a:rPr>
              <a:t>The shadow of the bannisters, the shadow of the lamp,</a:t>
            </a:r>
          </a:p>
          <a:p>
            <a:pPr algn="ctr">
              <a:buFontTx/>
              <a:buNone/>
            </a:pPr>
            <a:r>
              <a:rPr lang="en-GB" altLang="ar-SA" sz="1600">
                <a:latin typeface="Calibri" panose="020F0502020204030204" pitchFamily="34" charset="0"/>
              </a:rPr>
              <a:t>The shadow of the child that goes to bed –</a:t>
            </a:r>
          </a:p>
          <a:p>
            <a:pPr algn="ctr">
              <a:buFontTx/>
              <a:buNone/>
            </a:pPr>
            <a:r>
              <a:rPr lang="en-GB" altLang="ar-SA" sz="1600">
                <a:latin typeface="Calibri" panose="020F0502020204030204" pitchFamily="34" charset="0"/>
              </a:rPr>
              <a:t>All the wicked shadows coming tramp, tramp, tramp,</a:t>
            </a:r>
          </a:p>
          <a:p>
            <a:pPr algn="ctr">
              <a:buFontTx/>
              <a:buNone/>
            </a:pPr>
            <a:r>
              <a:rPr lang="en-GB" altLang="ar-SA" sz="1600">
                <a:latin typeface="Calibri" panose="020F0502020204030204" pitchFamily="34" charset="0"/>
              </a:rPr>
              <a:t>With the black night overhead.</a:t>
            </a:r>
            <a:endParaRPr lang="en-GB" altLang="en-US" sz="1600">
              <a:solidFill>
                <a:srgbClr val="000000"/>
              </a:solidFill>
              <a:latin typeface="Calibri" panose="020F0502020204030204" pitchFamily="34" charset="0"/>
            </a:endParaRPr>
          </a:p>
        </p:txBody>
      </p:sp>
      <p:sp>
        <p:nvSpPr>
          <p:cNvPr id="25606" name="Rectangle 1">
            <a:extLst>
              <a:ext uri="{FF2B5EF4-FFF2-40B4-BE49-F238E27FC236}">
                <a16:creationId xmlns:a16="http://schemas.microsoft.com/office/drawing/2014/main" id="{67B11FC7-ACF4-45EC-98E2-8DFB686097A6}"/>
              </a:ext>
            </a:extLst>
          </p:cNvPr>
          <p:cNvSpPr>
            <a:spLocks noChangeArrowheads="1"/>
          </p:cNvSpPr>
          <p:nvPr/>
        </p:nvSpPr>
        <p:spPr bwMode="auto">
          <a:xfrm>
            <a:off x="3492500" y="188913"/>
            <a:ext cx="2349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4400">
                <a:solidFill>
                  <a:srgbClr val="000000"/>
                </a:solidFill>
                <a:latin typeface="Calibri" panose="020F0502020204030204" pitchFamily="34" charset="0"/>
              </a:rPr>
              <a:t>Your turn</a:t>
            </a:r>
          </a:p>
        </p:txBody>
      </p:sp>
      <p:pic>
        <p:nvPicPr>
          <p:cNvPr id="7" name="Picture 6">
            <a:extLst>
              <a:ext uri="{FF2B5EF4-FFF2-40B4-BE49-F238E27FC236}">
                <a16:creationId xmlns:a16="http://schemas.microsoft.com/office/drawing/2014/main" id="{FA30259D-1C9C-45F5-B9B7-19D612F65B85}"/>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7">
            <a:extLst>
              <a:ext uri="{FF2B5EF4-FFF2-40B4-BE49-F238E27FC236}">
                <a16:creationId xmlns:a16="http://schemas.microsoft.com/office/drawing/2014/main" id="{712840BA-A138-49BD-82F7-9141B650CF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AutoShape 4">
            <a:extLst>
              <a:ext uri="{FF2B5EF4-FFF2-40B4-BE49-F238E27FC236}">
                <a16:creationId xmlns:a16="http://schemas.microsoft.com/office/drawing/2014/main" id="{B529CC31-3215-4EA7-804F-51BB9DB23DB3}"/>
              </a:ext>
            </a:extLst>
          </p:cNvPr>
          <p:cNvSpPr>
            <a:spLocks noChangeArrowheads="1"/>
          </p:cNvSpPr>
          <p:nvPr/>
        </p:nvSpPr>
        <p:spPr bwMode="auto">
          <a:xfrm>
            <a:off x="517525" y="1268413"/>
            <a:ext cx="7889875" cy="439261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dirty="0">
                <a:solidFill>
                  <a:srgbClr val="000000"/>
                </a:solidFill>
                <a:latin typeface="Calibri" panose="020F0502020204030204" pitchFamily="34" charset="0"/>
              </a:rPr>
              <a:t>When reading, remember to use: </a:t>
            </a:r>
          </a:p>
          <a:p>
            <a:pPr eaLnBrk="1" hangingPunct="1">
              <a:spcBef>
                <a:spcPct val="0"/>
              </a:spcBef>
              <a:buFontTx/>
              <a:buNone/>
            </a:pPr>
            <a:r>
              <a:rPr lang="en-GB" altLang="en-US" sz="2800" b="1" dirty="0">
                <a:solidFill>
                  <a:srgbClr val="000000"/>
                </a:solidFill>
                <a:latin typeface="Calibri" panose="020F0502020204030204" pitchFamily="34" charset="0"/>
              </a:rPr>
              <a:t>1. Your senses</a:t>
            </a:r>
          </a:p>
          <a:p>
            <a:pPr eaLnBrk="1" hangingPunct="1">
              <a:spcBef>
                <a:spcPct val="0"/>
              </a:spcBef>
              <a:buFontTx/>
              <a:buNone/>
            </a:pPr>
            <a:r>
              <a:rPr lang="en-GB" altLang="en-US" sz="2800" b="1" dirty="0">
                <a:solidFill>
                  <a:srgbClr val="000000"/>
                </a:solidFill>
                <a:latin typeface="Calibri" panose="020F0502020204030204" pitchFamily="34" charset="0"/>
              </a:rPr>
              <a:t>2. Your emotions</a:t>
            </a:r>
          </a:p>
          <a:p>
            <a:pPr eaLnBrk="1" hangingPunct="1">
              <a:spcBef>
                <a:spcPct val="0"/>
              </a:spcBef>
              <a:buFontTx/>
              <a:buNone/>
            </a:pPr>
            <a:r>
              <a:rPr lang="en-GB" altLang="en-US" sz="2800" b="1" dirty="0">
                <a:solidFill>
                  <a:srgbClr val="000000"/>
                </a:solidFill>
                <a:latin typeface="Calibri" panose="020F0502020204030204" pitchFamily="34" charset="0"/>
              </a:rPr>
              <a:t>3. Your prior knowledge/experience of the </a:t>
            </a:r>
          </a:p>
          <a:p>
            <a:pPr eaLnBrk="1" hangingPunct="1">
              <a:spcBef>
                <a:spcPct val="0"/>
              </a:spcBef>
              <a:buFontTx/>
              <a:buNone/>
            </a:pPr>
            <a:r>
              <a:rPr lang="en-GB" altLang="en-US" sz="2800" b="1" dirty="0">
                <a:solidFill>
                  <a:srgbClr val="000000"/>
                </a:solidFill>
                <a:latin typeface="Calibri" panose="020F0502020204030204" pitchFamily="34" charset="0"/>
              </a:rPr>
              <a:t>    subject</a:t>
            </a:r>
          </a:p>
          <a:p>
            <a:pPr eaLnBrk="1" hangingPunct="1">
              <a:spcBef>
                <a:spcPct val="0"/>
              </a:spcBef>
              <a:buFontTx/>
              <a:buNone/>
            </a:pPr>
            <a:endParaRPr lang="en-GB" altLang="en-US" sz="2800" dirty="0">
              <a:solidFill>
                <a:srgbClr val="000000"/>
              </a:solidFill>
              <a:latin typeface="Calibri" panose="020F0502020204030204" pitchFamily="34" charset="0"/>
            </a:endParaRPr>
          </a:p>
          <a:p>
            <a:pPr eaLnBrk="1" hangingPunct="1">
              <a:spcBef>
                <a:spcPct val="0"/>
              </a:spcBef>
              <a:buFontTx/>
              <a:buNone/>
            </a:pPr>
            <a:r>
              <a:rPr lang="en-GB" altLang="en-US" sz="2800" dirty="0">
                <a:solidFill>
                  <a:srgbClr val="000000"/>
                </a:solidFill>
                <a:latin typeface="Calibri" panose="020F0502020204030204" pitchFamily="34" charset="0"/>
              </a:rPr>
              <a:t>This will help you to </a:t>
            </a:r>
            <a:r>
              <a:rPr lang="en-GB" altLang="en-US" sz="2800" b="1" dirty="0">
                <a:solidFill>
                  <a:srgbClr val="000000"/>
                </a:solidFill>
                <a:latin typeface="Calibri" panose="020F0502020204030204" pitchFamily="34" charset="0"/>
              </a:rPr>
              <a:t>construct visual images </a:t>
            </a:r>
            <a:r>
              <a:rPr lang="en-GB" altLang="en-US" sz="2800" dirty="0">
                <a:solidFill>
                  <a:srgbClr val="000000"/>
                </a:solidFill>
                <a:latin typeface="Calibri" panose="020F0502020204030204" pitchFamily="34" charset="0"/>
              </a:rPr>
              <a:t>and deepen your understanding of the text you are reading.  </a:t>
            </a:r>
          </a:p>
        </p:txBody>
      </p:sp>
      <p:pic>
        <p:nvPicPr>
          <p:cNvPr id="5" name="Picture 4">
            <a:extLst>
              <a:ext uri="{FF2B5EF4-FFF2-40B4-BE49-F238E27FC236}">
                <a16:creationId xmlns:a16="http://schemas.microsoft.com/office/drawing/2014/main" id="{616CE3E1-8B42-4BD5-8674-21CFE7177C2B}"/>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7">
            <a:extLst>
              <a:ext uri="{FF2B5EF4-FFF2-40B4-BE49-F238E27FC236}">
                <a16:creationId xmlns:a16="http://schemas.microsoft.com/office/drawing/2014/main" id="{B5BEBAAA-9D2E-4B36-B2AD-8990F8A033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AutoShape 4">
            <a:extLst>
              <a:ext uri="{FF2B5EF4-FFF2-40B4-BE49-F238E27FC236}">
                <a16:creationId xmlns:a16="http://schemas.microsoft.com/office/drawing/2014/main" id="{F7C73C18-D9DE-49CA-9736-7F0188274969}"/>
              </a:ext>
            </a:extLst>
          </p:cNvPr>
          <p:cNvSpPr>
            <a:spLocks noChangeArrowheads="1"/>
          </p:cNvSpPr>
          <p:nvPr/>
        </p:nvSpPr>
        <p:spPr bwMode="auto">
          <a:xfrm>
            <a:off x="611188" y="2363788"/>
            <a:ext cx="7921625" cy="401796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000" b="1">
                <a:latin typeface="Calibri" panose="020F0502020204030204" pitchFamily="34" charset="0"/>
              </a:rPr>
              <a:t>1. Children describe what they imagine – share and value everyone’s visualisations after.</a:t>
            </a:r>
          </a:p>
          <a:p>
            <a:pPr eaLnBrk="1" hangingPunct="1">
              <a:spcBef>
                <a:spcPct val="50000"/>
              </a:spcBef>
              <a:buFontTx/>
              <a:buNone/>
            </a:pPr>
            <a:r>
              <a:rPr lang="en-GB" altLang="en-US" sz="2000">
                <a:latin typeface="Calibri" panose="020F0502020204030204" pitchFamily="34" charset="0"/>
              </a:rPr>
              <a:t>Before reading aloud to children suggest the following:-</a:t>
            </a:r>
          </a:p>
          <a:p>
            <a:pPr eaLnBrk="1" hangingPunct="1">
              <a:spcBef>
                <a:spcPct val="50000"/>
              </a:spcBef>
              <a:buFontTx/>
              <a:buNone/>
            </a:pPr>
            <a:r>
              <a:rPr lang="en-GB" altLang="en-US" sz="2000" i="1">
                <a:latin typeface="Calibri" panose="020F0502020204030204" pitchFamily="34" charset="0"/>
              </a:rPr>
              <a:t>While I read, close your eyes and listen carefully to what is happening in the story. Try to imagine, making pictures in your head, the scene that is being described by the words. Pretend you are making a movie and you are watching everything from behind a camera. What would you see?</a:t>
            </a:r>
          </a:p>
          <a:p>
            <a:pPr eaLnBrk="1" hangingPunct="1">
              <a:spcBef>
                <a:spcPct val="50000"/>
              </a:spcBef>
              <a:buFontTx/>
              <a:buNone/>
            </a:pPr>
            <a:r>
              <a:rPr lang="en-GB" altLang="en-US" sz="2000" i="1">
                <a:latin typeface="Calibri" panose="020F0502020204030204" pitchFamily="34" charset="0"/>
              </a:rPr>
              <a:t>Listen for describing words – adjectives – and use them to paint a picture in your head.</a:t>
            </a:r>
          </a:p>
        </p:txBody>
      </p:sp>
      <p:sp>
        <p:nvSpPr>
          <p:cNvPr id="29701" name="Text Box 5">
            <a:extLst>
              <a:ext uri="{FF2B5EF4-FFF2-40B4-BE49-F238E27FC236}">
                <a16:creationId xmlns:a16="http://schemas.microsoft.com/office/drawing/2014/main" id="{8B27A542-C25C-497D-A390-5BC560D95D8D}"/>
              </a:ext>
            </a:extLst>
          </p:cNvPr>
          <p:cNvSpPr txBox="1">
            <a:spLocks noChangeArrowheads="1"/>
          </p:cNvSpPr>
          <p:nvPr/>
        </p:nvSpPr>
        <p:spPr bwMode="auto">
          <a:xfrm>
            <a:off x="1042988" y="1004888"/>
            <a:ext cx="68389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a:latin typeface="Calibri" panose="020F0502020204030204" pitchFamily="34" charset="0"/>
              </a:rPr>
              <a:t>Further activities for improving the ability to construct visual images</a:t>
            </a:r>
          </a:p>
        </p:txBody>
      </p:sp>
      <p:sp>
        <p:nvSpPr>
          <p:cNvPr id="10" name="5-Point Star 4">
            <a:extLst>
              <a:ext uri="{FF2B5EF4-FFF2-40B4-BE49-F238E27FC236}">
                <a16:creationId xmlns:a16="http://schemas.microsoft.com/office/drawing/2014/main" id="{C01128E9-AD4C-446B-B932-105AE8D8A2BC}"/>
              </a:ext>
            </a:extLst>
          </p:cNvPr>
          <p:cNvSpPr/>
          <p:nvPr/>
        </p:nvSpPr>
        <p:spPr>
          <a:xfrm>
            <a:off x="4283075" y="233363"/>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6">
            <a:extLst>
              <a:ext uri="{FF2B5EF4-FFF2-40B4-BE49-F238E27FC236}">
                <a16:creationId xmlns:a16="http://schemas.microsoft.com/office/drawing/2014/main" id="{020FA754-D35A-4543-82DF-F270020733D7}"/>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7">
            <a:extLst>
              <a:ext uri="{FF2B5EF4-FFF2-40B4-BE49-F238E27FC236}">
                <a16:creationId xmlns:a16="http://schemas.microsoft.com/office/drawing/2014/main" id="{F72FD4CA-77A2-4850-882F-6C38F75BBB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AutoShape 4">
            <a:extLst>
              <a:ext uri="{FF2B5EF4-FFF2-40B4-BE49-F238E27FC236}">
                <a16:creationId xmlns:a16="http://schemas.microsoft.com/office/drawing/2014/main" id="{D45005F8-40A9-434F-8F5A-459058DB6462}"/>
              </a:ext>
            </a:extLst>
          </p:cNvPr>
          <p:cNvSpPr>
            <a:spLocks noChangeArrowheads="1"/>
          </p:cNvSpPr>
          <p:nvPr/>
        </p:nvSpPr>
        <p:spPr bwMode="auto">
          <a:xfrm>
            <a:off x="468313" y="2181225"/>
            <a:ext cx="8207375" cy="418941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400" b="1" dirty="0">
                <a:latin typeface="Calibri" panose="020F0502020204030204" pitchFamily="34" charset="0"/>
              </a:rPr>
              <a:t>2. Take children to an interesting, exciting, stimulating setting.</a:t>
            </a:r>
          </a:p>
          <a:p>
            <a:pPr eaLnBrk="1" hangingPunct="1">
              <a:spcBef>
                <a:spcPct val="50000"/>
              </a:spcBef>
              <a:buFontTx/>
              <a:buNone/>
            </a:pPr>
            <a:r>
              <a:rPr lang="en-GB" altLang="en-US" sz="2400" dirty="0">
                <a:latin typeface="Calibri" panose="020F0502020204030204" pitchFamily="34" charset="0"/>
              </a:rPr>
              <a:t>Ask children to write down everything they see in a place, using as much description as possible – colours, sizes, shoes, smells, sounds, etc.</a:t>
            </a:r>
          </a:p>
          <a:p>
            <a:pPr eaLnBrk="1" hangingPunct="1">
              <a:spcBef>
                <a:spcPct val="50000"/>
              </a:spcBef>
              <a:buFontTx/>
              <a:buNone/>
            </a:pPr>
            <a:r>
              <a:rPr lang="en-GB" altLang="en-US" sz="2400" dirty="0">
                <a:latin typeface="Calibri" panose="020F0502020204030204" pitchFamily="34" charset="0"/>
              </a:rPr>
              <a:t>Share everyone’s notes and compile a description of the place in shared writing sessions. Discuss how observations can vary or be more detailed than others. Read composed text and ask children to re-visualise whilst they listen.</a:t>
            </a:r>
          </a:p>
        </p:txBody>
      </p:sp>
      <p:sp>
        <p:nvSpPr>
          <p:cNvPr id="31749" name="Text Box 5">
            <a:extLst>
              <a:ext uri="{FF2B5EF4-FFF2-40B4-BE49-F238E27FC236}">
                <a16:creationId xmlns:a16="http://schemas.microsoft.com/office/drawing/2014/main" id="{4BE28307-0221-490F-B2D7-7DD35DB1CE83}"/>
              </a:ext>
            </a:extLst>
          </p:cNvPr>
          <p:cNvSpPr txBox="1">
            <a:spLocks noChangeArrowheads="1"/>
          </p:cNvSpPr>
          <p:nvPr/>
        </p:nvSpPr>
        <p:spPr bwMode="auto">
          <a:xfrm>
            <a:off x="1042988" y="1004888"/>
            <a:ext cx="68389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a:latin typeface="Calibri" panose="020F0502020204030204" pitchFamily="34" charset="0"/>
              </a:rPr>
              <a:t>Activities for improving the ability to construct visual images</a:t>
            </a:r>
          </a:p>
        </p:txBody>
      </p:sp>
      <p:sp>
        <p:nvSpPr>
          <p:cNvPr id="9" name="5-Point Star 4">
            <a:extLst>
              <a:ext uri="{FF2B5EF4-FFF2-40B4-BE49-F238E27FC236}">
                <a16:creationId xmlns:a16="http://schemas.microsoft.com/office/drawing/2014/main" id="{42FCF579-D326-4AC5-A7E5-8352098E2496}"/>
              </a:ext>
            </a:extLst>
          </p:cNvPr>
          <p:cNvSpPr/>
          <p:nvPr/>
        </p:nvSpPr>
        <p:spPr>
          <a:xfrm>
            <a:off x="4092575" y="460375"/>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6">
            <a:extLst>
              <a:ext uri="{FF2B5EF4-FFF2-40B4-BE49-F238E27FC236}">
                <a16:creationId xmlns:a16="http://schemas.microsoft.com/office/drawing/2014/main" id="{A525C1FF-AC48-401F-BC9D-820A2A99A4A9}"/>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7">
            <a:extLst>
              <a:ext uri="{FF2B5EF4-FFF2-40B4-BE49-F238E27FC236}">
                <a16:creationId xmlns:a16="http://schemas.microsoft.com/office/drawing/2014/main" id="{C929FE35-826E-42C1-9B31-079BAFC18D8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AutoShape 4">
            <a:extLst>
              <a:ext uri="{FF2B5EF4-FFF2-40B4-BE49-F238E27FC236}">
                <a16:creationId xmlns:a16="http://schemas.microsoft.com/office/drawing/2014/main" id="{6E23E002-585A-4CCF-BF1F-A7B09D3CB566}"/>
              </a:ext>
            </a:extLst>
          </p:cNvPr>
          <p:cNvSpPr>
            <a:spLocks noChangeArrowheads="1"/>
          </p:cNvSpPr>
          <p:nvPr/>
        </p:nvSpPr>
        <p:spPr bwMode="auto">
          <a:xfrm>
            <a:off x="684213" y="2349500"/>
            <a:ext cx="7775575" cy="33702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AutoNum type="arabicPeriod" startAt="3"/>
              <a:defRPr/>
            </a:pPr>
            <a:r>
              <a:rPr lang="en-GB" altLang="en-US" sz="2400" b="1" dirty="0">
                <a:latin typeface="Calibri" panose="020F0502020204030204" pitchFamily="34" charset="0"/>
              </a:rPr>
              <a:t>Use music or scented candles to improve imagination and use of the senses. </a:t>
            </a:r>
          </a:p>
          <a:p>
            <a:pPr marL="0" indent="0" eaLnBrk="1" hangingPunct="1">
              <a:spcBef>
                <a:spcPct val="50000"/>
              </a:spcBef>
              <a:defRPr/>
            </a:pPr>
            <a:r>
              <a:rPr lang="en-GB" altLang="en-US" sz="2400" dirty="0">
                <a:latin typeface="Calibri" panose="020F0502020204030204" pitchFamily="34" charset="0"/>
              </a:rPr>
              <a:t>Play music or sounds whilst describing a scene from a beach or wood or busy shopping street. Ask children to draw what they visualise from your descriptions. </a:t>
            </a:r>
          </a:p>
          <a:p>
            <a:pPr marL="0" indent="0" eaLnBrk="1" hangingPunct="1">
              <a:spcBef>
                <a:spcPct val="50000"/>
              </a:spcBef>
              <a:defRPr/>
            </a:pPr>
            <a:r>
              <a:rPr lang="en-GB" altLang="en-US" sz="2400" dirty="0">
                <a:latin typeface="Calibri" panose="020F0502020204030204" pitchFamily="34" charset="0"/>
              </a:rPr>
              <a:t>Use a variety of descriptive poetry, read to music, to evoke more emotive, expressive reactions.</a:t>
            </a:r>
          </a:p>
        </p:txBody>
      </p:sp>
      <p:sp>
        <p:nvSpPr>
          <p:cNvPr id="33797" name="Text Box 5">
            <a:extLst>
              <a:ext uri="{FF2B5EF4-FFF2-40B4-BE49-F238E27FC236}">
                <a16:creationId xmlns:a16="http://schemas.microsoft.com/office/drawing/2014/main" id="{9C061BBE-047C-4527-912E-FEE0DCA2C49B}"/>
              </a:ext>
            </a:extLst>
          </p:cNvPr>
          <p:cNvSpPr txBox="1">
            <a:spLocks noChangeArrowheads="1"/>
          </p:cNvSpPr>
          <p:nvPr/>
        </p:nvSpPr>
        <p:spPr bwMode="auto">
          <a:xfrm>
            <a:off x="1042988" y="1004888"/>
            <a:ext cx="68389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a:latin typeface="Calibri" panose="020F0502020204030204" pitchFamily="34" charset="0"/>
              </a:rPr>
              <a:t>Activities for improving the ability to construct visual images</a:t>
            </a:r>
          </a:p>
        </p:txBody>
      </p:sp>
      <p:sp>
        <p:nvSpPr>
          <p:cNvPr id="9" name="5-Point Star 4">
            <a:extLst>
              <a:ext uri="{FF2B5EF4-FFF2-40B4-BE49-F238E27FC236}">
                <a16:creationId xmlns:a16="http://schemas.microsoft.com/office/drawing/2014/main" id="{0ED103DF-4095-4D20-BCE8-48CF24FD6725}"/>
              </a:ext>
            </a:extLst>
          </p:cNvPr>
          <p:cNvSpPr/>
          <p:nvPr/>
        </p:nvSpPr>
        <p:spPr>
          <a:xfrm>
            <a:off x="4092575" y="460375"/>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6">
            <a:extLst>
              <a:ext uri="{FF2B5EF4-FFF2-40B4-BE49-F238E27FC236}">
                <a16:creationId xmlns:a16="http://schemas.microsoft.com/office/drawing/2014/main" id="{3415377F-7DB3-44AF-94C1-A1854B6C9340}"/>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7">
            <a:extLst>
              <a:ext uri="{FF2B5EF4-FFF2-40B4-BE49-F238E27FC236}">
                <a16:creationId xmlns:a16="http://schemas.microsoft.com/office/drawing/2014/main" id="{FFF3066A-9C0F-4DB3-A5A1-7F9C3A5C5C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AutoShape 4">
            <a:extLst>
              <a:ext uri="{FF2B5EF4-FFF2-40B4-BE49-F238E27FC236}">
                <a16:creationId xmlns:a16="http://schemas.microsoft.com/office/drawing/2014/main" id="{907F7129-5E5C-4C42-9013-E4645733424F}"/>
              </a:ext>
            </a:extLst>
          </p:cNvPr>
          <p:cNvSpPr>
            <a:spLocks noChangeArrowheads="1"/>
          </p:cNvSpPr>
          <p:nvPr/>
        </p:nvSpPr>
        <p:spPr bwMode="auto">
          <a:xfrm>
            <a:off x="684213" y="2349500"/>
            <a:ext cx="7848600" cy="9191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400" b="1">
                <a:latin typeface="Calibri" panose="020F0502020204030204" pitchFamily="34" charset="0"/>
              </a:rPr>
              <a:t>4. Children create diagrams to sort information or draw story maps to aid story structure.</a:t>
            </a:r>
          </a:p>
        </p:txBody>
      </p:sp>
      <p:sp>
        <p:nvSpPr>
          <p:cNvPr id="35845" name="Text Box 5">
            <a:extLst>
              <a:ext uri="{FF2B5EF4-FFF2-40B4-BE49-F238E27FC236}">
                <a16:creationId xmlns:a16="http://schemas.microsoft.com/office/drawing/2014/main" id="{FDD98CD7-E21E-421B-8AB2-94B839E080B1}"/>
              </a:ext>
            </a:extLst>
          </p:cNvPr>
          <p:cNvSpPr txBox="1">
            <a:spLocks noChangeArrowheads="1"/>
          </p:cNvSpPr>
          <p:nvPr/>
        </p:nvSpPr>
        <p:spPr bwMode="auto">
          <a:xfrm>
            <a:off x="1042988" y="1004888"/>
            <a:ext cx="68389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a:latin typeface="Calibri" panose="020F0502020204030204" pitchFamily="34" charset="0"/>
              </a:rPr>
              <a:t>Activities for improving the ability to construct visual images</a:t>
            </a:r>
          </a:p>
        </p:txBody>
      </p:sp>
      <p:sp>
        <p:nvSpPr>
          <p:cNvPr id="9" name="5-Point Star 4">
            <a:extLst>
              <a:ext uri="{FF2B5EF4-FFF2-40B4-BE49-F238E27FC236}">
                <a16:creationId xmlns:a16="http://schemas.microsoft.com/office/drawing/2014/main" id="{4BDCC269-C2BE-46EA-BA41-D0996AB4BB48}"/>
              </a:ext>
            </a:extLst>
          </p:cNvPr>
          <p:cNvSpPr/>
          <p:nvPr/>
        </p:nvSpPr>
        <p:spPr>
          <a:xfrm>
            <a:off x="4092575" y="460375"/>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6">
            <a:extLst>
              <a:ext uri="{FF2B5EF4-FFF2-40B4-BE49-F238E27FC236}">
                <a16:creationId xmlns:a16="http://schemas.microsoft.com/office/drawing/2014/main" id="{BF090865-14EC-4A9A-AE27-3234C645E222}"/>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lc="http://schemas.openxmlformats.org/drawingml/2006/lockedCanvas" xmlns:mo="http://schemas.microsoft.com/office/mac/office/2008/main" xmlns:mv="urn:schemas-microsoft-com:mac:vml" xmlns:ve="http://schemas.openxmlformats.org/markup-compatibility/2006" xmlns=""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12780</TotalTime>
  <Words>2248</Words>
  <Application>Microsoft Macintosh PowerPoint</Application>
  <PresentationFormat>On-screen Show (4:3)</PresentationFormat>
  <Paragraphs>150</Paragraphs>
  <Slides>17</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17</vt:i4>
      </vt:variant>
    </vt:vector>
  </HeadingPairs>
  <TitlesOfParts>
    <vt:vector size="23" baseType="lpstr">
      <vt:lpstr>Arial</vt:lpstr>
      <vt:lpstr>Calibri</vt:lpstr>
      <vt:lpstr>Times New Roman</vt:lpstr>
      <vt:lpstr>Wingdings</vt:lpstr>
      <vt:lpstr>Default Design</vt:lpstr>
      <vt:lpstr>1_Default Design</vt:lpstr>
      <vt:lpstr>R1: Child as a Reader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W2j. Can write Preposition sentences (to explain describe where things are in the setting) eg. On the wall above the fireplace</dc:title>
  <dc:creator>Tasha</dc:creator>
  <cp:lastModifiedBy>Laura Hamilton</cp:lastModifiedBy>
  <cp:revision>328</cp:revision>
  <dcterms:created xsi:type="dcterms:W3CDTF">2017-09-25T16:52:32Z</dcterms:created>
  <dcterms:modified xsi:type="dcterms:W3CDTF">2018-09-09T07:38:04Z</dcterms:modified>
</cp:coreProperties>
</file>