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s/slide11.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0.xml" ContentType="application/vnd.openxmlformats-officedocument.presentationml.slide+xml"/>
  <Override PartName="/ppt/slides/slide24.xml" ContentType="application/vnd.openxmlformats-officedocument.presentationml.slide+xml"/>
  <Override PartName="/ppt/slides/slide2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27.xml" ContentType="application/vnd.openxmlformats-officedocument.presentationml.slide+xml"/>
  <Override PartName="/ppt/slides/slide25.xml" ContentType="application/vnd.openxmlformats-officedocument.presentationml.slide+xml"/>
  <Override PartName="/ppt/slides/slide28.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Slides/notesSlide28.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slideMasters/slideMaster1.xml" ContentType="application/vnd.openxmlformats-officedocument.presentationml.slideMaster+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0.xml" ContentType="application/vnd.openxmlformats-officedocument.presentationml.notesSlide+xml"/>
  <Override PartName="/ppt/notesSlides/notesSlide23.xml" ContentType="application/vnd.openxmlformats-officedocument.presentationml.notesSlide+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7.xml" ContentType="application/vnd.openxmlformats-officedocument.presentationml.notesSlide+xml"/>
  <Override PartName="/ppt/slideLayouts/slideLayout9.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8.xml" ContentType="application/vnd.openxmlformats-officedocument.presentationml.notesSlide+xml"/>
  <Override PartName="/ppt/notesSlides/notesSlide19.xml" ContentType="application/vnd.openxmlformats-officedocument.presentationml.notesSlide+xml"/>
  <Override PartName="/ppt/notesSlides/notesSlide13.xml" ContentType="application/vnd.openxmlformats-officedocument.presentationml.notesSlide+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17.xml" ContentType="application/vnd.openxmlformats-officedocument.presentationml.notesSlide+xml"/>
  <Override PartName="/ppt/slideLayouts/slideLayout10.xml" ContentType="application/vnd.openxmlformats-officedocument.presentationml.slideLayout+xml"/>
  <Override PartName="/ppt/notesSlides/notesSlide18.xml" ContentType="application/vnd.openxmlformats-officedocument.presentationml.notesSlide+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notesSlides/notesSlide16.xml" ContentType="application/vnd.openxmlformats-officedocument.presentationml.notesSlide+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commentAuthors.xml" ContentType="application/vnd.openxmlformats-officedocument.presentationml.commentAuthors+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30"/>
  </p:notesMasterIdLst>
  <p:sldIdLst>
    <p:sldId id="257" r:id="rId2"/>
    <p:sldId id="278" r:id="rId3"/>
    <p:sldId id="280" r:id="rId4"/>
    <p:sldId id="261" r:id="rId5"/>
    <p:sldId id="294" r:id="rId6"/>
    <p:sldId id="304" r:id="rId7"/>
    <p:sldId id="303" r:id="rId8"/>
    <p:sldId id="259" r:id="rId9"/>
    <p:sldId id="276" r:id="rId10"/>
    <p:sldId id="270" r:id="rId11"/>
    <p:sldId id="271" r:id="rId12"/>
    <p:sldId id="264" r:id="rId13"/>
    <p:sldId id="296" r:id="rId14"/>
    <p:sldId id="295" r:id="rId15"/>
    <p:sldId id="272" r:id="rId16"/>
    <p:sldId id="286" r:id="rId17"/>
    <p:sldId id="287" r:id="rId18"/>
    <p:sldId id="302" r:id="rId19"/>
    <p:sldId id="288" r:id="rId20"/>
    <p:sldId id="297" r:id="rId21"/>
    <p:sldId id="290" r:id="rId22"/>
    <p:sldId id="298" r:id="rId23"/>
    <p:sldId id="299" r:id="rId24"/>
    <p:sldId id="289" r:id="rId25"/>
    <p:sldId id="300" r:id="rId26"/>
    <p:sldId id="301" r:id="rId27"/>
    <p:sldId id="291" r:id="rId28"/>
    <p:sldId id="292" r:id="rId29"/>
  </p:sldIdLst>
  <p:sldSz cx="12192000" cy="6858000"/>
  <p:notesSz cx="6858000" cy="9144000"/>
  <p:embeddedFontLst>
    <p:embeddedFont>
      <p:font typeface="Arial Black" panose="020B0A04020102020204" pitchFamily="34" charset="0"/>
      <p:bold r:id="rId31"/>
    </p:embeddedFont>
    <p:embeddedFont>
      <p:font typeface="Calibri" panose="020F0502020204030204" pitchFamily="34" charset="0"/>
      <p:regular r:id="rId32"/>
      <p:bold r:id="rId33"/>
      <p:italic r:id="rId34"/>
      <p:boldItalic r:id="rId35"/>
    </p:embeddedFont>
    <p:embeddedFont>
      <p:font typeface="Calibri Light" panose="020F0302020204030204" pitchFamily="34" charset="0"/>
      <p:regular r:id="rId36"/>
      <p:italic r:id="rId37"/>
    </p:embeddedFont>
    <p:embeddedFont>
      <p:font typeface="Comic Sans MS" panose="030F0702030302020204" pitchFamily="66" charset="0"/>
      <p:regular r:id="rId38"/>
      <p:bold r:id="rId39"/>
      <p:italic r:id="rId40"/>
      <p:boldItalic r:id="rId41"/>
    </p:embeddedFont>
    <p:embeddedFont>
      <p:font typeface="Gill Sans MT" panose="020B0502020104020203" pitchFamily="34" charset="0"/>
      <p:regular r:id="rId42"/>
      <p:bold r:id="rId43"/>
      <p:italic r:id="rId44"/>
      <p:boldItalic r:id="rId45"/>
    </p:embeddedFont>
    <p:embeddedFont>
      <p:font typeface="Lato" panose="020F0502020204030203" pitchFamily="34" charset="0"/>
      <p:regular r:id="rId46"/>
      <p:bold r:id="rId47"/>
      <p:italic r:id="rId48"/>
      <p:boldItalic r:id="rId49"/>
    </p:embeddedFont>
    <p:embeddedFont>
      <p:font typeface="Lato Light" panose="020F0502020204030203" pitchFamily="34" charset="0"/>
      <p:regular r:id="rId50"/>
      <p:italic r:id="rId51"/>
    </p:embeddedFont>
    <p:embeddedFont>
      <p:font typeface="League Spartan" panose="00000800000000000000" pitchFamily="50" charset="0"/>
      <p:bold r:id="rId52"/>
    </p:embeddedFont>
    <p:embeddedFont>
      <p:font typeface="Open Sans Light" panose="020B0306030504020204" pitchFamily="34" charset="0"/>
      <p:regular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4E37BDCE-51FA-4D04-AA2C-B20999B41175}">
          <p14:sldIdLst>
            <p14:sldId id="257"/>
            <p14:sldId id="278"/>
            <p14:sldId id="280"/>
            <p14:sldId id="261"/>
            <p14:sldId id="294"/>
            <p14:sldId id="304"/>
            <p14:sldId id="303"/>
            <p14:sldId id="259"/>
            <p14:sldId id="276"/>
            <p14:sldId id="270"/>
          </p14:sldIdLst>
        </p14:section>
        <p14:section name="Pupil facing slides" id="{6426DDC9-3476-4499-A402-C5047D3C9974}">
          <p14:sldIdLst>
            <p14:sldId id="271"/>
            <p14:sldId id="264"/>
            <p14:sldId id="296"/>
            <p14:sldId id="295"/>
            <p14:sldId id="272"/>
            <p14:sldId id="286"/>
            <p14:sldId id="287"/>
            <p14:sldId id="302"/>
            <p14:sldId id="288"/>
            <p14:sldId id="297"/>
            <p14:sldId id="290"/>
            <p14:sldId id="298"/>
            <p14:sldId id="299"/>
            <p14:sldId id="289"/>
            <p14:sldId id="300"/>
            <p14:sldId id="301"/>
            <p14:sldId id="291"/>
            <p14:sldId id="29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9" clrIdx="0">
    <p:extLst>
      <p:ext uri="{19B8F6BF-5375-455C-9EA6-DF929625EA0E}">
        <p15:presenceInfo xmlns:p15="http://schemas.microsoft.com/office/powerpoint/2012/main" userId="Lydia Stober" providerId="None"/>
      </p:ext>
    </p:extLst>
  </p:cmAuthor>
  <p:cmAuthor id="2" name="Jenny Fox" initials="JF" lastIdx="3" clrIdx="1">
    <p:extLst>
      <p:ext uri="{19B8F6BF-5375-455C-9EA6-DF929625EA0E}">
        <p15:presenceInfo xmlns:p15="http://schemas.microsoft.com/office/powerpoint/2012/main" userId="S-1-5-21-1285066173-1815393381-3561576999-2620" providerId="AD"/>
      </p:ext>
    </p:extLst>
  </p:cmAuthor>
  <p:cmAuthor id="3" name="Sally Martin" initials="SM" lastIdx="30" clrIdx="2">
    <p:extLst>
      <p:ext uri="{19B8F6BF-5375-455C-9EA6-DF929625EA0E}">
        <p15:presenceInfo xmlns:p15="http://schemas.microsoft.com/office/powerpoint/2012/main" userId="S-1-5-21-1285066173-1815393381-3561576999-2621" providerId="AD"/>
      </p:ext>
    </p:extLst>
  </p:cmAuthor>
  <p:cmAuthor id="4" name="Jenny Barksfield" initials="JB" lastIdx="3" clrIdx="3">
    <p:extLst>
      <p:ext uri="{19B8F6BF-5375-455C-9EA6-DF929625EA0E}">
        <p15:presenceInfo xmlns:p15="http://schemas.microsoft.com/office/powerpoint/2012/main" userId="S-1-5-21-1285066173-1815393381-3561576999-220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95519E"/>
    <a:srgbClr val="9551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690" autoAdjust="0"/>
  </p:normalViewPr>
  <p:slideViewPr>
    <p:cSldViewPr snapToGrid="0">
      <p:cViewPr varScale="1">
        <p:scale>
          <a:sx n="95" d="100"/>
          <a:sy n="95" d="100"/>
        </p:scale>
        <p:origin x="1194" y="72"/>
      </p:cViewPr>
      <p:guideLst/>
    </p:cSldViewPr>
  </p:slideViewPr>
  <p:notesTextViewPr>
    <p:cViewPr>
      <p:scale>
        <a:sx n="1" d="1"/>
        <a:sy n="1" d="1"/>
      </p:scale>
      <p:origin x="0" y="-24"/>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0" Type="http://schemas.openxmlformats.org/officeDocument/2006/relationships/font" Target="fonts/font20.fntdata"/><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3" Type="http://schemas.openxmlformats.org/officeDocument/2006/relationships/font" Target="fonts/font23.fntdata"/><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font" Target="fonts/font18.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2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font" Target="fonts/font11.fntdata"/><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49" Type="http://schemas.openxmlformats.org/officeDocument/2006/relationships/font" Target="fonts/font19.fntdata"/><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font" Target="fonts/font1.fntdata"/><Relationship Id="rId44" Type="http://schemas.openxmlformats.org/officeDocument/2006/relationships/font" Target="fonts/font14.fntdata"/><Relationship Id="rId52" Type="http://schemas.openxmlformats.org/officeDocument/2006/relationships/font" Target="fonts/font22.fntdata"/><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0370BD-E14A-44AE-9A04-B2A2556ABEFC}" type="datetimeFigureOut">
              <a:rPr lang="en-GB" smtClean="0"/>
              <a:t>27/04/2021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9A431D-474E-401D-955E-F27F4DD1CDB0}" type="slidenum">
              <a:rPr lang="en-GB" smtClean="0"/>
              <a:t>‹#›</a:t>
            </a:fld>
            <a:endParaRPr lang="en-GB"/>
          </a:p>
        </p:txBody>
      </p:sp>
    </p:spTree>
    <p:extLst>
      <p:ext uri="{BB962C8B-B14F-4D97-AF65-F5344CB8AC3E}">
        <p14:creationId xmlns:p14="http://schemas.microsoft.com/office/powerpoint/2010/main" val="1000136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learning.nspcc.org.uk/research-resources/schools/pants-teaching"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forwarduk.org.uk/forward-publications/my-body-my-rules-2015-fgm-animation/" TargetMode="External"/><Relationship Id="rId2" Type="http://schemas.openxmlformats.org/officeDocument/2006/relationships/slide" Target="../slides/slide28.xml"/><Relationship Id="rId1" Type="http://schemas.openxmlformats.org/officeDocument/2006/relationships/notesMaster" Target="../notesMasters/notesMaster1.xml"/><Relationship Id="rId4" Type="http://schemas.openxmlformats.org/officeDocument/2006/relationships/hyperlink" Target="https://www.youtube.com/watch?v=W2IStB6Z3Vw"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40102827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5102626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4040638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resources listed for this lesson are available in the PDF version of the lesson plan.</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41545305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Teacher notes</a:t>
            </a: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Make sure you have read the accompanying teacher guidance notes before teaching this lesson. (https://www.pshe-association.org.uk/curriculum-and-resources/resources/keeping-safe-fgm-guidance-lesson-plan-year-5-6)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Explain that the lesson will discuss an issue that affects some children around the world and it is important they learn about this so they are informed and protected and can speak out about it in the future. </a:t>
            </a:r>
          </a:p>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(https://www.pshe-association.org.uk/curriculum-and-resources/resources/keeping-safe-fgm-guidance-lesson-plan-year-5-6). </a:t>
            </a:r>
          </a:p>
          <a:p>
            <a:endParaRPr lang="en-GB"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pupils of the ground rules for PSHE lessons and that if they have questions or are worried about things that go into or on to bodies they can write their name on a piece of paper and put in it the ask-it-basket so they can talk to the teacher later, rather than telling the whole class</a:t>
            </a:r>
          </a:p>
          <a:p>
            <a:endParaRPr lang="en-GB" sz="1200" kern="1200" dirty="0">
              <a:solidFill>
                <a:schemeClr val="tx1"/>
              </a:solidFill>
              <a:effectLst/>
              <a:latin typeface="+mn-lt"/>
              <a:ea typeface="+mn-ea"/>
              <a:cs typeface="+mn-cs"/>
            </a:endParaRP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US" b="1" dirty="0"/>
              <a:t>Baseline assessment (5-10 </a:t>
            </a:r>
            <a:r>
              <a:rPr lang="en-US" b="1" dirty="0" err="1"/>
              <a:t>mins</a:t>
            </a:r>
            <a:r>
              <a:rPr lang="en-US" b="1" dirty="0"/>
              <a:t>)</a:t>
            </a:r>
            <a:endParaRPr lang="en-GB" sz="1200" kern="1200" dirty="0">
              <a:solidFill>
                <a:schemeClr val="tx1"/>
              </a:solidFill>
              <a:effectLst/>
              <a:latin typeface="+mn-lt"/>
              <a:ea typeface="+mn-ea"/>
              <a:cs typeface="+mn-cs"/>
            </a:endParaRPr>
          </a:p>
          <a:p>
            <a:pPr>
              <a:lnSpc>
                <a:spcPct val="107000"/>
              </a:lnSpc>
              <a:spcAft>
                <a:spcPts val="800"/>
              </a:spcAft>
            </a:pPr>
            <a:r>
              <a:rPr lang="en-GB" sz="1200" i="0" baseline="0" dirty="0">
                <a:effectLst/>
                <a:latin typeface="Calibri" panose="020F0502020204030204" pitchFamily="34" charset="0"/>
                <a:ea typeface="Calibri" panose="020F0502020204030204" pitchFamily="34" charset="0"/>
                <a:cs typeface="Times New Roman" panose="02020603050405020304" pitchFamily="18" charset="0"/>
              </a:rPr>
              <a:t>After reading the diary extract, pupils </a:t>
            </a:r>
            <a:r>
              <a:rPr lang="en-GB" sz="1200" dirty="0">
                <a:effectLst/>
                <a:latin typeface="Calibri" panose="020F0502020204030204" pitchFamily="34" charset="0"/>
                <a:ea typeface="Calibri" panose="020F0502020204030204" pitchFamily="34" charset="0"/>
                <a:cs typeface="Times New Roman" panose="02020603050405020304" pitchFamily="18" charset="0"/>
              </a:rPr>
              <a:t>answer the questions. </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Explain that i</a:t>
            </a:r>
            <a:r>
              <a:rPr lang="en-GB" sz="1200" dirty="0">
                <a:effectLst/>
                <a:latin typeface="Calibri" panose="020F0502020204030204" pitchFamily="34" charset="0"/>
                <a:ea typeface="Calibri" panose="020F0502020204030204" pitchFamily="34" charset="0"/>
                <a:cs typeface="Times New Roman" panose="02020603050405020304" pitchFamily="18" charset="0"/>
              </a:rPr>
              <a:t>f pupils have not heard of FGM they can just say or write ‘I don’t know’. It does not matter as they will be learning more about FGM in the lesson (do not provide further prompts or explanations at this point).</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endParaRPr lang="en-GB" sz="1200" b="1"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baseline="0" dirty="0">
                <a:effectLst/>
                <a:latin typeface="Calibri" panose="020F0502020204030204" pitchFamily="34" charset="0"/>
                <a:ea typeface="Calibri" panose="020F0502020204030204" pitchFamily="34" charset="0"/>
                <a:cs typeface="Times New Roman" panose="02020603050405020304" pitchFamily="18" charset="0"/>
              </a:rPr>
              <a:t>S</a:t>
            </a:r>
            <a:r>
              <a:rPr lang="en-GB" sz="1200" b="1" dirty="0">
                <a:effectLst/>
                <a:latin typeface="Calibri" panose="020F0502020204030204" pitchFamily="34" charset="0"/>
                <a:ea typeface="Calibri" panose="020F0502020204030204" pitchFamily="34" charset="0"/>
                <a:cs typeface="Times New Roman" panose="02020603050405020304" pitchFamily="18" charset="0"/>
              </a:rPr>
              <a:t>ee next slide for enlarged</a:t>
            </a:r>
            <a:r>
              <a:rPr lang="en-GB" sz="1200" b="1" baseline="0" dirty="0">
                <a:effectLst/>
                <a:latin typeface="Calibri" panose="020F0502020204030204" pitchFamily="34" charset="0"/>
                <a:ea typeface="Calibri" panose="020F0502020204030204" pitchFamily="34" charset="0"/>
                <a:cs typeface="Times New Roman" panose="02020603050405020304" pitchFamily="18" charset="0"/>
              </a:rPr>
              <a:t> version of the diary </a:t>
            </a:r>
            <a:r>
              <a:rPr lang="en-GB" sz="1200" b="0" baseline="0" dirty="0">
                <a:effectLst/>
                <a:latin typeface="Calibri" panose="020F0502020204030204" pitchFamily="34" charset="0"/>
                <a:ea typeface="Calibri" panose="020F0502020204030204" pitchFamily="34" charset="0"/>
                <a:cs typeface="Times New Roman" panose="02020603050405020304" pitchFamily="18" charset="0"/>
              </a:rPr>
              <a:t>or </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provide pupils with copies of Resource 1:</a:t>
            </a:r>
            <a:r>
              <a:rPr kumimoji="0" lang="en-GB" sz="1200" b="0" i="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Ari’s lesson diary (from the PDF version of the lesson plan)</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Font typeface="Arial" panose="020B0604020202020204" pitchFamily="34" charset="0"/>
              <a:buNone/>
            </a:pPr>
            <a:r>
              <a:rPr lang="en-GB" sz="1200" b="1" baseline="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Font typeface="Arial" panose="020B0604020202020204" pitchFamily="34" charset="0"/>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You can choose for pupils to discuss this as a whole class activity, in pairs or as an individual written activity.  The purpose is to get a sense of what pupils already know or think about FGM and what worries or concerns they may have. If pupils work in pairs or individually, circulate around the class as they work or ask for feedback following the activity, then collect in their work and put it to one side. Pupils will return to this at the end of the lesson to reflect on their learning.</a:t>
            </a:r>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8648170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endParaRPr lang="en-GB" sz="1200" i="0"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23940528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r>
              <a:rPr lang="en-GB" sz="1200" kern="1200" dirty="0">
                <a:solidFill>
                  <a:schemeClr val="tx1"/>
                </a:solidFill>
                <a:effectLst/>
                <a:latin typeface="+mn-lt"/>
                <a:ea typeface="+mn-ea"/>
                <a:cs typeface="+mn-cs"/>
              </a:rPr>
              <a:t>Introduce the learning outcomes</a:t>
            </a:r>
            <a:r>
              <a:rPr lang="en-GB" sz="1200" kern="1200" baseline="0" dirty="0">
                <a:solidFill>
                  <a:schemeClr val="tx1"/>
                </a:solidFill>
                <a:effectLst/>
                <a:latin typeface="+mn-lt"/>
                <a:ea typeface="+mn-ea"/>
                <a:cs typeface="+mn-cs"/>
              </a:rPr>
              <a:t> – these are a pupil-friendly version </a:t>
            </a:r>
            <a:r>
              <a:rPr lang="en-GB" sz="1200" kern="1200" dirty="0">
                <a:solidFill>
                  <a:schemeClr val="tx1"/>
                </a:solidFill>
                <a:effectLst/>
                <a:latin typeface="+mn-lt"/>
                <a:ea typeface="+mn-ea"/>
                <a:cs typeface="+mn-cs"/>
              </a:rPr>
              <a:t>of the outcomes on slide</a:t>
            </a:r>
            <a:r>
              <a:rPr lang="en-GB" sz="1200" b="0" kern="1200" dirty="0">
                <a:solidFill>
                  <a:srgbClr val="FF0000"/>
                </a:solidFill>
                <a:effectLst/>
                <a:latin typeface="+mn-lt"/>
                <a:ea typeface="+mn-ea"/>
                <a:cs typeface="+mn-cs"/>
              </a:rPr>
              <a:t> 6 </a:t>
            </a:r>
            <a:r>
              <a:rPr lang="en-GB" sz="1200" kern="1200" dirty="0">
                <a:solidFill>
                  <a:schemeClr val="tx1"/>
                </a:solidFill>
                <a:effectLst/>
                <a:latin typeface="+mn-lt"/>
                <a:ea typeface="+mn-ea"/>
                <a:cs typeface="+mn-cs"/>
              </a:rPr>
              <a:t>(teacher slide).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Body outline (5 </a:t>
            </a:r>
            <a:r>
              <a:rPr lang="en-GB" b="1" baseline="0" dirty="0" err="1"/>
              <a:t>mins</a:t>
            </a:r>
            <a:r>
              <a:rPr lang="en-GB" b="1" baseline="0" dirty="0"/>
              <a:t>)</a:t>
            </a:r>
            <a:endParaRPr lang="en-GB" b="1" dirty="0"/>
          </a:p>
          <a:p>
            <a:pPr marL="0" indent="0">
              <a:buFont typeface="Arial" panose="020B0604020202020204" pitchFamily="34" charset="0"/>
              <a:buNone/>
            </a:pPr>
            <a:r>
              <a:rPr lang="en-GB" sz="1200" kern="1200" dirty="0">
                <a:solidFill>
                  <a:schemeClr val="tx1"/>
                </a:solidFill>
                <a:effectLst/>
                <a:latin typeface="+mn-lt"/>
                <a:ea typeface="+mn-ea"/>
                <a:cs typeface="+mn-cs"/>
              </a:rPr>
              <a:t>Ask pupils to think about the following question: What can we remember about how to keep our bodies safe?  </a:t>
            </a:r>
          </a:p>
          <a:p>
            <a:pPr algn="just">
              <a:lnSpc>
                <a:spcPct val="107000"/>
              </a:lnSpc>
              <a:spcAft>
                <a:spcPts val="800"/>
              </a:spcAft>
            </a:pPr>
            <a:r>
              <a:rPr lang="en-GB" sz="1200" kern="1200" dirty="0">
                <a:solidFill>
                  <a:schemeClr val="tx1"/>
                </a:solidFill>
                <a:effectLst/>
                <a:latin typeface="+mn-lt"/>
                <a:ea typeface="+mn-ea"/>
                <a:cs typeface="+mn-cs"/>
              </a:rPr>
              <a:t>Then share their responses,</a:t>
            </a:r>
            <a:r>
              <a:rPr lang="en-GB" sz="1200" kern="1200" baseline="0" dirty="0">
                <a:solidFill>
                  <a:schemeClr val="tx1"/>
                </a:solidFill>
                <a:effectLst/>
                <a:latin typeface="+mn-lt"/>
                <a:ea typeface="+mn-ea"/>
                <a:cs typeface="+mn-cs"/>
              </a:rPr>
              <a:t> </a:t>
            </a:r>
            <a:r>
              <a:rPr lang="en-GB" sz="1200" dirty="0">
                <a:effectLst/>
                <a:latin typeface="Calibri" panose="020F0502020204030204" pitchFamily="34" charset="0"/>
                <a:ea typeface="Calibri" panose="020F0502020204030204" pitchFamily="34" charset="0"/>
                <a:cs typeface="Times New Roman" panose="02020603050405020304" pitchFamily="18" charset="0"/>
              </a:rPr>
              <a:t>writing them around the body outline.</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sz="1200" kern="1200" dirty="0">
                <a:solidFill>
                  <a:schemeClr val="tx1"/>
                </a:solidFill>
                <a:effectLst/>
                <a:latin typeface="+mn-lt"/>
                <a:ea typeface="+mn-ea"/>
                <a:cs typeface="+mn-cs"/>
              </a:rPr>
              <a:t>If pupils do not mention personal safety, make sure you direct them towards doing so and re-cap the </a:t>
            </a:r>
            <a:r>
              <a:rPr lang="en-GB" sz="1200" u="sng" kern="1200" dirty="0">
                <a:solidFill>
                  <a:schemeClr val="tx1"/>
                </a:solidFill>
                <a:effectLst/>
                <a:latin typeface="+mn-lt"/>
                <a:ea typeface="+mn-ea"/>
                <a:cs typeface="+mn-cs"/>
                <a:hlinkClick r:id="rId3"/>
              </a:rPr>
              <a:t>PANTS rules</a:t>
            </a:r>
            <a:r>
              <a:rPr lang="en-GB" sz="1200" kern="1200" dirty="0">
                <a:solidFill>
                  <a:schemeClr val="tx1"/>
                </a:solidFill>
                <a:effectLst/>
                <a:latin typeface="+mn-lt"/>
                <a:ea typeface="+mn-ea"/>
                <a:cs typeface="+mn-cs"/>
              </a:rPr>
              <a:t> for keeping private parts private. </a:t>
            </a:r>
          </a:p>
          <a:p>
            <a:r>
              <a:rPr lang="en-GB" sz="1200" kern="1200" dirty="0">
                <a:solidFill>
                  <a:schemeClr val="tx1"/>
                </a:solidFill>
                <a:effectLst/>
                <a:latin typeface="+mn-lt"/>
                <a:ea typeface="+mn-ea"/>
                <a:cs typeface="+mn-cs"/>
              </a:rPr>
              <a:t> </a:t>
            </a:r>
            <a:endParaRPr lang="en-GB" dirty="0"/>
          </a:p>
          <a:p>
            <a:r>
              <a:rPr lang="en-GB" sz="1200" i="1" kern="1200" dirty="0">
                <a:solidFill>
                  <a:schemeClr val="tx1"/>
                </a:solidFill>
                <a:effectLst/>
                <a:latin typeface="+mn-lt"/>
                <a:ea typeface="+mn-ea"/>
                <a:cs typeface="+mn-cs"/>
              </a:rPr>
              <a:t>Pupil responses might include: their body belongs to them; everybody is different; no-one should touch someone else’s body without permission; our bodies are special; it is important to keep our bodies healthy and clean, the PANTS rule (Private parts are private; Always remember your body belongs to you; No means no; Talk about secrets that upset you; Speak up - someone can help)</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18210221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a:t>
            </a:r>
            <a:r>
              <a:rPr lang="en-GB" b="1" baseline="0" dirty="0"/>
              <a:t> Notes – FGM and human rights (5-10 </a:t>
            </a:r>
            <a:r>
              <a:rPr lang="en-GB" b="1" baseline="0" dirty="0" err="1"/>
              <a:t>mins</a:t>
            </a:r>
            <a:r>
              <a:rPr lang="en-GB" b="1" baseline="0" dirty="0"/>
              <a:t> including next slide)</a:t>
            </a:r>
          </a:p>
          <a:p>
            <a:pPr marL="0" indent="0" algn="just">
              <a:lnSpc>
                <a:spcPct val="107000"/>
              </a:lnSpc>
              <a:spcAft>
                <a:spcPts val="800"/>
              </a:spcAft>
              <a:buFont typeface="Arial" panose="020B0604020202020204" pitchFamily="34" charset="0"/>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Explain</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the meaning of FGM in simple terms, using the slide content.  </a:t>
            </a:r>
          </a:p>
          <a:p>
            <a:pPr marL="0" indent="0" algn="just">
              <a:lnSpc>
                <a:spcPct val="107000"/>
              </a:lnSpc>
              <a:spcAft>
                <a:spcPts val="800"/>
              </a:spcAft>
              <a:buFont typeface="Arial" panose="020B0604020202020204" pitchFamily="34" charset="0"/>
              <a:buNone/>
            </a:pP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Explain </a:t>
            </a:r>
            <a:r>
              <a:rPr lang="en-GB" sz="1200" dirty="0">
                <a:effectLst/>
                <a:latin typeface="Calibri" panose="020F0502020204030204" pitchFamily="34" charset="0"/>
                <a:ea typeface="Calibri" panose="020F0502020204030204" pitchFamily="34" charset="0"/>
                <a:cs typeface="Times New Roman" panose="02020603050405020304" pitchFamily="18" charset="0"/>
              </a:rPr>
              <a:t>that FGM is a type of abuse that is very harmful to people and their bodies.</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FGM </a:t>
            </a:r>
            <a:r>
              <a:rPr lang="en-GB" sz="1200" dirty="0">
                <a:effectLst/>
                <a:latin typeface="Calibri" panose="020F0502020204030204" pitchFamily="34" charset="0"/>
                <a:ea typeface="Calibri" panose="020F0502020204030204" pitchFamily="34" charset="0"/>
                <a:cs typeface="Times New Roman" panose="02020603050405020304" pitchFamily="18" charset="0"/>
              </a:rPr>
              <a:t>means that someone changes or removes parts of the female genitals, which is very harmful. It happens to some girls in some cultures and places around the world (in Africa, Asia and the Middle East but it also happens in Europe and even in the UK)  but not usually in a hospital. It is also scary and painful and it goes against a girl’s right to be safe.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This slide has been animated to</a:t>
            </a:r>
            <a:r>
              <a:rPr lang="en-GB" sz="1200" i="1" kern="1200" baseline="0" dirty="0">
                <a:solidFill>
                  <a:schemeClr val="tx1"/>
                </a:solidFill>
                <a:effectLst/>
                <a:latin typeface="+mn-lt"/>
                <a:ea typeface="+mn-ea"/>
                <a:cs typeface="+mn-cs"/>
              </a:rPr>
              <a:t> provide descriptions which you may just prefer to talk through – slides should be adapted according to pupil needs.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kern="1200" baseline="0" dirty="0">
              <a:solidFill>
                <a:schemeClr val="tx1"/>
              </a:solidFill>
              <a:effectLst/>
              <a:latin typeface="+mn-lt"/>
              <a:ea typeface="+mn-ea"/>
              <a:cs typeface="+mn-cs"/>
            </a:endParaRPr>
          </a:p>
          <a:p>
            <a:pPr marL="342900" lvl="0" indent="-342900" algn="just">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F, ‘female’ – explain that this affects girls and women.</a:t>
            </a:r>
          </a:p>
          <a:p>
            <a:pPr marL="342900" lvl="0" indent="-342900" algn="just">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G, ‘genital’ -  remind pupils what we mean when we talk about genitals or genitalia, and the names of the female genitalia (vulva, vagina, clitoris).</a:t>
            </a:r>
          </a:p>
          <a:p>
            <a:pPr marL="342900" lvl="0" indent="-342900" algn="just">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M, ‘mutilation’ – explain that to mutilate in relation to the human body is to injure, damage or disfigure.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69A431D-474E-401D-955E-F27F4DD1CDB0}" type="slidenum">
              <a:rPr lang="en-GB" smtClean="0"/>
              <a:t>17</a:t>
            </a:fld>
            <a:endParaRPr lang="en-GB"/>
          </a:p>
        </p:txBody>
      </p:sp>
    </p:spTree>
    <p:extLst>
      <p:ext uri="{BB962C8B-B14F-4D97-AF65-F5344CB8AC3E}">
        <p14:creationId xmlns:p14="http://schemas.microsoft.com/office/powerpoint/2010/main" val="37848958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FGM and human rights </a:t>
            </a:r>
            <a:r>
              <a:rPr lang="en-US" b="1" dirty="0"/>
              <a:t>(5-10 </a:t>
            </a:r>
            <a:r>
              <a:rPr lang="en-US" b="1" dirty="0" err="1"/>
              <a:t>mins</a:t>
            </a:r>
            <a:r>
              <a:rPr lang="en-US" b="1" dirty="0"/>
              <a:t> including previous</a:t>
            </a:r>
            <a:r>
              <a:rPr lang="en-US" b="1" baseline="0" dirty="0"/>
              <a:t> slide</a:t>
            </a:r>
            <a:r>
              <a:rPr lang="en-US" b="1" dirty="0"/>
              <a:t>)</a:t>
            </a:r>
            <a:endParaRPr lang="en-GB" sz="1200" kern="1200" dirty="0">
              <a:solidFill>
                <a:schemeClr val="tx1"/>
              </a:solidFill>
              <a:effectLst/>
              <a:latin typeface="+mn-lt"/>
              <a:ea typeface="+mn-ea"/>
              <a:cs typeface="+mn-cs"/>
            </a:endParaRPr>
          </a:p>
          <a:p>
            <a:pPr algn="just">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Display a simple version of the United Nations Convention on the Rights of the Child (UNCRC) (or provide copies for pupils to read in pairs). Explain </a:t>
            </a:r>
          </a:p>
          <a:p>
            <a:pPr algn="just">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briefly that this is a set of rules for governments that have been signed and agreed by most countries around the world.  Explain that all the rights are equally important and link together as a set of rules or principles to protect children and keep them safe and happy. </a:t>
            </a:r>
          </a:p>
          <a:p>
            <a:pPr algn="just">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Explain that FGM goes against one right in particular. Ask for suggestions for which it might be and if necessary explain that it is Article 19</a:t>
            </a:r>
            <a:r>
              <a:rPr lang="en-GB" sz="1200" b="1" dirty="0">
                <a:effectLst/>
                <a:latin typeface="Calibri" panose="020F0502020204030204" pitchFamily="34" charset="0"/>
                <a:ea typeface="Calibri" panose="020F0502020204030204" pitchFamily="34" charset="0"/>
                <a:cs typeface="Times New Roman" panose="02020603050405020304" pitchFamily="18" charset="0"/>
              </a:rPr>
              <a:t> (protection from violence, abuse and neglect) Governments must do all they can to ensure that children are protected from all forms of violence, abuse, neglect and bad treatment by their parents or anyone else who looks after them.</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50" i="1" dirty="0">
                <a:effectLst/>
                <a:latin typeface="Calibri" panose="020F0502020204030204" pitchFamily="34" charset="0"/>
                <a:ea typeface="Calibri" panose="020F0502020204030204" pitchFamily="34" charset="0"/>
                <a:cs typeface="Times New Roman" panose="02020603050405020304" pitchFamily="18" charset="0"/>
              </a:rPr>
              <a:t>[A summary of the UN Convention on the Rights of the Child, </a:t>
            </a:r>
            <a:r>
              <a:rPr lang="en-GB" sz="1050" i="1" dirty="0" err="1">
                <a:effectLst/>
                <a:latin typeface="Calibri" panose="020F0502020204030204" pitchFamily="34" charset="0"/>
                <a:ea typeface="Calibri" panose="020F0502020204030204" pitchFamily="34" charset="0"/>
                <a:cs typeface="Times New Roman" panose="02020603050405020304" pitchFamily="18" charset="0"/>
              </a:rPr>
              <a:t>Unicef</a:t>
            </a:r>
            <a:r>
              <a:rPr lang="en-GB" sz="1050" i="1" dirty="0">
                <a:effectLst/>
                <a:latin typeface="Calibri" panose="020F0502020204030204" pitchFamily="34" charset="0"/>
                <a:ea typeface="Calibri" panose="020F0502020204030204" pitchFamily="34" charset="0"/>
                <a:cs typeface="Times New Roman" panose="02020603050405020304" pitchFamily="18" charset="0"/>
              </a:rPr>
              <a:t>, 2017]</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a:p>
        </p:txBody>
      </p:sp>
    </p:spTree>
    <p:extLst>
      <p:ext uri="{BB962C8B-B14F-4D97-AF65-F5344CB8AC3E}">
        <p14:creationId xmlns:p14="http://schemas.microsoft.com/office/powerpoint/2010/main" val="37456980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a:t>
            </a:r>
            <a:r>
              <a:rPr lang="en-GB" b="1" baseline="0" dirty="0"/>
              <a:t> Notes – Myths and facts sorting activity (15 </a:t>
            </a:r>
            <a:r>
              <a:rPr lang="en-GB" b="1" baseline="0" dirty="0" err="1"/>
              <a:t>mins</a:t>
            </a:r>
            <a:r>
              <a:rPr lang="en-GB" b="1" baseline="0" dirty="0"/>
              <a:t> – including next slide)</a:t>
            </a:r>
          </a:p>
          <a:p>
            <a:pPr marL="0" indent="0">
              <a:buFont typeface="Arial" panose="020B0604020202020204" pitchFamily="34" charset="0"/>
              <a:buNone/>
            </a:pPr>
            <a:r>
              <a:rPr lang="en-GB" sz="1200" kern="1200" dirty="0">
                <a:solidFill>
                  <a:schemeClr val="tx1"/>
                </a:solidFill>
                <a:effectLst/>
                <a:latin typeface="+mn-lt"/>
                <a:ea typeface="+mn-ea"/>
                <a:cs typeface="+mn-cs"/>
              </a:rPr>
              <a:t>Working in small groups of about four,</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pupils read each statement from Resource 2: </a:t>
            </a:r>
            <a:r>
              <a:rPr lang="en-GB" sz="1200" i="1" kern="1200" dirty="0">
                <a:solidFill>
                  <a:schemeClr val="tx1"/>
                </a:solidFill>
                <a:effectLst/>
                <a:latin typeface="+mn-lt"/>
                <a:ea typeface="+mn-ea"/>
                <a:cs typeface="+mn-cs"/>
              </a:rPr>
              <a:t>Myths and facts cards (from the PDF lesson plan)</a:t>
            </a:r>
            <a:r>
              <a:rPr lang="en-GB" sz="1200" kern="1200" dirty="0">
                <a:solidFill>
                  <a:schemeClr val="tx1"/>
                </a:solidFill>
                <a:effectLst/>
                <a:latin typeface="+mn-lt"/>
                <a:ea typeface="+mn-ea"/>
                <a:cs typeface="+mn-cs"/>
              </a:rPr>
              <a:t> and sort the cards, deciding</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whether each is a myth or a fact.</a:t>
            </a:r>
          </a:p>
          <a:p>
            <a:pPr algn="just">
              <a:lnSpc>
                <a:spcPct val="107000"/>
              </a:lnSpc>
              <a:spcAft>
                <a:spcPts val="800"/>
              </a:spcAft>
            </a:pPr>
            <a:r>
              <a:rPr lang="en-GB"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Support</a:t>
            </a:r>
            <a:r>
              <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Give pupils fewer cards and decide if they are myths or facts (e.g. numbers 3, 4, 5 and 8)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Challenge:  </a:t>
            </a:r>
            <a:r>
              <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Pupils further explain their thinking about why they think the statement is it a myth or fact. </a:t>
            </a: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69A431D-474E-401D-955E-F27F4DD1CDB0}" type="slidenum">
              <a:rPr lang="en-GB" smtClean="0"/>
              <a:t>19</a:t>
            </a:fld>
            <a:endParaRPr lang="en-GB"/>
          </a:p>
        </p:txBody>
      </p:sp>
    </p:spTree>
    <p:extLst>
      <p:ext uri="{BB962C8B-B14F-4D97-AF65-F5344CB8AC3E}">
        <p14:creationId xmlns:p14="http://schemas.microsoft.com/office/powerpoint/2010/main" val="821932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a:t>
            </a:r>
            <a:r>
              <a:rPr lang="en-GB" b="1" baseline="0" dirty="0"/>
              <a:t> Notes – Myths and facts sorting activity (15 </a:t>
            </a:r>
            <a:r>
              <a:rPr lang="en-GB" b="1" baseline="0" dirty="0" err="1"/>
              <a:t>mins</a:t>
            </a:r>
            <a:r>
              <a:rPr lang="en-GB" b="1" baseline="0" dirty="0"/>
              <a:t> – including previous slide)</a:t>
            </a:r>
          </a:p>
          <a:p>
            <a:pPr marL="0" indent="0">
              <a:buFont typeface="Arial" panose="020B0604020202020204" pitchFamily="34" charset="0"/>
              <a:buNone/>
            </a:pPr>
            <a:r>
              <a:rPr lang="en-GB" sz="1200" kern="1200" dirty="0">
                <a:solidFill>
                  <a:schemeClr val="tx1"/>
                </a:solidFill>
                <a:effectLst/>
                <a:latin typeface="+mn-lt"/>
                <a:ea typeface="+mn-ea"/>
                <a:cs typeface="+mn-cs"/>
              </a:rPr>
              <a:t>Go through the answers with the class, giving additional</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information from Resource 2a: </a:t>
            </a:r>
            <a:r>
              <a:rPr lang="en-GB" sz="1200" i="1" kern="1200" dirty="0">
                <a:solidFill>
                  <a:schemeClr val="tx1"/>
                </a:solidFill>
                <a:effectLst/>
                <a:latin typeface="+mn-lt"/>
                <a:ea typeface="+mn-ea"/>
                <a:cs typeface="+mn-cs"/>
              </a:rPr>
              <a:t>Myths and facts – answers.  </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69A431D-474E-401D-955E-F27F4DD1CDB0}" type="slidenum">
              <a:rPr lang="en-GB" smtClean="0"/>
              <a:t>20</a:t>
            </a:fld>
            <a:endParaRPr lang="en-GB"/>
          </a:p>
        </p:txBody>
      </p:sp>
    </p:spTree>
    <p:extLst>
      <p:ext uri="{BB962C8B-B14F-4D97-AF65-F5344CB8AC3E}">
        <p14:creationId xmlns:p14="http://schemas.microsoft.com/office/powerpoint/2010/main" val="40128304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Signposting support (5 </a:t>
            </a:r>
            <a:r>
              <a:rPr kumimoji="0" lang="en-GB" sz="1200" b="1" i="0" u="none" strike="noStrike" kern="1200" cap="none" spc="0" normalizeH="0" baseline="0" noProof="0" dirty="0" err="1">
                <a:ln>
                  <a:noFill/>
                </a:ln>
                <a:solidFill>
                  <a:prstClr val="black"/>
                </a:solidFill>
                <a:effectLst/>
                <a:uLnTx/>
                <a:uFillTx/>
                <a:latin typeface="+mn-lt"/>
                <a:ea typeface="+mn-ea"/>
                <a:cs typeface="+mn-cs"/>
              </a:rPr>
              <a:t>mins</a:t>
            </a:r>
            <a:r>
              <a:rPr kumimoji="0" lang="en-GB" sz="1200" b="1" i="0" u="none" strike="noStrike" kern="1200" cap="none" spc="0" normalizeH="0" baseline="0" noProof="0" dirty="0">
                <a:ln>
                  <a:noFill/>
                </a:ln>
                <a:solidFill>
                  <a:prstClr val="black"/>
                </a:solidFill>
                <a:effectLst/>
                <a:uLnTx/>
                <a:uFillTx/>
                <a:latin typeface="+mn-lt"/>
                <a:ea typeface="+mn-ea"/>
                <a:cs typeface="+mn-cs"/>
              </a:rPr>
              <a:t> – including next slide)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Explain that a young person may feel under pressure to keep FGM a secret. Someone under threat of FGM might be told they are going on a special holiday but not to tell anyone, or that they are going to have a special secret ceremony to do with growing up or becoming a woman. It is important to remember that secrets and surprises that do harm do not feel good and that we usually get a sense if something is wrong. Secrets that make someone worried or uncomfortable should always be shared with an adult they trust.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endParaRPr kumimoji="0" lang="en-GB" sz="1200" b="1"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5"/>
          </p:nvPr>
        </p:nvSpPr>
        <p:spPr/>
        <p:txBody>
          <a:bodyPr/>
          <a:lstStyle/>
          <a:p>
            <a:fld id="{069A431D-474E-401D-955E-F27F4DD1CDB0}" type="slidenum">
              <a:rPr lang="en-GB" smtClean="0"/>
              <a:t>21</a:t>
            </a:fld>
            <a:endParaRPr lang="en-GB"/>
          </a:p>
        </p:txBody>
      </p:sp>
    </p:spTree>
    <p:extLst>
      <p:ext uri="{BB962C8B-B14F-4D97-AF65-F5344CB8AC3E}">
        <p14:creationId xmlns:p14="http://schemas.microsoft.com/office/powerpoint/2010/main" val="25383759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Signposting support (5 </a:t>
            </a:r>
            <a:r>
              <a:rPr kumimoji="0" lang="en-GB" sz="1200" b="1" i="0" u="none" strike="noStrike" kern="1200" cap="none" spc="0" normalizeH="0" baseline="0" noProof="0" dirty="0" err="1">
                <a:ln>
                  <a:noFill/>
                </a:ln>
                <a:solidFill>
                  <a:prstClr val="black"/>
                </a:solidFill>
                <a:effectLst/>
                <a:uLnTx/>
                <a:uFillTx/>
                <a:latin typeface="+mn-lt"/>
                <a:ea typeface="+mn-ea"/>
                <a:cs typeface="+mn-cs"/>
              </a:rPr>
              <a:t>mins</a:t>
            </a:r>
            <a:r>
              <a:rPr kumimoji="0" lang="en-GB" sz="1200" b="1" i="0" u="none" strike="noStrike" kern="1200" cap="none" spc="0" normalizeH="0" baseline="0" noProof="0" dirty="0">
                <a:ln>
                  <a:noFill/>
                </a:ln>
                <a:solidFill>
                  <a:prstClr val="black"/>
                </a:solidFill>
                <a:effectLst/>
                <a:uLnTx/>
                <a:uFillTx/>
                <a:latin typeface="+mn-lt"/>
                <a:ea typeface="+mn-ea"/>
                <a:cs typeface="+mn-cs"/>
              </a:rPr>
              <a:t> – including previous slide)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Ask the pupils to suggest who someone could ask or where they could go for help either for themselves or for someone else they are worried about.</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Times New Roman" panose="02020603050405020304" pitchFamily="18" charset="0"/>
              </a:rPr>
              <a:t>Explain that a child or young person concerned about FGM, whether it has already happened to them or someone they know, or it might happen in the future, can</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talk to any of these people / organisations. </a:t>
            </a:r>
            <a:endParaRPr kumimoji="0" lang="en-GB" sz="1200" b="1"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5"/>
          </p:nvPr>
        </p:nvSpPr>
        <p:spPr/>
        <p:txBody>
          <a:bodyPr/>
          <a:lstStyle/>
          <a:p>
            <a:fld id="{069A431D-474E-401D-955E-F27F4DD1CDB0}" type="slidenum">
              <a:rPr lang="en-GB" smtClean="0"/>
              <a:t>22</a:t>
            </a:fld>
            <a:endParaRPr lang="en-GB"/>
          </a:p>
        </p:txBody>
      </p:sp>
    </p:spTree>
    <p:extLst>
      <p:ext uri="{BB962C8B-B14F-4D97-AF65-F5344CB8AC3E}">
        <p14:creationId xmlns:p14="http://schemas.microsoft.com/office/powerpoint/2010/main" val="23709759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Group/paired discussion (10 </a:t>
            </a:r>
            <a:r>
              <a:rPr lang="en-GB" b="1" baseline="0" dirty="0" err="1"/>
              <a:t>mins</a:t>
            </a:r>
            <a:r>
              <a:rPr lang="en-GB" b="1" baseline="0" dirty="0"/>
              <a:t>)</a:t>
            </a: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State that some young people might find it difficult to report FGM.</a:t>
            </a: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Divide the class in half.  One half discusses: What might make it difficult for someone to report FGM?  And the other half discusses:  What might help somebody to report FGM? </a:t>
            </a: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Pupils record their responses on flipchart paper.  After a short time bring the class back together to compare their ideas. </a:t>
            </a: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200" i="1" dirty="0">
                <a:effectLst/>
                <a:latin typeface="Calibri" panose="020F0502020204030204" pitchFamily="34" charset="0"/>
                <a:ea typeface="Calibri" panose="020F0502020204030204" pitchFamily="34" charset="0"/>
                <a:cs typeface="Times New Roman" panose="02020603050405020304" pitchFamily="18" charset="0"/>
              </a:rPr>
              <a:t>Pupils’ responses might include: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i="1" dirty="0">
                <a:effectLst/>
                <a:latin typeface="Calibri" panose="020F0502020204030204" pitchFamily="34" charset="0"/>
                <a:ea typeface="Calibri" panose="020F0502020204030204" pitchFamily="34" charset="0"/>
                <a:cs typeface="Times New Roman" panose="02020603050405020304" pitchFamily="18" charset="0"/>
              </a:rPr>
              <a:t>What might make it difficult for somebody to report FGM? -</a:t>
            </a: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i="1" dirty="0">
                <a:effectLst/>
                <a:latin typeface="Calibri" panose="020F0502020204030204" pitchFamily="34" charset="0"/>
                <a:ea typeface="Calibri" panose="020F0502020204030204" pitchFamily="34" charset="0"/>
                <a:cs typeface="Times New Roman" panose="02020603050405020304" pitchFamily="18" charset="0"/>
              </a:rPr>
              <a:t>worried they will get into trouble; worried parents will get into trouble; not knowing what will happen to them or their parents; embarrassed to talk about it; fear something bad will happen to them; find it upsetting to talk about.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200" i="1" dirty="0">
                <a:effectLst/>
                <a:latin typeface="Calibri" panose="020F0502020204030204" pitchFamily="34" charset="0"/>
                <a:ea typeface="Calibri" panose="020F0502020204030204" pitchFamily="34" charset="0"/>
                <a:cs typeface="Times New Roman" panose="02020603050405020304" pitchFamily="18" charset="0"/>
              </a:rPr>
              <a:t>What might help somebody to report FGM? -</a:t>
            </a: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i="1" dirty="0">
                <a:effectLst/>
                <a:latin typeface="Calibri" panose="020F0502020204030204" pitchFamily="34" charset="0"/>
                <a:ea typeface="Calibri" panose="020F0502020204030204" pitchFamily="34" charset="0"/>
                <a:cs typeface="Times New Roman" panose="02020603050405020304" pitchFamily="18" charset="0"/>
              </a:rPr>
              <a:t>knowing who they can talk to and what to say; wanting to keep their body safe; knowing that it is illegal; wanting to protect their family; knowing it is not a religious requirement; talking confidently about their body and about FGM; remembering the </a:t>
            </a:r>
            <a:r>
              <a:rPr lang="en-GB" sz="1200" dirty="0">
                <a:effectLst/>
                <a:latin typeface="Calibri" panose="020F0502020204030204" pitchFamily="34" charset="0"/>
                <a:ea typeface="Calibri" panose="020F0502020204030204" pitchFamily="34" charset="0"/>
                <a:cs typeface="Times New Roman" panose="02020603050405020304" pitchFamily="18" charset="0"/>
              </a:rPr>
              <a:t>United Nations Convention on the Rights of the Child (UNCRC)</a:t>
            </a:r>
            <a:r>
              <a:rPr lang="en-GB" sz="1200" i="1" dirty="0">
                <a:effectLst/>
                <a:latin typeface="Calibri" panose="020F0502020204030204" pitchFamily="34" charset="0"/>
                <a:ea typeface="Calibri" panose="020F0502020204030204" pitchFamily="34" charset="0"/>
                <a:cs typeface="Times New Roman" panose="02020603050405020304" pitchFamily="18" charset="0"/>
              </a:rPr>
              <a:t>, remembering the PANTS acronym; being able to ask advice by email or text; knowing who they can speak to at school.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200" i="1">
                <a:effectLst/>
                <a:latin typeface="Calibri" panose="020F0502020204030204" pitchFamily="34" charset="0"/>
                <a:ea typeface="Calibri" panose="020F0502020204030204" pitchFamily="34" charset="0"/>
                <a:cs typeface="Times New Roman" panose="02020603050405020304" pitchFamily="18" charset="0"/>
              </a:rPr>
              <a:t>Suggestions for the teacher to guide pupils’ learning:</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1200" i="1">
                <a:effectLst/>
                <a:latin typeface="Calibri" panose="020F0502020204030204" pitchFamily="34" charset="0"/>
                <a:ea typeface="Calibri" panose="020F0502020204030204" pitchFamily="34" charset="0"/>
                <a:cs typeface="Times New Roman" panose="02020603050405020304" pitchFamily="18" charset="0"/>
              </a:rPr>
              <a:t>‘Talk it through with your teacher, they will know how to help.’</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1200" i="1">
                <a:effectLst/>
                <a:latin typeface="Calibri" panose="020F0502020204030204" pitchFamily="34" charset="0"/>
                <a:ea typeface="Calibri" panose="020F0502020204030204" pitchFamily="34" charset="0"/>
                <a:cs typeface="Times New Roman" panose="02020603050405020304" pitchFamily="18" charset="0"/>
              </a:rPr>
              <a:t>‘The most important thing is that you keep your body safe.’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1200" i="1">
                <a:effectLst/>
                <a:latin typeface="Calibri" panose="020F0502020204030204" pitchFamily="34" charset="0"/>
                <a:ea typeface="Calibri" panose="020F0502020204030204" pitchFamily="34" charset="0"/>
                <a:cs typeface="Times New Roman" panose="02020603050405020304" pitchFamily="18" charset="0"/>
              </a:rPr>
              <a:t>‘Sometimes, people don’t understand the harm that this type of abuse can do, adults sometimes need help to learn this too, maybe your parents don’t understand.’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1200" i="1">
                <a:effectLst/>
                <a:latin typeface="Calibri" panose="020F0502020204030204" pitchFamily="34" charset="0"/>
                <a:ea typeface="Calibri" panose="020F0502020204030204" pitchFamily="34" charset="0"/>
                <a:cs typeface="Times New Roman" panose="02020603050405020304" pitchFamily="18" charset="0"/>
              </a:rPr>
              <a:t>‘It is always best to ask if you are not sure or are concerned, then the right people will know how to help.’</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a:p>
        </p:txBody>
      </p:sp>
      <p:sp>
        <p:nvSpPr>
          <p:cNvPr id="4" name="Slide Number Placeholder 3"/>
          <p:cNvSpPr>
            <a:spLocks noGrp="1"/>
          </p:cNvSpPr>
          <p:nvPr>
            <p:ph type="sldNum" sz="quarter" idx="5"/>
          </p:nvPr>
        </p:nvSpPr>
        <p:spPr/>
        <p:txBody>
          <a:bodyPr/>
          <a:lstStyle/>
          <a:p>
            <a:fld id="{069A431D-474E-401D-955E-F27F4DD1CDB0}" type="slidenum">
              <a:rPr lang="en-GB" smtClean="0"/>
              <a:t>23</a:t>
            </a:fld>
            <a:endParaRPr lang="en-GB"/>
          </a:p>
        </p:txBody>
      </p:sp>
    </p:spTree>
    <p:extLst>
      <p:ext uri="{BB962C8B-B14F-4D97-AF65-F5344CB8AC3E}">
        <p14:creationId xmlns:p14="http://schemas.microsoft.com/office/powerpoint/2010/main" val="28974574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Group/paired discussion (10 </a:t>
            </a:r>
            <a:r>
              <a:rPr lang="en-GB" b="1" baseline="0" dirty="0" err="1"/>
              <a:t>mins</a:t>
            </a:r>
            <a:r>
              <a:rPr lang="en-GB" b="1" baseline="0" dirty="0"/>
              <a:t> – including next slide)</a:t>
            </a: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Remind the pupils of the baseline assessment – Ari’s diary entry.  Ask them to imagine that Ari has a friend who is worried they may be at risk of FGM. In pairs, pupils think about what advice Ari could give this.  Pupils share their ideas. </a:t>
            </a:r>
            <a:r>
              <a:rPr lang="en-GB" sz="1200" i="1" dirty="0">
                <a:effectLst/>
                <a:latin typeface="Calibri" panose="020F0502020204030204" pitchFamily="34" charset="0"/>
                <a:ea typeface="Calibri" panose="020F0502020204030204" pitchFamily="34" charset="0"/>
                <a:cs typeface="Times New Roman" panose="02020603050405020304" pitchFamily="18" charset="0"/>
              </a:rPr>
              <a:t>On</a:t>
            </a:r>
            <a:r>
              <a:rPr lang="en-GB" sz="1200" i="1" baseline="0" dirty="0">
                <a:effectLst/>
                <a:latin typeface="Calibri" panose="020F0502020204030204" pitchFamily="34" charset="0"/>
                <a:ea typeface="Calibri" panose="020F0502020204030204" pitchFamily="34" charset="0"/>
                <a:cs typeface="Times New Roman" panose="02020603050405020304" pitchFamily="18" charset="0"/>
              </a:rPr>
              <a:t> the next slide are some s</a:t>
            </a:r>
            <a:r>
              <a:rPr lang="en-GB" sz="1200" i="1" dirty="0">
                <a:effectLst/>
                <a:latin typeface="Calibri" panose="020F0502020204030204" pitchFamily="34" charset="0"/>
                <a:ea typeface="Calibri" panose="020F0502020204030204" pitchFamily="34" charset="0"/>
                <a:cs typeface="Times New Roman" panose="02020603050405020304" pitchFamily="18" charset="0"/>
              </a:rPr>
              <a:t>uggestions.</a:t>
            </a:r>
            <a:r>
              <a:rPr lang="en-GB" sz="1200" i="1" baseline="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69A431D-474E-401D-955E-F27F4DD1CDB0}" type="slidenum">
              <a:rPr lang="en-GB" smtClean="0"/>
              <a:t>24</a:t>
            </a:fld>
            <a:endParaRPr lang="en-GB"/>
          </a:p>
        </p:txBody>
      </p:sp>
    </p:spTree>
    <p:extLst>
      <p:ext uri="{BB962C8B-B14F-4D97-AF65-F5344CB8AC3E}">
        <p14:creationId xmlns:p14="http://schemas.microsoft.com/office/powerpoint/2010/main" val="19923023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Afterwards remind the class that it is very important that Ari tells a trusted adult if the friend doesn’t.</a:t>
            </a:r>
          </a:p>
        </p:txBody>
      </p:sp>
      <p:sp>
        <p:nvSpPr>
          <p:cNvPr id="4" name="Slide Number Placeholder 3"/>
          <p:cNvSpPr>
            <a:spLocks noGrp="1"/>
          </p:cNvSpPr>
          <p:nvPr>
            <p:ph type="sldNum" sz="quarter" idx="5"/>
          </p:nvPr>
        </p:nvSpPr>
        <p:spPr/>
        <p:txBody>
          <a:bodyPr/>
          <a:lstStyle/>
          <a:p>
            <a:fld id="{069A431D-474E-401D-955E-F27F4DD1CDB0}" type="slidenum">
              <a:rPr lang="en-GB" smtClean="0"/>
              <a:t>25</a:t>
            </a:fld>
            <a:endParaRPr lang="en-GB"/>
          </a:p>
        </p:txBody>
      </p:sp>
    </p:spTree>
    <p:extLst>
      <p:ext uri="{BB962C8B-B14F-4D97-AF65-F5344CB8AC3E}">
        <p14:creationId xmlns:p14="http://schemas.microsoft.com/office/powerpoint/2010/main" val="4714588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Plenary/reflecting on today’s learning and end-point assessment (5-10 </a:t>
            </a:r>
            <a:r>
              <a:rPr kumimoji="0" lang="en-GB" sz="1200" b="1" i="0" u="none" strike="noStrike" kern="1200" cap="none" spc="0" normalizeH="0" baseline="0" noProof="0" dirty="0" err="1">
                <a:ln>
                  <a:noFill/>
                </a:ln>
                <a:solidFill>
                  <a:prstClr val="black"/>
                </a:solidFill>
                <a:effectLst/>
                <a:uLnTx/>
                <a:uFillTx/>
                <a:latin typeface="+mn-lt"/>
                <a:ea typeface="+mn-ea"/>
                <a:cs typeface="+mn-cs"/>
              </a:rPr>
              <a:t>mins</a:t>
            </a:r>
            <a:r>
              <a:rPr kumimoji="0" lang="en-GB" sz="1200" b="1" i="0" u="none" strike="noStrike" kern="1200" cap="none" spc="0" normalizeH="0" baseline="0" noProof="0" dirty="0">
                <a:ln>
                  <a:noFill/>
                </a:ln>
                <a:solidFill>
                  <a:prstClr val="black"/>
                </a:solidFill>
                <a:effectLst/>
                <a:uLnTx/>
                <a:uFillTx/>
                <a:latin typeface="+mn-lt"/>
                <a:ea typeface="+mn-ea"/>
                <a:cs typeface="+mn-cs"/>
              </a:rPr>
              <a:t> including next slide)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Provide an opportunity for pupils to record a question or a ‘note for the teacher’ about the lesson (this might be something that surprised or concerned them or just a general reflection on what they have learnt). Remind pupils that if they want to talk to someone for more advice, to put their name on the paper. Collect these in the box or envelope.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Be sure to check these carefully after the lesson and follow up any concerns in line with safeguarding and child protection policies. Any disclosure of FGM must be reported immediately to the police (see teacher guidance on Mandatory reporting Duty).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a:p>
        </p:txBody>
      </p:sp>
      <p:sp>
        <p:nvSpPr>
          <p:cNvPr id="4" name="Slide Number Placeholder 3"/>
          <p:cNvSpPr>
            <a:spLocks noGrp="1"/>
          </p:cNvSpPr>
          <p:nvPr>
            <p:ph type="sldNum" sz="quarter" idx="5"/>
          </p:nvPr>
        </p:nvSpPr>
        <p:spPr/>
        <p:txBody>
          <a:bodyPr/>
          <a:lstStyle/>
          <a:p>
            <a:fld id="{069A431D-474E-401D-955E-F27F4DD1CDB0}" type="slidenum">
              <a:rPr lang="en-GB" smtClean="0"/>
              <a:t>26</a:t>
            </a:fld>
            <a:endParaRPr lang="en-GB"/>
          </a:p>
        </p:txBody>
      </p:sp>
    </p:spTree>
    <p:extLst>
      <p:ext uri="{BB962C8B-B14F-4D97-AF65-F5344CB8AC3E}">
        <p14:creationId xmlns:p14="http://schemas.microsoft.com/office/powerpoint/2010/main" val="8279084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Plenary/reflecting on today’s learning and end-point assessment (5-10 </a:t>
            </a:r>
            <a:r>
              <a:rPr kumimoji="0" lang="en-GB" sz="1200" b="1" i="0" u="none" strike="noStrike" kern="1200" cap="none" spc="0" normalizeH="0" baseline="0" noProof="0" dirty="0" err="1">
                <a:ln>
                  <a:noFill/>
                </a:ln>
                <a:solidFill>
                  <a:prstClr val="black"/>
                </a:solidFill>
                <a:effectLst/>
                <a:uLnTx/>
                <a:uFillTx/>
                <a:latin typeface="+mn-lt"/>
                <a:ea typeface="+mn-ea"/>
                <a:cs typeface="+mn-cs"/>
              </a:rPr>
              <a:t>mins</a:t>
            </a:r>
            <a:r>
              <a:rPr kumimoji="0" lang="en-GB" sz="1200" b="1" i="0" u="none" strike="noStrike" kern="1200" cap="none" spc="0" normalizeH="0" baseline="0" noProof="0" dirty="0">
                <a:ln>
                  <a:noFill/>
                </a:ln>
                <a:solidFill>
                  <a:prstClr val="black"/>
                </a:solidFill>
                <a:effectLst/>
                <a:uLnTx/>
                <a:uFillTx/>
                <a:latin typeface="+mn-lt"/>
                <a:ea typeface="+mn-ea"/>
                <a:cs typeface="+mn-cs"/>
              </a:rPr>
              <a:t> including previous slide)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Pupils then go back to the baseline assessment from the start of the lesson. If they have completed this individually they can use a different colour pen or pencil to amend or add to their initial ideas.  If it was a whole class or paired discussion, allow time to discuss and reflect on the learning.</a:t>
            </a:r>
          </a:p>
          <a:p>
            <a:endParaRPr lang="en-GB" dirty="0"/>
          </a:p>
        </p:txBody>
      </p:sp>
      <p:sp>
        <p:nvSpPr>
          <p:cNvPr id="4" name="Slide Number Placeholder 3"/>
          <p:cNvSpPr>
            <a:spLocks noGrp="1"/>
          </p:cNvSpPr>
          <p:nvPr>
            <p:ph type="sldNum" sz="quarter" idx="5"/>
          </p:nvPr>
        </p:nvSpPr>
        <p:spPr/>
        <p:txBody>
          <a:bodyPr/>
          <a:lstStyle/>
          <a:p>
            <a:fld id="{069A431D-474E-401D-955E-F27F4DD1CDB0}" type="slidenum">
              <a:rPr lang="en-GB" smtClean="0"/>
              <a:t>27</a:t>
            </a:fld>
            <a:endParaRPr lang="en-GB"/>
          </a:p>
        </p:txBody>
      </p:sp>
    </p:spTree>
    <p:extLst>
      <p:ext uri="{BB962C8B-B14F-4D97-AF65-F5344CB8AC3E}">
        <p14:creationId xmlns:p14="http://schemas.microsoft.com/office/powerpoint/2010/main" val="39299486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 Notes – Extension activity</a:t>
            </a:r>
          </a:p>
          <a:p>
            <a:pPr algn="just">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Watch the video (3 </a:t>
            </a:r>
            <a:r>
              <a:rPr lang="en-GB" sz="1200" dirty="0" err="1">
                <a:effectLst/>
                <a:latin typeface="Calibri" panose="020F0502020204030204" pitchFamily="34" charset="0"/>
                <a:ea typeface="Calibri" panose="020F0502020204030204" pitchFamily="34" charset="0"/>
                <a:cs typeface="Times New Roman" panose="02020603050405020304" pitchFamily="18" charset="0"/>
              </a:rPr>
              <a:t>mins</a:t>
            </a: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i="1" dirty="0">
                <a:effectLst/>
                <a:latin typeface="Calibri" panose="020F0502020204030204" pitchFamily="34" charset="0"/>
                <a:ea typeface="Calibri" panose="020F0502020204030204" pitchFamily="34" charset="0"/>
                <a:cs typeface="Times New Roman" panose="02020603050405020304" pitchFamily="18" charset="0"/>
              </a:rPr>
              <a:t>My Body, My Rules</a:t>
            </a:r>
            <a:r>
              <a:rPr lang="en-GB" sz="1200" dirty="0">
                <a:effectLst/>
                <a:latin typeface="Calibri" panose="020F0502020204030204" pitchFamily="34" charset="0"/>
                <a:ea typeface="Calibri" panose="020F0502020204030204" pitchFamily="34" charset="0"/>
                <a:cs typeface="Times New Roman" panose="02020603050405020304" pitchFamily="18" charset="0"/>
              </a:rPr>
              <a:t> by FORWARD. Pupils discuss the character’s feelings at different points in the film.  Then discuss: </a:t>
            </a:r>
          </a:p>
          <a:p>
            <a:pPr marL="342900" lvl="0" indent="-342900" algn="just">
              <a:lnSpc>
                <a:spcPct val="107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are the key messages in the film?</a:t>
            </a:r>
          </a:p>
          <a:p>
            <a:pPr marL="342900" lvl="0" indent="-342900" algn="just">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At the end of the film it says, ‘Together we can end FGM’ – What does this mean? </a:t>
            </a:r>
          </a:p>
          <a:p>
            <a:pPr marL="342900" lvl="0" indent="-342900" algn="just">
              <a:lnSpc>
                <a:spcPct val="107000"/>
              </a:lnSpc>
              <a:spcAft>
                <a:spcPts val="80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Video</a:t>
            </a:r>
            <a:r>
              <a:rPr lang="en-GB" sz="1200" b="1" kern="1200" baseline="0" dirty="0">
                <a:solidFill>
                  <a:schemeClr val="tx1"/>
                </a:solidFill>
                <a:effectLst/>
                <a:latin typeface="+mn-lt"/>
                <a:ea typeface="+mn-ea"/>
                <a:cs typeface="+mn-cs"/>
              </a:rPr>
              <a:t>: </a:t>
            </a:r>
            <a:endParaRPr lang="en-GB"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u="sng" kern="1200" dirty="0">
                <a:solidFill>
                  <a:schemeClr val="tx1"/>
                </a:solidFill>
                <a:effectLst/>
                <a:latin typeface="+mn-lt"/>
                <a:ea typeface="+mn-ea"/>
                <a:cs typeface="+mn-cs"/>
                <a:hlinkClick r:id="rId3"/>
              </a:rPr>
              <a:t>https://www.forwarduk.org.uk/forward-publications/my-body-my-rules-2015-fgm-animation/</a:t>
            </a:r>
            <a:r>
              <a:rPr lang="en-GB" sz="1200" kern="1200" dirty="0">
                <a:solidFill>
                  <a:schemeClr val="tx1"/>
                </a:solidFill>
                <a:effectLst/>
                <a:latin typeface="+mn-lt"/>
                <a:ea typeface="+mn-ea"/>
                <a:cs typeface="+mn-cs"/>
              </a:rPr>
              <a:t> </a:t>
            </a:r>
          </a:p>
          <a:p>
            <a:pPr marL="171450" lvl="0" indent="-171450">
              <a:buFont typeface="Arial" panose="020B0604020202020204" pitchFamily="34" charset="0"/>
              <a:buChar char="•"/>
            </a:pPr>
            <a:r>
              <a:rPr lang="en-GB" sz="1200" u="sng" kern="1200" dirty="0">
                <a:solidFill>
                  <a:schemeClr val="tx1"/>
                </a:solidFill>
                <a:effectLst/>
                <a:latin typeface="+mn-lt"/>
                <a:ea typeface="+mn-ea"/>
                <a:cs typeface="+mn-cs"/>
                <a:hlinkClick r:id="rId4"/>
              </a:rPr>
              <a:t>https://www.youtube.com/watch?v=W2IStB6Z3Vw</a:t>
            </a:r>
            <a:r>
              <a:rPr lang="en-GB"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69A431D-474E-401D-955E-F27F4DD1CDB0}" type="slidenum">
              <a:rPr lang="en-GB" smtClean="0"/>
              <a:t>28</a:t>
            </a:fld>
            <a:endParaRPr lang="en-GB"/>
          </a:p>
        </p:txBody>
      </p:sp>
    </p:spTree>
    <p:extLst>
      <p:ext uri="{BB962C8B-B14F-4D97-AF65-F5344CB8AC3E}">
        <p14:creationId xmlns:p14="http://schemas.microsoft.com/office/powerpoint/2010/main" val="2360836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531A5-5E8F-4F6C-B9D8-12B2737DBC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E81D170-A8E8-4082-9FDB-7B7C7455D8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BC73152-EC54-4B8B-9FF8-9582230C4676}"/>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5" name="Footer Placeholder 4">
            <a:extLst>
              <a:ext uri="{FF2B5EF4-FFF2-40B4-BE49-F238E27FC236}">
                <a16:creationId xmlns:a16="http://schemas.microsoft.com/office/drawing/2014/main" id="{7640BAD3-679F-425F-AE94-2F0BB6D2B0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CA890D-54C7-4E5B-9CC7-B440195C434B}"/>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1161761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5A885-8E6B-483F-8406-C01A67ADC2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4138FC-4624-4A09-8A79-EDABD1033DD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1B433C-E84F-4613-9768-255E5ADBBF72}"/>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5" name="Footer Placeholder 4">
            <a:extLst>
              <a:ext uri="{FF2B5EF4-FFF2-40B4-BE49-F238E27FC236}">
                <a16:creationId xmlns:a16="http://schemas.microsoft.com/office/drawing/2014/main" id="{6A57B699-7050-4053-84B2-385E287AC0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8A8690-A252-4B67-AE88-8B04B9154C12}"/>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3549157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9116B-FD89-495D-BBA7-9E3D8260B33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4A3AA8-89C0-4A51-8783-7AFCA5A1E8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CC61EE4-C130-4225-B637-64A4B43CCBD0}"/>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5" name="Footer Placeholder 4">
            <a:extLst>
              <a:ext uri="{FF2B5EF4-FFF2-40B4-BE49-F238E27FC236}">
                <a16:creationId xmlns:a16="http://schemas.microsoft.com/office/drawing/2014/main" id="{7C368339-77F6-4555-9458-3D1827F7E7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4F1126-9C28-48FA-BE3F-8D532CE7DE90}"/>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484655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45399-CC91-4954-B67B-DEA19BA663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36B4A2-F4CF-4DBB-80A5-C128C5936B5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ECAB2EA-2FEA-4D28-9439-8439C5B7A11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C89C6CC-C93D-4743-B662-14CA0CF8C5B1}"/>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6" name="Footer Placeholder 5">
            <a:extLst>
              <a:ext uri="{FF2B5EF4-FFF2-40B4-BE49-F238E27FC236}">
                <a16:creationId xmlns:a16="http://schemas.microsoft.com/office/drawing/2014/main" id="{B7ADC01A-2631-4B94-9D60-9EECA5DEC0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FA1043-CEB5-4EB6-935B-5710205881DE}"/>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3777711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269C2-0759-4891-95DE-EEB01F70BA9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E8C628-3524-4CEF-A925-1FD1FA28F5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984DC48-3F39-4D7B-85B3-24971C1DA8B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ACCC582-5222-497F-B563-6E74BCDDFD9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CFC9172-787D-4E21-8514-081D8D53F86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B004DEC-A1F5-468C-AFD6-4B2F40DDFDC9}"/>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8" name="Footer Placeholder 7">
            <a:extLst>
              <a:ext uri="{FF2B5EF4-FFF2-40B4-BE49-F238E27FC236}">
                <a16:creationId xmlns:a16="http://schemas.microsoft.com/office/drawing/2014/main" id="{27DF6347-E7EE-40F3-87B9-EB8155EBAF2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5CC6208-7EED-4F05-9C5A-387238011B34}"/>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3045299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51DEB-72D8-4D07-B2B2-803D0731C38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0F48368-DF06-4DEC-B85C-C76869822B90}"/>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4" name="Footer Placeholder 3">
            <a:extLst>
              <a:ext uri="{FF2B5EF4-FFF2-40B4-BE49-F238E27FC236}">
                <a16:creationId xmlns:a16="http://schemas.microsoft.com/office/drawing/2014/main" id="{23BCC428-78D4-476F-90BF-86B59F8AE6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E9AFB6-95B8-4C67-B4B2-EB2278734B72}"/>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1774715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B5BF1A-5FA7-406E-8044-B464E13C8B1A}"/>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3" name="Footer Placeholder 2">
            <a:extLst>
              <a:ext uri="{FF2B5EF4-FFF2-40B4-BE49-F238E27FC236}">
                <a16:creationId xmlns:a16="http://schemas.microsoft.com/office/drawing/2014/main" id="{3B1767DB-FABD-48C1-9BE8-8197EDCDBE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5A61979-834A-4CDB-BD25-D345E53289A7}"/>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1593957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B032B-96DF-4FB4-B021-FCB68FF640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97E0BB0-FE4B-41B5-B79A-18410FA352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A35A37-0743-46F9-BA45-6508DD316B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B8745C4-7373-4D28-83F8-F4D76D0AC433}"/>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6" name="Footer Placeholder 5">
            <a:extLst>
              <a:ext uri="{FF2B5EF4-FFF2-40B4-BE49-F238E27FC236}">
                <a16:creationId xmlns:a16="http://schemas.microsoft.com/office/drawing/2014/main" id="{E810BAA0-8AA5-4577-974D-842DABFF03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5B3886-2D9D-4C02-9240-544A218C8D03}"/>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2450874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65E39-9D14-49DA-A5CC-3FF68D1BFE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3345959-6D55-4C41-95A1-81C6EE86C6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DBB139B-173C-452E-9316-7D7867C81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65A6218-2739-42DF-A0BE-789E324D11F6}"/>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6" name="Footer Placeholder 5">
            <a:extLst>
              <a:ext uri="{FF2B5EF4-FFF2-40B4-BE49-F238E27FC236}">
                <a16:creationId xmlns:a16="http://schemas.microsoft.com/office/drawing/2014/main" id="{0F57D593-768B-496E-AE3D-6D040FC381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C897EE-ABC6-4C04-9872-920CEB693FE7}"/>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2907471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679CC-18F8-430B-A646-6B6AB43E7B3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F58E44-7B42-4AD6-A563-6B133032E87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9DA82C-BA7F-47A6-8070-6DA0B8A125A4}"/>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5" name="Footer Placeholder 4">
            <a:extLst>
              <a:ext uri="{FF2B5EF4-FFF2-40B4-BE49-F238E27FC236}">
                <a16:creationId xmlns:a16="http://schemas.microsoft.com/office/drawing/2014/main" id="{29FEF6D6-93C0-42FD-B878-847153AC1B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765E5B-6601-4F26-B4CE-DF77DFF878EF}"/>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2545504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77306E-1373-4197-B4BC-78E6B33D33F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56594A-627A-4F5C-8240-6925C016D25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D36F6C-CE1A-4323-8AC5-73B272F1C378}"/>
              </a:ext>
            </a:extLst>
          </p:cNvPr>
          <p:cNvSpPr>
            <a:spLocks noGrp="1"/>
          </p:cNvSpPr>
          <p:nvPr>
            <p:ph type="dt" sz="half" idx="10"/>
          </p:nvPr>
        </p:nvSpPr>
        <p:spPr/>
        <p:txBody>
          <a:bodyPr/>
          <a:lstStyle/>
          <a:p>
            <a:fld id="{20F2A6A4-00CE-42C3-BB95-7A2CCF40E128}" type="datetimeFigureOut">
              <a:rPr lang="en-GB" smtClean="0"/>
              <a:t>27/04/2021</a:t>
            </a:fld>
            <a:endParaRPr lang="en-GB"/>
          </a:p>
        </p:txBody>
      </p:sp>
      <p:sp>
        <p:nvSpPr>
          <p:cNvPr id="5" name="Footer Placeholder 4">
            <a:extLst>
              <a:ext uri="{FF2B5EF4-FFF2-40B4-BE49-F238E27FC236}">
                <a16:creationId xmlns:a16="http://schemas.microsoft.com/office/drawing/2014/main" id="{30F7ED82-9320-4A60-BFB1-827DC25C21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C5263E-6C2C-4E54-8E1E-2A26E40841E1}"/>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41160452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20527825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2417979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4E8DBEA-EE13-4785-ACE3-7B94166520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A7A3DB-7829-4DF1-A80C-94B0B422C2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73437C-0874-40B9-AF70-258B317B67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F2A6A4-00CE-42C3-BB95-7A2CCF40E128}" type="datetimeFigureOut">
              <a:rPr lang="en-GB" smtClean="0"/>
              <a:t>27/04/2021</a:t>
            </a:fld>
            <a:endParaRPr lang="en-GB"/>
          </a:p>
        </p:txBody>
      </p:sp>
      <p:sp>
        <p:nvSpPr>
          <p:cNvPr id="5" name="Footer Placeholder 4">
            <a:extLst>
              <a:ext uri="{FF2B5EF4-FFF2-40B4-BE49-F238E27FC236}">
                <a16:creationId xmlns:a16="http://schemas.microsoft.com/office/drawing/2014/main" id="{C4B02080-AF72-429A-ADFD-BC374DD881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37B438B-4081-49B4-94A8-F0F85F54E3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3A0A02-208F-4900-A6BB-FD2E261C2439}" type="slidenum">
              <a:rPr lang="en-GB" smtClean="0"/>
              <a:t>‹#›</a:t>
            </a:fld>
            <a:endParaRPr lang="en-GB"/>
          </a:p>
        </p:txBody>
      </p:sp>
    </p:spTree>
    <p:extLst>
      <p:ext uri="{BB962C8B-B14F-4D97-AF65-F5344CB8AC3E}">
        <p14:creationId xmlns:p14="http://schemas.microsoft.com/office/powerpoint/2010/main" val="16450945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www.pshe-association.org.uk/curriculum-and-resources/resources/keeping-safe-fgm-guidance-lesson-plan-year-5-6"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png"/><Relationship Id="rId7" Type="http://schemas.openxmlformats.org/officeDocument/2006/relationships/hyperlink" Target="https://www.youtube.com/watch?v=W2IStB6Z3Vw" TargetMode="External"/><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hyperlink" Target="https://www.forwarduk.org.uk/forward-publications/my-body-my-rules-2015-fgm-animation/" TargetMode="External"/><Relationship Id="rId11" Type="http://schemas.openxmlformats.org/officeDocument/2006/relationships/image" Target="../media/image15.png"/><Relationship Id="rId5" Type="http://schemas.openxmlformats.org/officeDocument/2006/relationships/image" Target="../media/image8.png"/><Relationship Id="rId10" Type="http://schemas.openxmlformats.org/officeDocument/2006/relationships/hyperlink" Target="http://www.pshe-association.org.uk/" TargetMode="External"/><Relationship Id="rId4" Type="http://schemas.openxmlformats.org/officeDocument/2006/relationships/hyperlink" Target="https://www.pshe-association.org.uk/curriculum-and-resources/resources/keeping-safe-fgm-guidance-lesson-plan-year-5-6" TargetMode="External"/><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hyperlink" Target="http://www.childline.org.uk/"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s://www.forwarduk.org.uk/forward-publications/my-body-my-rules-2015-fgm-animation/" TargetMode="External"/><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234662" y="3110032"/>
            <a:ext cx="6951925" cy="2431435"/>
          </a:xfrm>
          <a:prstGeom prst="rect">
            <a:avLst/>
          </a:prstGeom>
          <a:solidFill>
            <a:srgbClr val="95519E"/>
          </a:solidFill>
        </p:spPr>
        <p:txBody>
          <a:bodyPr wrap="square" rtlCol="0">
            <a:spAutoFit/>
          </a:bodyPr>
          <a:lstStyle/>
          <a:p>
            <a:pPr algn="ctr"/>
            <a:r>
              <a:rPr lang="en-GB" sz="4400" b="1" dirty="0">
                <a:solidFill>
                  <a:schemeClr val="bg1"/>
                </a:solidFill>
                <a:latin typeface="League Spartan" panose="00000800000000000000" pitchFamily="50" charset="0"/>
                <a:ea typeface="Lato" panose="020F0502020204030203" pitchFamily="34" charset="0"/>
                <a:cs typeface="Lato" panose="020F0502020204030203" pitchFamily="34" charset="0"/>
              </a:rPr>
              <a:t>Keeping safe: FGM</a:t>
            </a:r>
          </a:p>
          <a:p>
            <a:pPr algn="ctr"/>
            <a:endPar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endParaRP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KS2 Lesson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Year 5/6</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73865" y="652278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2021 	 </a:t>
            </a:r>
          </a:p>
        </p:txBody>
      </p:sp>
      <p:pic>
        <p:nvPicPr>
          <p:cNvPr id="6" name="Picture 5">
            <a:hlinkClick r:id="rId4"/>
            <a:extLst>
              <a:ext uri="{FF2B5EF4-FFF2-40B4-BE49-F238E27FC236}">
                <a16:creationId xmlns:a16="http://schemas.microsoft.com/office/drawing/2014/main" id="{3E7FB795-F285-4819-9497-514F5CE52B9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71772" y="2719300"/>
            <a:ext cx="2797757" cy="3957472"/>
          </a:xfrm>
          <a:prstGeom prst="rect">
            <a:avLst/>
          </a:prstGeom>
          <a:ln>
            <a:noFill/>
          </a:ln>
          <a:effectLst>
            <a:outerShdw blurRad="292100" dist="139700" dir="2700000" algn="tl" rotWithShape="0">
              <a:srgbClr val="333333">
                <a:alpha val="65000"/>
              </a:srgbClr>
            </a:outerShdw>
          </a:effectLst>
        </p:spPr>
      </p:pic>
      <p:pic>
        <p:nvPicPr>
          <p:cNvPr id="14" name="Picture 13">
            <a:hlinkClick r:id="rId4"/>
            <a:extLst>
              <a:ext uri="{FF2B5EF4-FFF2-40B4-BE49-F238E27FC236}">
                <a16:creationId xmlns:a16="http://schemas.microsoft.com/office/drawing/2014/main" id="{31A061BE-F6C7-4EBF-BFE1-EF6B3C677E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63367" y="3791106"/>
            <a:ext cx="1814566" cy="1814566"/>
          </a:xfrm>
          <a:prstGeom prst="rect">
            <a:avLst/>
          </a:prstGeom>
        </p:spPr>
      </p:pic>
    </p:spTree>
    <p:extLst>
      <p:ext uri="{BB962C8B-B14F-4D97-AF65-F5344CB8AC3E}">
        <p14:creationId xmlns:p14="http://schemas.microsoft.com/office/powerpoint/2010/main" val="1751826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319048"/>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6" name="TextBox 5"/>
          <p:cNvSpPr txBox="1"/>
          <p:nvPr/>
        </p:nvSpPr>
        <p:spPr>
          <a:xfrm>
            <a:off x="523052" y="1441599"/>
            <a:ext cx="11246384" cy="4266681"/>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a:t>
            </a: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Use Presenter View</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C7CA217-AEDF-4A46-9BDC-C6F7F50DF33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2021	 </a:t>
            </a:r>
          </a:p>
        </p:txBody>
      </p:sp>
    </p:spTree>
    <p:extLst>
      <p:ext uri="{BB962C8B-B14F-4D97-AF65-F5344CB8AC3E}">
        <p14:creationId xmlns:p14="http://schemas.microsoft.com/office/powerpoint/2010/main" val="3388793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Challenge and support</a:t>
            </a:r>
            <a:endParaRPr lang="en-GB" sz="4800" strike="sngStrike" dirty="0">
              <a:solidFill>
                <a:schemeClr val="bg1"/>
              </a:solidFill>
              <a:latin typeface="League Spartan" panose="00000800000000000000" pitchFamily="50" charset="0"/>
              <a:ea typeface="Lato" panose="020F0502020204030203" pitchFamily="34" charset="0"/>
              <a:cs typeface="Lato" panose="020F0502020204030203"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5" name="TextBox 4"/>
          <p:cNvSpPr txBox="1"/>
          <p:nvPr/>
        </p:nvSpPr>
        <p:spPr>
          <a:xfrm>
            <a:off x="673083" y="145827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FA0FFED-3665-4F74-AA68-CB4F2D4E0CB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2021	 </a:t>
            </a:r>
          </a:p>
        </p:txBody>
      </p:sp>
    </p:spTree>
    <p:extLst>
      <p:ext uri="{BB962C8B-B14F-4D97-AF65-F5344CB8AC3E}">
        <p14:creationId xmlns:p14="http://schemas.microsoft.com/office/powerpoint/2010/main" val="2428486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579107" y="427008"/>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1" name="Footer Placeholder 1">
            <a:extLst>
              <a:ext uri="{FF2B5EF4-FFF2-40B4-BE49-F238E27FC236}">
                <a16:creationId xmlns:a16="http://schemas.microsoft.com/office/drawing/2014/main" id="{B77B7665-0FD2-46A4-A829-ED008CDEC57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2021	 </a:t>
            </a:r>
          </a:p>
        </p:txBody>
      </p:sp>
      <p:sp>
        <p:nvSpPr>
          <p:cNvPr id="9" name="TextBox 8">
            <a:extLst>
              <a:ext uri="{FF2B5EF4-FFF2-40B4-BE49-F238E27FC236}">
                <a16:creationId xmlns:a16="http://schemas.microsoft.com/office/drawing/2014/main" id="{BD2919AC-AD88-44F8-811B-2C89A5A7E2EF}"/>
              </a:ext>
            </a:extLst>
          </p:cNvPr>
          <p:cNvSpPr txBox="1"/>
          <p:nvPr/>
        </p:nvSpPr>
        <p:spPr>
          <a:xfrm>
            <a:off x="731535" y="1707593"/>
            <a:ext cx="11034977" cy="4832092"/>
          </a:xfrm>
          <a:prstGeom prst="rect">
            <a:avLst/>
          </a:prstGeom>
          <a:noFill/>
        </p:spPr>
        <p:txBody>
          <a:bodyPr wrap="square" rtlCol="0">
            <a:spAutoFit/>
          </a:bodyPr>
          <a:lstStyle/>
          <a:p>
            <a:r>
              <a:rPr lang="en-GB" sz="2800" dirty="0">
                <a:solidFill>
                  <a:schemeClr val="bg1"/>
                </a:solidFill>
                <a:latin typeface="Lato" panose="020B0604020202020204" charset="0"/>
                <a:ea typeface="Lato" panose="020B0604020202020204" charset="0"/>
                <a:cs typeface="Lato" panose="020B0604020202020204" charset="0"/>
              </a:rPr>
              <a:t>This lesson is for pupils in upper key stage 2. The lesson explains what Female Genital Mutilation (FGM) is, the law in relation to FGM and supports development of protective factors that will support young people to speak up, seek help and report if they or others are, or might be, at risk.  </a:t>
            </a:r>
          </a:p>
          <a:p>
            <a:r>
              <a:rPr lang="en-GB" sz="2800" dirty="0">
                <a:solidFill>
                  <a:schemeClr val="bg1"/>
                </a:solidFill>
                <a:latin typeface="Lato" panose="020B0604020202020204" charset="0"/>
                <a:ea typeface="Lato" panose="020B0604020202020204" charset="0"/>
                <a:cs typeface="Lato" panose="020B0604020202020204" charset="0"/>
              </a:rPr>
              <a:t> </a:t>
            </a:r>
          </a:p>
          <a:p>
            <a:r>
              <a:rPr lang="en-GB" sz="2800" dirty="0">
                <a:solidFill>
                  <a:schemeClr val="bg1"/>
                </a:solidFill>
                <a:latin typeface="Lato" panose="020B0604020202020204" charset="0"/>
                <a:ea typeface="Lato" panose="020B0604020202020204" charset="0"/>
                <a:cs typeface="Lato" panose="020B0604020202020204" charset="0"/>
              </a:rPr>
              <a:t>The lesson is not designed to be taught in isolation, but should always form part of a planned, developmental PSHE education programme. Teaching about FGM could be included in units on health, keeping safe, safe relationships, privacy, body parts (including external genitalia).</a:t>
            </a:r>
          </a:p>
        </p:txBody>
      </p:sp>
    </p:spTree>
    <p:extLst>
      <p:ext uri="{BB962C8B-B14F-4D97-AF65-F5344CB8AC3E}">
        <p14:creationId xmlns:p14="http://schemas.microsoft.com/office/powerpoint/2010/main" val="485573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2021 	 </a:t>
            </a:r>
          </a:p>
        </p:txBody>
      </p:sp>
      <p:sp>
        <p:nvSpPr>
          <p:cNvPr id="2" name="TextBox 1"/>
          <p:cNvSpPr txBox="1"/>
          <p:nvPr/>
        </p:nvSpPr>
        <p:spPr>
          <a:xfrm>
            <a:off x="569844" y="1304036"/>
            <a:ext cx="11044240" cy="5262979"/>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latin typeface="Lato" panose="020B0604020202020204" charset="0"/>
                <a:ea typeface="Lato" panose="020B0604020202020204" charset="0"/>
                <a:cs typeface="Lato" panose="020B0604020202020204" charset="0"/>
              </a:rPr>
              <a:t>FGM involves the partial or total removal of external female genitalia or other injury to the female genital organs for non-medical reasons.</a:t>
            </a:r>
          </a:p>
          <a:p>
            <a:pPr marL="457200" indent="-457200">
              <a:buFont typeface="Arial" panose="020B0604020202020204" pitchFamily="34" charset="0"/>
              <a:buChar char="•"/>
            </a:pPr>
            <a:r>
              <a:rPr lang="en-GB" sz="2800" dirty="0">
                <a:solidFill>
                  <a:schemeClr val="bg1"/>
                </a:solidFill>
                <a:latin typeface="Lato" panose="020B0604020202020204" charset="0"/>
                <a:ea typeface="Lato" panose="020B0604020202020204" charset="0"/>
                <a:cs typeface="Lato" panose="020B0604020202020204" charset="0"/>
              </a:rPr>
              <a:t>In most places, where FGM is carried out, it is done between </a:t>
            </a:r>
          </a:p>
          <a:p>
            <a:pPr marL="457200" indent="-457200">
              <a:buFont typeface="Arial" panose="020B0604020202020204" pitchFamily="34" charset="0"/>
              <a:buChar char="•"/>
            </a:pPr>
            <a:r>
              <a:rPr lang="en-GB" sz="2800" dirty="0">
                <a:solidFill>
                  <a:schemeClr val="bg1"/>
                </a:solidFill>
                <a:latin typeface="Lato" panose="020B0604020202020204" charset="0"/>
                <a:ea typeface="Lato" panose="020B0604020202020204" charset="0"/>
                <a:cs typeface="Lato" panose="020B0604020202020204" charset="0"/>
              </a:rPr>
              <a:t>infancy and 15 years old. </a:t>
            </a:r>
          </a:p>
          <a:p>
            <a:pPr marL="457200" indent="-457200">
              <a:buFont typeface="Arial" panose="020B0604020202020204" pitchFamily="34" charset="0"/>
              <a:buChar char="•"/>
            </a:pPr>
            <a:r>
              <a:rPr lang="en-GB" sz="2800" dirty="0">
                <a:solidFill>
                  <a:schemeClr val="bg1"/>
                </a:solidFill>
                <a:latin typeface="Lato" panose="020B0604020202020204" charset="0"/>
                <a:ea typeface="Lato" panose="020B0604020202020204" charset="0"/>
                <a:cs typeface="Lato" panose="020B0604020202020204" charset="0"/>
              </a:rPr>
              <a:t>FGM has no health benefits and it is not required by any religion.</a:t>
            </a:r>
          </a:p>
          <a:p>
            <a:pPr marL="457200" indent="-457200">
              <a:buFont typeface="Arial" panose="020B0604020202020204" pitchFamily="34" charset="0"/>
              <a:buChar char="•"/>
            </a:pPr>
            <a:r>
              <a:rPr lang="en-GB" sz="2800" dirty="0">
                <a:solidFill>
                  <a:prstClr val="white"/>
                </a:solidFill>
                <a:latin typeface="Lato" panose="020B0604020202020204" charset="0"/>
                <a:ea typeface="Lato" panose="020B0604020202020204" charset="0"/>
                <a:cs typeface="Lato" panose="020B0604020202020204" charset="0"/>
              </a:rPr>
              <a:t>FGM is illegal in the UK and most other countries.  It is illegal to take a child from the UK to another country for FGM.</a:t>
            </a:r>
          </a:p>
          <a:p>
            <a:pPr marL="457200" indent="-457200">
              <a:buFont typeface="Arial" panose="020B0604020202020204" pitchFamily="34" charset="0"/>
              <a:buChar char="•"/>
            </a:pPr>
            <a:r>
              <a:rPr lang="en-GB" sz="2800" dirty="0">
                <a:solidFill>
                  <a:schemeClr val="bg1"/>
                </a:solidFill>
                <a:latin typeface="Lato" panose="020B0604020202020204" charset="0"/>
                <a:ea typeface="Lato" panose="020B0604020202020204" charset="0"/>
                <a:cs typeface="Lato" panose="020B0604020202020204" charset="0"/>
              </a:rPr>
              <a:t>FGM can cause severe bleeding and problems urinating, and later cysts and infections, as well as complications in childbirth.</a:t>
            </a:r>
          </a:p>
          <a:p>
            <a:pPr marL="457200" indent="-457200">
              <a:buFont typeface="Arial" panose="020B0604020202020204" pitchFamily="34" charset="0"/>
              <a:buChar char="•"/>
            </a:pPr>
            <a:r>
              <a:rPr lang="en-GB" sz="2800" dirty="0">
                <a:solidFill>
                  <a:schemeClr val="bg1"/>
                </a:solidFill>
                <a:latin typeface="Lato" panose="020B0604020202020204" charset="0"/>
                <a:ea typeface="Lato" panose="020B0604020202020204" charset="0"/>
                <a:cs typeface="Lato" panose="020B0604020202020204" charset="0"/>
              </a:rPr>
              <a:t>FGM is a violation of the human rights of girls and women. </a:t>
            </a:r>
          </a:p>
          <a:p>
            <a:pPr marL="457200" indent="-457200">
              <a:buFont typeface="Arial" panose="020B0604020202020204" pitchFamily="34" charset="0"/>
              <a:buChar char="•"/>
            </a:pPr>
            <a:endParaRPr lang="en-GB" sz="2800" dirty="0">
              <a:solidFill>
                <a:schemeClr val="bg1"/>
              </a:solidFill>
              <a:latin typeface="Lato" panose="020B0604020202020204" charset="0"/>
              <a:ea typeface="Lato" panose="020B0604020202020204" charset="0"/>
              <a:cs typeface="Lato" panose="020B0604020202020204" charset="0"/>
            </a:endParaRPr>
          </a:p>
        </p:txBody>
      </p:sp>
      <p:sp>
        <p:nvSpPr>
          <p:cNvPr id="3" name="TextBox 2"/>
          <p:cNvSpPr txBox="1"/>
          <p:nvPr/>
        </p:nvSpPr>
        <p:spPr>
          <a:xfrm>
            <a:off x="9000566" y="6241853"/>
            <a:ext cx="3446072" cy="307777"/>
          </a:xfrm>
          <a:prstGeom prst="rect">
            <a:avLst/>
          </a:prstGeom>
          <a:noFill/>
        </p:spPr>
        <p:txBody>
          <a:bodyPr wrap="square" rtlCol="0">
            <a:spAutoFit/>
          </a:bodyPr>
          <a:lstStyle/>
          <a:p>
            <a:r>
              <a:rPr lang="en-GB" sz="1400" dirty="0">
                <a:solidFill>
                  <a:schemeClr val="bg1"/>
                </a:solidFill>
              </a:rPr>
              <a:t>World Health Organisation, 2020. </a:t>
            </a:r>
          </a:p>
        </p:txBody>
      </p:sp>
    </p:spTree>
    <p:extLst>
      <p:ext uri="{BB962C8B-B14F-4D97-AF65-F5344CB8AC3E}">
        <p14:creationId xmlns:p14="http://schemas.microsoft.com/office/powerpoint/2010/main" val="1696495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6</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FGM and male circumcision</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2021 	 </a:t>
            </a:r>
          </a:p>
        </p:txBody>
      </p:sp>
      <p:sp>
        <p:nvSpPr>
          <p:cNvPr id="6" name="TextBox 5"/>
          <p:cNvSpPr txBox="1"/>
          <p:nvPr/>
        </p:nvSpPr>
        <p:spPr>
          <a:xfrm>
            <a:off x="806239" y="2097059"/>
            <a:ext cx="10522726" cy="3319498"/>
          </a:xfrm>
          <a:prstGeom prst="rect">
            <a:avLst/>
          </a:prstGeom>
          <a:noFill/>
        </p:spPr>
        <p:txBody>
          <a:bodyPr wrap="square" rtlCol="0">
            <a:spAutoFit/>
          </a:bodyPr>
          <a:lstStyle/>
          <a:p>
            <a:pPr lvl="0" algn="just">
              <a:lnSpc>
                <a:spcPct val="107000"/>
              </a:lnSpc>
              <a:spcAft>
                <a:spcPts val="800"/>
              </a:spcAft>
            </a:pPr>
            <a:r>
              <a:rPr lang="en-GB" sz="2800" dirty="0">
                <a:solidFill>
                  <a:schemeClr val="bg1"/>
                </a:solidFill>
                <a:latin typeface="Lato" panose="020B0604020202020204" charset="0"/>
                <a:ea typeface="Lato" panose="020B0604020202020204" charset="0"/>
                <a:cs typeface="Lato" panose="020B0604020202020204" charset="0"/>
              </a:rPr>
              <a:t>If questions about male circumcision arise, a distinction should be made between this and FGM. In some religions, or for medical reasons, males may be circumcised (when the foreskin – a small flap of skin that covers the end of the penis, is removed).  However, FGM is not a religious requirement of any religion, carries a significantly higher risk of harm, causes lasting damage to a female body and is illegal.  </a:t>
            </a:r>
          </a:p>
        </p:txBody>
      </p:sp>
    </p:spTree>
    <p:extLst>
      <p:ext uri="{BB962C8B-B14F-4D97-AF65-F5344CB8AC3E}">
        <p14:creationId xmlns:p14="http://schemas.microsoft.com/office/powerpoint/2010/main" val="1847835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348870" y="4700395"/>
            <a:ext cx="3265214" cy="1189128"/>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7</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Safeguarding</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2021 	 </a:t>
            </a:r>
          </a:p>
        </p:txBody>
      </p:sp>
      <p:sp>
        <p:nvSpPr>
          <p:cNvPr id="6" name="TextBox 5"/>
          <p:cNvSpPr txBox="1"/>
          <p:nvPr/>
        </p:nvSpPr>
        <p:spPr>
          <a:xfrm>
            <a:off x="760529" y="1841920"/>
            <a:ext cx="10522726" cy="3883114"/>
          </a:xfrm>
          <a:prstGeom prst="rect">
            <a:avLst/>
          </a:prstGeom>
          <a:noFill/>
        </p:spPr>
        <p:txBody>
          <a:bodyPr wrap="square" rtlCol="0">
            <a:spAutoFit/>
          </a:bodyPr>
          <a:lstStyle/>
          <a:p>
            <a:pPr lvl="0">
              <a:lnSpc>
                <a:spcPct val="107000"/>
              </a:lnSpc>
              <a:spcAft>
                <a:spcPts val="800"/>
              </a:spcAft>
            </a:pPr>
            <a:r>
              <a:rPr lang="en-GB" sz="2800" dirty="0">
                <a:solidFill>
                  <a:schemeClr val="bg1"/>
                </a:solidFill>
                <a:latin typeface="Lato" panose="020B0604020202020204" charset="0"/>
                <a:ea typeface="Lato" panose="020B0604020202020204" charset="0"/>
                <a:cs typeface="Lato" panose="020B0604020202020204" charset="0"/>
              </a:rPr>
              <a:t>It is important to consider sensitivities and prior knowledge about specific pupils’ circumstances. Be aware that individuals may have experienced FGM themselves or may know of someone who has. They may also become concerned that FGM may be carried out in the future. Any disclosure must be reported immediately to the police (see teacher guidance document on Mandatory reporting Duty).</a:t>
            </a:r>
          </a:p>
          <a:p>
            <a:pPr lvl="0">
              <a:lnSpc>
                <a:spcPct val="107000"/>
              </a:lnSpc>
              <a:spcAft>
                <a:spcPts val="800"/>
              </a:spcAft>
            </a:pPr>
            <a:endParaRPr lang="en-GB" sz="2800" dirty="0">
              <a:solidFill>
                <a:schemeClr val="bg1"/>
              </a:solidFill>
              <a:latin typeface="Lato" panose="020B0604020202020204" charset="0"/>
              <a:ea typeface="Lato" panose="020B0604020202020204" charset="0"/>
              <a:cs typeface="Lato" panose="020B0604020202020204" charset="0"/>
            </a:endParaRPr>
          </a:p>
        </p:txBody>
      </p:sp>
      <p:pic>
        <p:nvPicPr>
          <p:cNvPr id="1026" name="Picture 2" descr="Red, Flag, Capture, Signal, Sport, G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5853" y="4954196"/>
            <a:ext cx="1738901" cy="1684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437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34036"/>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Lato" panose="020F0502020204030203" pitchFamily="34" charset="0"/>
                        <a:cs typeface="Lato" panose="020F0502020204030203"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13" name="TextBox 12"/>
          <p:cNvSpPr txBox="1"/>
          <p:nvPr/>
        </p:nvSpPr>
        <p:spPr>
          <a:xfrm>
            <a:off x="513086" y="2786865"/>
            <a:ext cx="9268588" cy="3724866"/>
          </a:xfrm>
          <a:prstGeom prst="rect">
            <a:avLst/>
          </a:prstGeom>
          <a:solidFill>
            <a:schemeClr val="bg1"/>
          </a:solidFill>
        </p:spPr>
        <p:txBody>
          <a:bodyPr wrap="square" rtlCol="0">
            <a:spAutoFit/>
          </a:bodyPr>
          <a:lstStyle/>
          <a:p>
            <a:pPr lvl="2">
              <a:spcBef>
                <a:spcPts val="1200"/>
              </a:spcBef>
            </a:pPr>
            <a:endParaRPr lang="en-GB" sz="300" b="1" dirty="0">
              <a:latin typeface="League Spartan" panose="00000800000000000000" pitchFamily="50" charset="0"/>
            </a:endParaRPr>
          </a:p>
          <a:p>
            <a:pPr lvl="2">
              <a:spcBef>
                <a:spcPts val="1200"/>
              </a:spcBef>
            </a:pPr>
            <a:r>
              <a:rPr lang="en-GB" sz="3200" b="1" dirty="0">
                <a:latin typeface="League Spartan" panose="00000800000000000000" pitchFamily="50" charset="0"/>
              </a:rPr>
              <a:t>Learning outcomes</a:t>
            </a:r>
          </a:p>
          <a:p>
            <a:pPr lvl="1"/>
            <a:endParaRPr lang="en-GB" sz="5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b="1" dirty="0">
              <a:latin typeface="Lato" panose="020B0604020202020204" charset="0"/>
              <a:ea typeface="Lato" panose="020B0604020202020204" charset="0"/>
              <a:cs typeface="Lato" panose="020B0604020202020204" charset="0"/>
            </a:endParaRPr>
          </a:p>
          <a:p>
            <a:pPr marL="342900" lvl="0" indent="-342900">
              <a:lnSpc>
                <a:spcPct val="107000"/>
              </a:lnSpc>
              <a:spcAft>
                <a:spcPts val="800"/>
              </a:spcAft>
              <a:buBlip>
                <a:blip r:embed="rId3"/>
              </a:buBlip>
            </a:pPr>
            <a:r>
              <a:rPr lang="en-GB" sz="2000" dirty="0">
                <a:ea typeface="Calibri" panose="020F0502020204030204" pitchFamily="34" charset="0"/>
                <a:cs typeface="Times New Roman" panose="02020603050405020304" pitchFamily="18" charset="0"/>
              </a:rPr>
              <a:t>recognise what is meant by FGM; that it is a type of abuse, causes harm and is illegal </a:t>
            </a:r>
          </a:p>
          <a:p>
            <a:pPr marL="342900" lvl="0" indent="-342900">
              <a:lnSpc>
                <a:spcPct val="107000"/>
              </a:lnSpc>
              <a:spcAft>
                <a:spcPts val="800"/>
              </a:spcAft>
              <a:buBlip>
                <a:blip r:embed="rId3"/>
              </a:buBlip>
            </a:pPr>
            <a:r>
              <a:rPr lang="en-GB" sz="2000" dirty="0">
                <a:ea typeface="Calibri" panose="020F0502020204030204" pitchFamily="34" charset="0"/>
                <a:cs typeface="Times New Roman" panose="02020603050405020304" pitchFamily="18" charset="0"/>
              </a:rPr>
              <a:t>identify myths and facts about FGM </a:t>
            </a:r>
          </a:p>
          <a:p>
            <a:pPr marL="342900" lvl="0" indent="-342900">
              <a:lnSpc>
                <a:spcPct val="107000"/>
              </a:lnSpc>
              <a:spcAft>
                <a:spcPts val="800"/>
              </a:spcAft>
              <a:buBlip>
                <a:blip r:embed="rId3"/>
              </a:buBlip>
            </a:pPr>
            <a:r>
              <a:rPr lang="en-GB" sz="2000" dirty="0"/>
              <a:t>explain how to tell someone if they are worried about the risk of FGM for themselves or others</a:t>
            </a:r>
          </a:p>
          <a:p>
            <a:pPr marL="342900" lvl="0" indent="-342900">
              <a:lnSpc>
                <a:spcPct val="107000"/>
              </a:lnSpc>
              <a:spcAft>
                <a:spcPts val="800"/>
              </a:spcAft>
              <a:buBlip>
                <a:blip r:embed="rId3"/>
              </a:buBlip>
            </a:pPr>
            <a:r>
              <a:rPr lang="en-GB" sz="2000" dirty="0">
                <a:ea typeface="Calibri" panose="020F0502020204030204" pitchFamily="34" charset="0"/>
                <a:cs typeface="Times New Roman" panose="02020603050405020304" pitchFamily="18" charset="0"/>
              </a:rPr>
              <a:t>explain why reporting FGM might feel difficult but why reporting it is so important</a:t>
            </a:r>
          </a:p>
        </p:txBody>
      </p:sp>
      <p:sp>
        <p:nvSpPr>
          <p:cNvPr id="16" name="TextBox 15"/>
          <p:cNvSpPr txBox="1"/>
          <p:nvPr/>
        </p:nvSpPr>
        <p:spPr>
          <a:xfrm>
            <a:off x="513085" y="538199"/>
            <a:ext cx="9268585" cy="2104422"/>
          </a:xfrm>
          <a:prstGeom prst="rect">
            <a:avLst/>
          </a:prstGeom>
          <a:solidFill>
            <a:schemeClr val="bg1"/>
          </a:solidFill>
        </p:spPr>
        <p:txBody>
          <a:bodyPr wrap="square" rtlCol="0">
            <a:spAutoFit/>
          </a:bodyPr>
          <a:lstStyle/>
          <a:p>
            <a:endParaRPr lang="en-GB" sz="1050" b="1" dirty="0">
              <a:latin typeface="League Spartan" panose="00000800000000000000" pitchFamily="50" charset="0"/>
            </a:endParaRPr>
          </a:p>
          <a:p>
            <a:pPr lvl="2"/>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lvl="0"/>
            <a:r>
              <a:rPr lang="en-GB" b="1" dirty="0">
                <a:latin typeface="League Spartan" panose="020B0604020202020204" charset="0"/>
              </a:rPr>
              <a:t> To learn</a:t>
            </a:r>
            <a:r>
              <a:rPr lang="en-US" b="1" dirty="0">
                <a:latin typeface="League Spartan" panose="020B0604020202020204" charset="0"/>
              </a:rPr>
              <a:t>:</a:t>
            </a:r>
            <a:r>
              <a:rPr lang="en-GB" dirty="0">
                <a:latin typeface="League Spartan" panose="00000800000000000000" pitchFamily="50" charset="0"/>
              </a:rPr>
              <a:t> </a:t>
            </a:r>
          </a:p>
          <a:p>
            <a:pPr marL="342900" lvl="0" indent="-342900">
              <a:buClr>
                <a:srgbClr val="95519E"/>
              </a:buClr>
              <a:buFont typeface="Wingdings" panose="05000000000000000000" pitchFamily="2" charset="2"/>
              <a:buChar char="ü"/>
            </a:pPr>
            <a:r>
              <a:rPr lang="en-GB" sz="2000" dirty="0">
                <a:latin typeface="Calibri" panose="020F0502020204030204" pitchFamily="34" charset="0"/>
                <a:cs typeface="Calibri" panose="020F0502020204030204" pitchFamily="34" charset="0"/>
              </a:rPr>
              <a:t>about FGM </a:t>
            </a:r>
          </a:p>
          <a:p>
            <a:pPr marL="342900" lvl="0" indent="-342900">
              <a:buClr>
                <a:srgbClr val="95519E"/>
              </a:buClr>
              <a:buFont typeface="Wingdings" panose="05000000000000000000" pitchFamily="2" charset="2"/>
              <a:buChar char="ü"/>
            </a:pPr>
            <a:r>
              <a:rPr lang="en-GB" sz="2000" dirty="0">
                <a:latin typeface="Calibri" panose="020F0502020204030204" pitchFamily="34" charset="0"/>
                <a:cs typeface="Calibri" panose="020F0502020204030204" pitchFamily="34" charset="0"/>
              </a:rPr>
              <a:t>how to seek help for themselves or others and how to report FGM concerns</a:t>
            </a:r>
          </a:p>
          <a:p>
            <a:pPr marL="457200" indent="-457200">
              <a:lnSpc>
                <a:spcPct val="200000"/>
              </a:lnSpc>
              <a:buSzPct val="202000"/>
              <a:buBlip>
                <a:blip r:embed="rId4"/>
              </a:buBlip>
            </a:pPr>
            <a:endParaRPr lang="en-GB" sz="500" dirty="0">
              <a:latin typeface="League Spartan" panose="020B060402020202020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1756" y="603131"/>
            <a:ext cx="818661" cy="818661"/>
          </a:xfrm>
          <a:prstGeom prst="rect">
            <a:avLst/>
          </a:prstGeom>
        </p:spPr>
      </p:pic>
      <p:pic>
        <p:nvPicPr>
          <p:cNvPr id="17" name="Picture 16"/>
          <p:cNvPicPr>
            <a:picLocks noChangeAspect="1"/>
          </p:cNvPicPr>
          <p:nvPr/>
        </p:nvPicPr>
        <p:blipFill rotWithShape="1">
          <a:blip r:embed="rId6" cstate="print">
            <a:extLst>
              <a:ext uri="{28A0092B-C50C-407E-A947-70E740481C1C}">
                <a14:useLocalDpi xmlns:a14="http://schemas.microsoft.com/office/drawing/2010/main" val="0"/>
              </a:ext>
            </a:extLst>
          </a:blip>
          <a:srcRect l="10502" r="10174" b="8953"/>
          <a:stretch/>
        </p:blipFill>
        <p:spPr>
          <a:xfrm>
            <a:off x="513084" y="2799190"/>
            <a:ext cx="877333" cy="912009"/>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A63B0EC3-D7D8-4342-9241-15ADE792EBBA}"/>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2021	 </a:t>
            </a:r>
          </a:p>
        </p:txBody>
      </p:sp>
    </p:spTree>
    <p:extLst>
      <p:ext uri="{BB962C8B-B14F-4D97-AF65-F5344CB8AC3E}">
        <p14:creationId xmlns:p14="http://schemas.microsoft.com/office/powerpoint/2010/main" val="1244660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TextBox 5"/>
          <p:cNvSpPr txBox="1"/>
          <p:nvPr/>
        </p:nvSpPr>
        <p:spPr>
          <a:xfrm>
            <a:off x="414888" y="430413"/>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9</a:t>
            </a:fld>
            <a:endParaRPr lang="en-GB" dirty="0"/>
          </a:p>
        </p:txBody>
      </p:sp>
      <p:sp>
        <p:nvSpPr>
          <p:cNvPr id="16" name="TextBox 15"/>
          <p:cNvSpPr txBox="1"/>
          <p:nvPr/>
        </p:nvSpPr>
        <p:spPr>
          <a:xfrm>
            <a:off x="348877" y="1376872"/>
            <a:ext cx="5494464" cy="2723823"/>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2"/>
            <a:r>
              <a:rPr lang="en-GB" sz="2800" b="1" dirty="0">
                <a:latin typeface="League Spartan" panose="00000800000000000000" pitchFamily="50" charset="0"/>
              </a:rPr>
              <a:t>Climate for learning</a:t>
            </a:r>
          </a:p>
          <a:p>
            <a:pPr>
              <a:buSzPct val="202000"/>
            </a:pPr>
            <a:r>
              <a:rPr lang="en-GB" sz="1100" b="1" dirty="0">
                <a:latin typeface="Gill Sans MT" panose="020B0502020104020203" pitchFamily="34" charset="0"/>
              </a:rPr>
              <a:t>                          </a:t>
            </a:r>
            <a:r>
              <a:rPr lang="en-GB" sz="2000"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a:p>
            <a:pPr>
              <a:buSzPct val="202000"/>
            </a:pPr>
            <a:endParaRPr lang="en-GB" sz="700"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4888" y="1464900"/>
            <a:ext cx="887768" cy="887768"/>
          </a:xfrm>
          <a:prstGeom prst="rect">
            <a:avLst/>
          </a:prstGeom>
        </p:spPr>
      </p:pic>
      <p:sp>
        <p:nvSpPr>
          <p:cNvPr id="21" name="TextBox 20"/>
          <p:cNvSpPr txBox="1"/>
          <p:nvPr/>
        </p:nvSpPr>
        <p:spPr>
          <a:xfrm>
            <a:off x="6029989" y="1379368"/>
            <a:ext cx="5881931" cy="4059573"/>
          </a:xfrm>
          <a:prstGeom prst="rect">
            <a:avLst/>
          </a:prstGeom>
          <a:solidFill>
            <a:schemeClr val="bg1"/>
          </a:solidFill>
        </p:spPr>
        <p:txBody>
          <a:bodyPr wrap="square" rtlCol="0">
            <a:spAutoFit/>
          </a:bodyPr>
          <a:lstStyle/>
          <a:p>
            <a:pPr lvl="2"/>
            <a:endParaRPr lang="en-GB" sz="900" b="1" dirty="0">
              <a:latin typeface="League Spartan" panose="00000800000000000000" pitchFamily="50" charset="0"/>
            </a:endParaRPr>
          </a:p>
          <a:p>
            <a:pPr lvl="1"/>
            <a:r>
              <a:rPr lang="en-GB" sz="2600" b="1" dirty="0">
                <a:latin typeface="League Spartan" panose="00000800000000000000" pitchFamily="50" charset="0"/>
              </a:rPr>
              <a:t>Resources required </a:t>
            </a:r>
            <a:r>
              <a:rPr lang="en-GB" sz="1100" dirty="0">
                <a:latin typeface="Calibri" panose="020F0502020204030204" pitchFamily="34" charset="0"/>
                <a:cs typeface="Calibri" panose="020F0502020204030204" pitchFamily="34" charset="0"/>
              </a:rPr>
              <a:t>(See </a:t>
            </a:r>
            <a:r>
              <a:rPr lang="en-GB" sz="1100" dirty="0">
                <a:latin typeface="Calibri" panose="020F0502020204030204" pitchFamily="34" charset="0"/>
                <a:cs typeface="Calibri" panose="020F0502020204030204" pitchFamily="34" charset="0"/>
                <a:hlinkClick r:id="rId4"/>
              </a:rPr>
              <a:t>pdf version </a:t>
            </a:r>
            <a:r>
              <a:rPr lang="en-GB" sz="1100" dirty="0">
                <a:latin typeface="Calibri" panose="020F0502020204030204" pitchFamily="34" charset="0"/>
                <a:cs typeface="Calibri" panose="020F0502020204030204" pitchFamily="34" charset="0"/>
              </a:rPr>
              <a:t>of lesson plan)</a:t>
            </a:r>
            <a:endParaRPr lang="en-GB" sz="4000" dirty="0">
              <a:latin typeface="Calibri" panose="020F0502020204030204" pitchFamily="34" charset="0"/>
              <a:cs typeface="Calibri" panose="020F0502020204030204" pitchFamily="34" charset="0"/>
            </a:endParaRPr>
          </a:p>
          <a:p>
            <a:pPr marL="342900" lvl="0" indent="-342900">
              <a:lnSpc>
                <a:spcPct val="107000"/>
              </a:lnSpc>
              <a:spcAft>
                <a:spcPts val="0"/>
              </a:spcAft>
              <a:buBlip>
                <a:blip r:embed="rId5"/>
              </a:buBlip>
            </a:pPr>
            <a:r>
              <a:rPr lang="en-GB" sz="1600" dirty="0">
                <a:latin typeface="Calibri" panose="020F0502020204030204" pitchFamily="34" charset="0"/>
                <a:ea typeface="Calibri" panose="020F0502020204030204" pitchFamily="34" charset="0"/>
                <a:cs typeface="Times New Roman" panose="02020603050405020304" pitchFamily="18" charset="0"/>
              </a:rPr>
              <a:t>Box or envelope for anonymous questions </a:t>
            </a:r>
          </a:p>
          <a:p>
            <a:pPr marL="342900" lvl="0" indent="-342900">
              <a:lnSpc>
                <a:spcPct val="107000"/>
              </a:lnSpc>
              <a:spcAft>
                <a:spcPts val="0"/>
              </a:spcAft>
              <a:buBlip>
                <a:blip r:embed="rId5"/>
              </a:buBlip>
            </a:pPr>
            <a:r>
              <a:rPr lang="en-GB" sz="1600" dirty="0">
                <a:latin typeface="Calibri" panose="020F0502020204030204" pitchFamily="34" charset="0"/>
                <a:ea typeface="Calibri" panose="020F0502020204030204" pitchFamily="34" charset="0"/>
                <a:cs typeface="Times New Roman" panose="02020603050405020304" pitchFamily="18" charset="0"/>
              </a:rPr>
              <a:t>Resource 1:</a:t>
            </a:r>
            <a:r>
              <a:rPr lang="en-GB" sz="1600" b="1" i="1" dirty="0">
                <a:latin typeface="Calibri" panose="020F0502020204030204" pitchFamily="34" charset="0"/>
                <a:ea typeface="Calibri" panose="020F0502020204030204" pitchFamily="34" charset="0"/>
                <a:cs typeface="Times New Roman" panose="02020603050405020304" pitchFamily="18" charset="0"/>
              </a:rPr>
              <a:t> </a:t>
            </a:r>
            <a:r>
              <a:rPr lang="en-GB" sz="1600" i="1" dirty="0">
                <a:latin typeface="Calibri" panose="020F0502020204030204" pitchFamily="34" charset="0"/>
                <a:ea typeface="Calibri" panose="020F0502020204030204" pitchFamily="34" charset="0"/>
                <a:cs typeface="Times New Roman" panose="02020603050405020304" pitchFamily="18" charset="0"/>
              </a:rPr>
              <a:t>Ari’s lesson diary </a:t>
            </a:r>
            <a:r>
              <a:rPr lang="en-GB" sz="1600" dirty="0">
                <a:latin typeface="Calibri" panose="020F0502020204030204" pitchFamily="34" charset="0"/>
                <a:ea typeface="Calibri" panose="020F0502020204030204" pitchFamily="34" charset="0"/>
                <a:cs typeface="Times New Roman" panose="02020603050405020304" pitchFamily="18" charset="0"/>
              </a:rPr>
              <a:t>[copies for pupils - optional]</a:t>
            </a:r>
          </a:p>
          <a:p>
            <a:pPr marL="342900" lvl="0" indent="-342900">
              <a:lnSpc>
                <a:spcPct val="107000"/>
              </a:lnSpc>
              <a:spcAft>
                <a:spcPts val="0"/>
              </a:spcAft>
              <a:buBlip>
                <a:blip r:embed="rId5"/>
              </a:buBlip>
            </a:pPr>
            <a:r>
              <a:rPr lang="en-GB" sz="1600" dirty="0">
                <a:latin typeface="Calibri" panose="020F0502020204030204" pitchFamily="34" charset="0"/>
                <a:ea typeface="Calibri" panose="020F0502020204030204" pitchFamily="34" charset="0"/>
                <a:cs typeface="Times New Roman" panose="02020603050405020304" pitchFamily="18" charset="0"/>
              </a:rPr>
              <a:t>Resource 2:</a:t>
            </a:r>
            <a:r>
              <a:rPr lang="en-GB" sz="1600" i="1" dirty="0">
                <a:latin typeface="Calibri" panose="020F0502020204030204" pitchFamily="34" charset="0"/>
                <a:ea typeface="Calibri" panose="020F0502020204030204" pitchFamily="34" charset="0"/>
                <a:cs typeface="Times New Roman" panose="02020603050405020304" pitchFamily="18" charset="0"/>
              </a:rPr>
              <a:t> Myths and facts cards </a:t>
            </a:r>
            <a:r>
              <a:rPr lang="en-GB" sz="1600" dirty="0">
                <a:latin typeface="Calibri" panose="020F0502020204030204" pitchFamily="34" charset="0"/>
                <a:ea typeface="Calibri" panose="020F0502020204030204" pitchFamily="34" charset="0"/>
                <a:cs typeface="Times New Roman" panose="02020603050405020304" pitchFamily="18" charset="0"/>
              </a:rPr>
              <a:t>[one set of cards for each group of pupils]</a:t>
            </a:r>
          </a:p>
          <a:p>
            <a:pPr marL="342900" lvl="0" indent="-342900">
              <a:lnSpc>
                <a:spcPct val="107000"/>
              </a:lnSpc>
              <a:spcAft>
                <a:spcPts val="0"/>
              </a:spcAft>
              <a:buBlip>
                <a:blip r:embed="rId5"/>
              </a:buBlip>
            </a:pPr>
            <a:r>
              <a:rPr lang="en-GB" sz="1600" dirty="0">
                <a:latin typeface="Calibri" panose="020F0502020204030204" pitchFamily="34" charset="0"/>
                <a:ea typeface="Calibri" panose="020F0502020204030204" pitchFamily="34" charset="0"/>
                <a:cs typeface="Times New Roman" panose="02020603050405020304" pitchFamily="18" charset="0"/>
              </a:rPr>
              <a:t>Resource 2a: </a:t>
            </a:r>
            <a:r>
              <a:rPr lang="en-GB" sz="1600" i="1" dirty="0">
                <a:latin typeface="Calibri" panose="020F0502020204030204" pitchFamily="34" charset="0"/>
                <a:ea typeface="Calibri" panose="020F0502020204030204" pitchFamily="34" charset="0"/>
                <a:cs typeface="Times New Roman" panose="02020603050405020304" pitchFamily="18" charset="0"/>
              </a:rPr>
              <a:t>Myths and facts – answers </a:t>
            </a:r>
            <a:r>
              <a:rPr lang="en-GB" sz="1600" dirty="0">
                <a:latin typeface="Calibri" panose="020F0502020204030204" pitchFamily="34" charset="0"/>
                <a:ea typeface="Calibri" panose="020F0502020204030204" pitchFamily="34" charset="0"/>
                <a:cs typeface="Times New Roman" panose="02020603050405020304" pitchFamily="18" charset="0"/>
              </a:rPr>
              <a:t>[one teacher copy or copies for each group of pupils]</a:t>
            </a:r>
          </a:p>
          <a:p>
            <a:pPr marL="342900" lvl="0" indent="-342900">
              <a:lnSpc>
                <a:spcPct val="107000"/>
              </a:lnSpc>
              <a:spcAft>
                <a:spcPts val="800"/>
              </a:spcAft>
              <a:buBlip>
                <a:blip r:embed="rId5"/>
              </a:buBlip>
            </a:pPr>
            <a:r>
              <a:rPr lang="en-GB" sz="1600" dirty="0">
                <a:latin typeface="Calibri" panose="020F0502020204030204" pitchFamily="34" charset="0"/>
                <a:ea typeface="Calibri" panose="020F0502020204030204" pitchFamily="34" charset="0"/>
                <a:cs typeface="Times New Roman" panose="02020603050405020304" pitchFamily="18" charset="0"/>
              </a:rPr>
              <a:t>Two pieces of flipchart paper, blue </a:t>
            </a:r>
            <a:r>
              <a:rPr lang="en-GB" sz="1600" dirty="0" err="1">
                <a:latin typeface="Calibri" panose="020F0502020204030204" pitchFamily="34" charset="0"/>
                <a:ea typeface="Calibri" panose="020F0502020204030204" pitchFamily="34" charset="0"/>
                <a:cs typeface="Times New Roman" panose="02020603050405020304" pitchFamily="18" charset="0"/>
              </a:rPr>
              <a:t>tak</a:t>
            </a:r>
            <a:r>
              <a:rPr lang="en-GB" sz="1600" dirty="0">
                <a:latin typeface="Calibri" panose="020F0502020204030204" pitchFamily="34" charset="0"/>
                <a:ea typeface="Calibri" panose="020F0502020204030204" pitchFamily="34" charset="0"/>
                <a:cs typeface="Times New Roman" panose="02020603050405020304" pitchFamily="18" charset="0"/>
              </a:rPr>
              <a:t> and marker pens [for each half of the class]</a:t>
            </a:r>
          </a:p>
          <a:p>
            <a:pPr>
              <a:buSzPct val="202000"/>
            </a:pPr>
            <a:r>
              <a:rPr lang="en-GB" sz="1200" dirty="0">
                <a:latin typeface="Lato" panose="020B0604020202020204" charset="0"/>
                <a:ea typeface="Lato" panose="020B0604020202020204" charset="0"/>
                <a:cs typeface="Lato" panose="020B0604020202020204" charset="0"/>
              </a:rPr>
              <a:t>Optional: </a:t>
            </a:r>
            <a:r>
              <a:rPr lang="en-GB" sz="1200" dirty="0">
                <a:latin typeface="Calibri" panose="020F0502020204030204" pitchFamily="34" charset="0"/>
                <a:ea typeface="Calibri" panose="020F0502020204030204" pitchFamily="34" charset="0"/>
                <a:cs typeface="Times New Roman" panose="02020603050405020304" pitchFamily="18" charset="0"/>
              </a:rPr>
              <a:t>Summary of United Nations Convention on the Rights of the Child (UNCRC)</a:t>
            </a:r>
            <a:r>
              <a:rPr lang="en-GB" sz="1200" dirty="0">
                <a:latin typeface="Lato" panose="020B0604020202020204" charset="0"/>
                <a:ea typeface="Lato" panose="020B0604020202020204" charset="0"/>
                <a:cs typeface="Lato" panose="020B0604020202020204" charset="0"/>
              </a:rPr>
              <a:t>Plastic hoops or boxes for sorting activity</a:t>
            </a:r>
          </a:p>
          <a:p>
            <a:pPr>
              <a:buSzPct val="202000"/>
            </a:pPr>
            <a:endParaRPr lang="en-GB" sz="400" dirty="0">
              <a:latin typeface="Calibri" panose="020F0502020204030204" pitchFamily="34" charset="0"/>
              <a:ea typeface="Calibri" panose="020F0502020204030204" pitchFamily="34" charset="0"/>
              <a:cs typeface="Times New Roman" panose="02020603050405020304" pitchFamily="18" charset="0"/>
            </a:endParaRPr>
          </a:p>
          <a:p>
            <a:pPr>
              <a:buSzPct val="202000"/>
            </a:pPr>
            <a:r>
              <a:rPr lang="en-GB" sz="1200" dirty="0">
                <a:latin typeface="Calibri" panose="020F0502020204030204" pitchFamily="34" charset="0"/>
                <a:ea typeface="Calibri" panose="020F0502020204030204" pitchFamily="34" charset="0"/>
                <a:cs typeface="Times New Roman" panose="02020603050405020304" pitchFamily="18" charset="0"/>
              </a:rPr>
              <a:t>Optional: video clip: </a:t>
            </a:r>
            <a:r>
              <a:rPr lang="en-GB" sz="1200" i="1" dirty="0">
                <a:latin typeface="Calibri" panose="020F0502020204030204" pitchFamily="34" charset="0"/>
                <a:ea typeface="Calibri" panose="020F0502020204030204" pitchFamily="34" charset="0"/>
                <a:cs typeface="Times New Roman" panose="02020603050405020304" pitchFamily="18" charset="0"/>
              </a:rPr>
              <a:t>My Body, My Rules</a:t>
            </a:r>
            <a:r>
              <a:rPr lang="en-GB" sz="1200" dirty="0">
                <a:latin typeface="Calibri" panose="020F0502020204030204" pitchFamily="34" charset="0"/>
                <a:ea typeface="Calibri" panose="020F0502020204030204" pitchFamily="34" charset="0"/>
                <a:cs typeface="Times New Roman" panose="02020603050405020304" pitchFamily="18" charset="0"/>
              </a:rPr>
              <a:t> by FORWARD: </a:t>
            </a:r>
          </a:p>
          <a:p>
            <a:pPr marL="342900" lvl="0" indent="-342900">
              <a:lnSpc>
                <a:spcPts val="1300"/>
              </a:lnSpc>
              <a:spcAft>
                <a:spcPts val="800"/>
              </a:spcAft>
              <a:buFont typeface="Symbol" panose="05050102010706020507" pitchFamily="18" charset="2"/>
              <a:buChar char=""/>
            </a:pPr>
            <a:r>
              <a:rPr lang="en-GB" sz="12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6"/>
              </a:rPr>
              <a:t>https://www.forwarduk.org.uk/forward-publications/my-body-my-rules-2015-fgm-animation/</a:t>
            </a:r>
            <a:r>
              <a:rPr lang="en-GB" sz="12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ts val="1300"/>
              </a:lnSpc>
              <a:spcAft>
                <a:spcPts val="800"/>
              </a:spcAft>
              <a:buFont typeface="Symbol" panose="05050102010706020507" pitchFamily="18" charset="2"/>
              <a:buChar char=""/>
            </a:pPr>
            <a:r>
              <a:rPr lang="en-GB" sz="1200" dirty="0">
                <a:latin typeface="Calibri" panose="020F0502020204030204" pitchFamily="34" charset="0"/>
                <a:ea typeface="Calibri" panose="020F0502020204030204" pitchFamily="34" charset="0"/>
                <a:cs typeface="Times New Roman" panose="02020603050405020304" pitchFamily="18" charset="0"/>
                <a:hlinkClick r:id="rId7"/>
              </a:rPr>
              <a:t>https://www.youtube.com/watch?v=W2IStB6Z3Vw</a:t>
            </a:r>
            <a:r>
              <a:rPr lang="en-GB" sz="1200" dirty="0">
                <a:latin typeface="Calibri" panose="020F0502020204030204" pitchFamily="34" charset="0"/>
                <a:ea typeface="Calibri" panose="020F0502020204030204" pitchFamily="34" charset="0"/>
                <a:cs typeface="Times New Roman" panose="02020603050405020304" pitchFamily="18" charset="0"/>
              </a:rPr>
              <a:t> </a:t>
            </a:r>
            <a:r>
              <a:rPr lang="en-GB" sz="900" dirty="0">
                <a:latin typeface="Calibri" panose="020F0502020204030204" pitchFamily="34" charset="0"/>
                <a:ea typeface="Calibri" panose="020F0502020204030204" pitchFamily="34" charset="0"/>
                <a:cs typeface="Times New Roman" panose="02020603050405020304" pitchFamily="18" charset="0"/>
              </a:rPr>
              <a:t>  </a:t>
            </a:r>
            <a:endParaRPr lang="en-GB" sz="1200" dirty="0">
              <a:latin typeface="Lato" panose="020B0604020202020204" charset="0"/>
              <a:ea typeface="Lato" panose="020B0604020202020204" charset="0"/>
              <a:cs typeface="Lato" panose="020B0604020202020204" charset="0"/>
            </a:endParaRPr>
          </a:p>
        </p:txBody>
      </p:sp>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28564" y="1464900"/>
            <a:ext cx="551078" cy="492323"/>
          </a:xfrm>
          <a:prstGeom prst="rect">
            <a:avLst/>
          </a:prstGeom>
        </p:spPr>
      </p:pic>
      <p:sp>
        <p:nvSpPr>
          <p:cNvPr id="23" name="TextBox 22"/>
          <p:cNvSpPr txBox="1"/>
          <p:nvPr/>
        </p:nvSpPr>
        <p:spPr>
          <a:xfrm>
            <a:off x="6009339" y="5650009"/>
            <a:ext cx="5902581" cy="800219"/>
          </a:xfrm>
          <a:prstGeom prst="rect">
            <a:avLst/>
          </a:prstGeom>
          <a:solidFill>
            <a:schemeClr val="bg1"/>
          </a:solidFill>
        </p:spPr>
        <p:txBody>
          <a:bodyPr wrap="square" rtlCol="0">
            <a:spAutoFit/>
          </a:bodyPr>
          <a:lstStyle/>
          <a:p>
            <a:pPr lvl="2"/>
            <a:r>
              <a:rPr lang="en-GB" sz="3200" b="1" dirty="0">
                <a:latin typeface="Gill Sans MT" panose="020B0502020104020203" pitchFamily="34" charset="0"/>
              </a:rPr>
              <a:t>Duration </a:t>
            </a:r>
            <a:r>
              <a:rPr lang="en-GB" sz="1400"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a:t>
            </a:r>
            <a:r>
              <a:rPr lang="en-GB" sz="1400" b="1" dirty="0">
                <a:solidFill>
                  <a:prstClr val="black"/>
                </a:solidFill>
                <a:latin typeface="Lato" panose="020F0502020204030203" pitchFamily="34" charset="0"/>
                <a:ea typeface="Lato" panose="020F0502020204030203" pitchFamily="34" charset="0"/>
                <a:cs typeface="Lato" panose="020F0502020204030203" pitchFamily="34" charset="0"/>
              </a:rPr>
              <a:t>sixty-minute</a:t>
            </a:r>
            <a:r>
              <a:rPr lang="en-GB" sz="1400" dirty="0">
                <a:solidFill>
                  <a:prstClr val="black"/>
                </a:solidFill>
                <a:latin typeface="Lato" panose="020F0502020204030203" pitchFamily="34" charset="0"/>
                <a:ea typeface="Lato" panose="020F0502020204030203" pitchFamily="34" charset="0"/>
                <a:cs typeface="Lato" panose="020F0502020204030203" pitchFamily="34" charset="0"/>
              </a:rPr>
              <a:t> PSHE education lesson</a:t>
            </a:r>
            <a:endParaRPr lang="en-GB" sz="800"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9" cstate="print">
            <a:extLst>
              <a:ext uri="{28A0092B-C50C-407E-A947-70E740481C1C}">
                <a14:useLocalDpi xmlns:a14="http://schemas.microsoft.com/office/drawing/2010/main" val="0"/>
              </a:ext>
            </a:extLst>
          </a:blip>
          <a:srcRect l="1883" t="3815" r="49333" b="50685"/>
          <a:stretch/>
        </p:blipFill>
        <p:spPr>
          <a:xfrm>
            <a:off x="6191502" y="5711370"/>
            <a:ext cx="776281" cy="704936"/>
          </a:xfrm>
          <a:prstGeom prst="rect">
            <a:avLst/>
          </a:prstGeom>
        </p:spPr>
      </p:pic>
      <p:sp>
        <p:nvSpPr>
          <p:cNvPr id="24" name="TextBox 23"/>
          <p:cNvSpPr txBox="1"/>
          <p:nvPr/>
        </p:nvSpPr>
        <p:spPr>
          <a:xfrm>
            <a:off x="674040" y="5288685"/>
            <a:ext cx="559980"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9" name="TextBox 18"/>
          <p:cNvSpPr txBox="1"/>
          <p:nvPr/>
        </p:nvSpPr>
        <p:spPr>
          <a:xfrm>
            <a:off x="348878" y="4295792"/>
            <a:ext cx="5494464" cy="2154436"/>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endParaRPr lang="en-GB" b="1" dirty="0">
              <a:latin typeface="Gill Sans MT" panose="020B0502020104020203" pitchFamily="34" charset="0"/>
            </a:endParaRPr>
          </a:p>
          <a:p>
            <a:pPr lvl="3">
              <a:buSzPct val="202000"/>
            </a:pPr>
            <a:endParaRPr lang="en-GB" b="1" dirty="0">
              <a:latin typeface="Lato" panose="020F0502020204030203" pitchFamily="34" charset="0"/>
              <a:ea typeface="Lato" panose="020F0502020204030203" pitchFamily="34" charset="0"/>
              <a:cs typeface="Lato" panose="020F0502020204030203" pitchFamily="34" charset="0"/>
            </a:endParaRPr>
          </a:p>
          <a:p>
            <a:pPr lvl="1">
              <a:buSzPct val="202000"/>
            </a:pPr>
            <a:r>
              <a:rPr lang="en-GB"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b="1" dirty="0">
                <a:latin typeface="Lato" panose="020F0502020204030203" pitchFamily="34" charset="0"/>
                <a:ea typeface="Lato" panose="020F0502020204030203" pitchFamily="34" charset="0"/>
                <a:cs typeface="Lato" panose="020F0502020204030203" pitchFamily="34" charset="0"/>
                <a:hlinkClick r:id="rId10"/>
              </a:rPr>
              <a:t>www.pshe-association.org.uk</a:t>
            </a:r>
            <a:endParaRPr lang="en-GB"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11" cstate="print">
            <a:extLst>
              <a:ext uri="{28A0092B-C50C-407E-A947-70E740481C1C}">
                <a14:useLocalDpi xmlns:a14="http://schemas.microsoft.com/office/drawing/2010/main" val="0"/>
              </a:ext>
            </a:extLst>
          </a:blip>
          <a:srcRect l="17297" t="28576" r="16674" b="28576"/>
          <a:stretch/>
        </p:blipFill>
        <p:spPr>
          <a:xfrm>
            <a:off x="674040" y="4383416"/>
            <a:ext cx="1094363" cy="710172"/>
          </a:xfrm>
          <a:prstGeom prst="rect">
            <a:avLst/>
          </a:prstGeom>
        </p:spPr>
      </p:pic>
      <p:sp>
        <p:nvSpPr>
          <p:cNvPr id="20" name="Footer Placeholder 1">
            <a:extLst>
              <a:ext uri="{FF2B5EF4-FFF2-40B4-BE49-F238E27FC236}">
                <a16:creationId xmlns:a16="http://schemas.microsoft.com/office/drawing/2014/main" id="{18F76FBD-0B7A-4310-A7EB-629E1450F78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2021	 </a:t>
            </a:r>
          </a:p>
        </p:txBody>
      </p:sp>
    </p:spTree>
    <p:extLst>
      <p:ext uri="{BB962C8B-B14F-4D97-AF65-F5344CB8AC3E}">
        <p14:creationId xmlns:p14="http://schemas.microsoft.com/office/powerpoint/2010/main" val="963335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10</a:t>
            </a:fld>
            <a:endParaRPr lang="en-GB" dirty="0"/>
          </a:p>
        </p:txBody>
      </p:sp>
      <p:sp>
        <p:nvSpPr>
          <p:cNvPr id="6" name="TextBox 5"/>
          <p:cNvSpPr txBox="1"/>
          <p:nvPr/>
        </p:nvSpPr>
        <p:spPr>
          <a:xfrm>
            <a:off x="457509" y="147992"/>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190461541"/>
              </p:ext>
            </p:extLst>
          </p:nvPr>
        </p:nvGraphicFramePr>
        <p:xfrm>
          <a:off x="380010" y="1078801"/>
          <a:ext cx="11687663" cy="5523513"/>
        </p:xfrm>
        <a:graphic>
          <a:graphicData uri="http://schemas.openxmlformats.org/drawingml/2006/table">
            <a:tbl>
              <a:tblPr firstRow="1" bandRow="1">
                <a:tableStyleId>{5940675A-B579-460E-94D1-54222C63F5DA}</a:tableStyleId>
              </a:tblPr>
              <a:tblGrid>
                <a:gridCol w="2684185">
                  <a:extLst>
                    <a:ext uri="{9D8B030D-6E8A-4147-A177-3AD203B41FA5}">
                      <a16:colId xmlns:a16="http://schemas.microsoft.com/office/drawing/2014/main" val="4041274174"/>
                    </a:ext>
                  </a:extLst>
                </a:gridCol>
                <a:gridCol w="7860479">
                  <a:extLst>
                    <a:ext uri="{9D8B030D-6E8A-4147-A177-3AD203B41FA5}">
                      <a16:colId xmlns:a16="http://schemas.microsoft.com/office/drawing/2014/main" val="2234187062"/>
                    </a:ext>
                  </a:extLst>
                </a:gridCol>
                <a:gridCol w="1142999">
                  <a:extLst>
                    <a:ext uri="{9D8B030D-6E8A-4147-A177-3AD203B41FA5}">
                      <a16:colId xmlns:a16="http://schemas.microsoft.com/office/drawing/2014/main" val="3063766827"/>
                    </a:ext>
                  </a:extLst>
                </a:gridCol>
              </a:tblGrid>
              <a:tr h="0">
                <a:tc>
                  <a:txBody>
                    <a:bodyPr/>
                    <a:lstStyle/>
                    <a:p>
                      <a:pPr algn="ctr"/>
                      <a:r>
                        <a:rPr lang="en-GB" sz="2000" dirty="0">
                          <a:latin typeface="League Spartan" panose="00000800000000000000" pitchFamily="50" charset="0"/>
                        </a:rPr>
                        <a:t>Activity</a:t>
                      </a:r>
                    </a:p>
                  </a:txBody>
                  <a:tcPr>
                    <a:solidFill>
                      <a:schemeClr val="bg1">
                        <a:lumMod val="95000"/>
                      </a:schemeClr>
                    </a:solidFill>
                  </a:tcPr>
                </a:tc>
                <a:tc>
                  <a:txBody>
                    <a:bodyPr/>
                    <a:lstStyle/>
                    <a:p>
                      <a:pPr algn="ctr"/>
                      <a:r>
                        <a:rPr lang="en-GB" sz="2000" dirty="0">
                          <a:latin typeface="League Spartan" panose="00000800000000000000" pitchFamily="50" charset="0"/>
                        </a:rPr>
                        <a:t>Description</a:t>
                      </a:r>
                    </a:p>
                  </a:txBody>
                  <a:tcPr>
                    <a:solidFill>
                      <a:schemeClr val="bg1">
                        <a:lumMod val="95000"/>
                      </a:schemeClr>
                    </a:solidFill>
                  </a:tcPr>
                </a:tc>
                <a:tc>
                  <a:txBody>
                    <a:bodyPr/>
                    <a:lstStyle/>
                    <a:p>
                      <a:pPr algn="ctr"/>
                      <a:r>
                        <a:rPr lang="en-GB" sz="20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647663">
                <a:tc>
                  <a:txBody>
                    <a:bodyPr/>
                    <a:lstStyle/>
                    <a:p>
                      <a:pPr marL="0" indent="0">
                        <a:buNone/>
                      </a:pPr>
                      <a:r>
                        <a:rPr lang="en-GB" sz="1600" dirty="0">
                          <a:latin typeface="Lato" panose="020B0604020202020204" charset="0"/>
                          <a:ea typeface="Lato" panose="020B0604020202020204" charset="0"/>
                          <a:cs typeface="Lato" panose="020B0604020202020204" charset="0"/>
                        </a:rPr>
                        <a:t>1. Introduction</a:t>
                      </a:r>
                      <a:r>
                        <a:rPr lang="en-GB" sz="1600" baseline="0" dirty="0">
                          <a:latin typeface="Lato" panose="020B0604020202020204" charset="0"/>
                          <a:ea typeface="Lato" panose="020B0604020202020204" charset="0"/>
                          <a:cs typeface="Lato" panose="020B0604020202020204" charset="0"/>
                        </a:rPr>
                        <a:t> </a:t>
                      </a:r>
                      <a:endParaRPr lang="en-GB" sz="1600" dirty="0">
                        <a:latin typeface="Lato" panose="020B0604020202020204" charset="0"/>
                        <a:ea typeface="Lato" panose="020B0604020202020204" charset="0"/>
                        <a:cs typeface="Lato" panose="020B0604020202020204" charset="0"/>
                      </a:endParaRPr>
                    </a:p>
                  </a:txBody>
                  <a:tcPr anchor="ctr">
                    <a:solidFill>
                      <a:schemeClr val="bg1">
                        <a:lumMod val="95000"/>
                      </a:schemeClr>
                    </a:solidFill>
                  </a:tcPr>
                </a:tc>
                <a:tc>
                  <a:txBody>
                    <a:bodyPr/>
                    <a:lstStyle/>
                    <a:p>
                      <a:pPr>
                        <a:lnSpc>
                          <a:spcPts val="1800"/>
                        </a:lnSpc>
                      </a:pPr>
                      <a:r>
                        <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Establish</a:t>
                      </a:r>
                      <a:r>
                        <a:rPr lang="en-GB" sz="1400" kern="1200" baseline="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 or reinforce</a:t>
                      </a:r>
                      <a:r>
                        <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 ground rules</a:t>
                      </a:r>
                      <a:r>
                        <a:rPr lang="en-GB" sz="1400" kern="1200" baseline="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 and introduce the lesson.</a:t>
                      </a:r>
                      <a:endPar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endParaRPr>
                    </a:p>
                  </a:txBody>
                  <a:tcPr anchor="ctr">
                    <a:solidFill>
                      <a:schemeClr val="bg1"/>
                    </a:solidFill>
                  </a:tcPr>
                </a:tc>
                <a:tc>
                  <a:txBody>
                    <a:bodyPr/>
                    <a:lstStyle/>
                    <a:p>
                      <a:pPr algn="ctr"/>
                      <a:r>
                        <a:rPr lang="en-GB" sz="14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474858058"/>
                  </a:ext>
                </a:extLst>
              </a:tr>
              <a:tr h="577516">
                <a:tc>
                  <a:txBody>
                    <a:bodyPr/>
                    <a:lstStyle/>
                    <a:p>
                      <a:r>
                        <a:rPr lang="en-GB" sz="1600" dirty="0">
                          <a:latin typeface="Lato" panose="020B0604020202020204" charset="0"/>
                          <a:ea typeface="Lato" panose="020B0604020202020204" charset="0"/>
                          <a:cs typeface="Lato" panose="020B0604020202020204" charset="0"/>
                        </a:rPr>
                        <a:t>2. Baseline assessment</a:t>
                      </a:r>
                    </a:p>
                  </a:txBody>
                  <a:tcPr anchor="ctr">
                    <a:solidFill>
                      <a:schemeClr val="bg1">
                        <a:lumMod val="95000"/>
                      </a:schemeClr>
                    </a:solidFill>
                  </a:tcPr>
                </a:tc>
                <a:tc>
                  <a:txBody>
                    <a:bodyPr/>
                    <a:lstStyle/>
                    <a:p>
                      <a:pPr>
                        <a:lnSpc>
                          <a:spcPts val="1800"/>
                        </a:lnSpc>
                      </a:pPr>
                      <a:r>
                        <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Pupils read</a:t>
                      </a:r>
                      <a:r>
                        <a:rPr lang="en-GB" sz="1400" kern="1200" baseline="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 a case study about a child learning about FGM and answer questions.</a:t>
                      </a:r>
                      <a:endPar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endParaRPr>
                    </a:p>
                  </a:txBody>
                  <a:tcPr anchor="ctr">
                    <a:solidFill>
                      <a:schemeClr val="bg1"/>
                    </a:solidFill>
                  </a:tcPr>
                </a:tc>
                <a:tc>
                  <a:txBody>
                    <a:bodyPr/>
                    <a:lstStyle/>
                    <a:p>
                      <a:pPr algn="ctr"/>
                      <a:r>
                        <a:rPr lang="en-GB" sz="14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2346566372"/>
                  </a:ext>
                </a:extLst>
              </a:tr>
              <a:tr h="650349">
                <a:tc>
                  <a:txBody>
                    <a:bodyPr/>
                    <a:lstStyle/>
                    <a:p>
                      <a:r>
                        <a:rPr lang="en-GB" sz="1600" dirty="0">
                          <a:latin typeface="Lato" panose="020B0604020202020204" charset="0"/>
                          <a:ea typeface="Lato" panose="020B0604020202020204" charset="0"/>
                          <a:cs typeface="Lato" panose="020B0604020202020204" charset="0"/>
                        </a:rPr>
                        <a:t>3. Body outline</a:t>
                      </a:r>
                    </a:p>
                  </a:txBody>
                  <a:tcPr anchor="ctr">
                    <a:solidFill>
                      <a:schemeClr val="bg1">
                        <a:lumMod val="95000"/>
                      </a:schemeClr>
                    </a:solidFill>
                  </a:tcPr>
                </a:tc>
                <a:tc>
                  <a:txBody>
                    <a:bodyPr/>
                    <a:lstStyle/>
                    <a:p>
                      <a:pPr>
                        <a:lnSpc>
                          <a:spcPts val="1800"/>
                        </a:lnSpc>
                      </a:pPr>
                      <a:r>
                        <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Pupils discuss important things to remember about bodies and personal safety</a:t>
                      </a:r>
                      <a:r>
                        <a:rPr lang="en-GB" sz="1400" kern="1200" baseline="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 – note ideas around a body outline</a:t>
                      </a:r>
                      <a:endPar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endParaRPr>
                    </a:p>
                  </a:txBody>
                  <a:tcPr anchor="ctr">
                    <a:solidFill>
                      <a:schemeClr val="bg1"/>
                    </a:solidFill>
                  </a:tcPr>
                </a:tc>
                <a:tc>
                  <a:txBody>
                    <a:bodyPr/>
                    <a:lstStyle/>
                    <a:p>
                      <a:pPr algn="ctr"/>
                      <a:r>
                        <a:rPr lang="en-GB" sz="14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650349">
                <a:tc>
                  <a:txBody>
                    <a:bodyPr/>
                    <a:lstStyle/>
                    <a:p>
                      <a:r>
                        <a:rPr lang="en-GB" sz="1600" dirty="0">
                          <a:latin typeface="Lato" panose="020B0604020202020204" charset="0"/>
                          <a:ea typeface="Lato" panose="020B0604020202020204" charset="0"/>
                          <a:cs typeface="Lato" panose="020B0604020202020204" charset="0"/>
                        </a:rPr>
                        <a:t>4. </a:t>
                      </a:r>
                      <a:r>
                        <a:rPr lang="en-GB" sz="1600" baseline="0" dirty="0">
                          <a:latin typeface="Lato" panose="020B0604020202020204" charset="0"/>
                          <a:ea typeface="Lato" panose="020B0604020202020204" charset="0"/>
                          <a:cs typeface="Lato" panose="020B0604020202020204" charset="0"/>
                        </a:rPr>
                        <a:t>FGM and human rights</a:t>
                      </a:r>
                      <a:endParaRPr lang="en-GB" sz="1600" dirty="0">
                        <a:latin typeface="Lato" panose="020B0604020202020204" charset="0"/>
                        <a:ea typeface="Lato" panose="020B0604020202020204" charset="0"/>
                        <a:cs typeface="Lato" panose="020B0604020202020204" charset="0"/>
                      </a:endParaRPr>
                    </a:p>
                  </a:txBody>
                  <a:tcPr anchor="ctr">
                    <a:solidFill>
                      <a:schemeClr val="bg1">
                        <a:lumMod val="95000"/>
                      </a:schemeClr>
                    </a:solidFill>
                  </a:tcPr>
                </a:tc>
                <a:tc>
                  <a:txBody>
                    <a:bodyPr/>
                    <a:lstStyle/>
                    <a:p>
                      <a:pPr>
                        <a:lnSpc>
                          <a:spcPts val="1800"/>
                        </a:lnSpc>
                        <a:spcAft>
                          <a:spcPts val="800"/>
                        </a:spcAft>
                      </a:pPr>
                      <a:r>
                        <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Teacher explains</a:t>
                      </a:r>
                      <a:r>
                        <a:rPr lang="en-GB" sz="1400" kern="1200" baseline="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 what is meant by FGM. </a:t>
                      </a:r>
                      <a:r>
                        <a:rPr lang="en-GB" sz="1400" dirty="0">
                          <a:effectLst/>
                          <a:latin typeface="Lato Light" panose="020F0502020204030203" pitchFamily="34" charset="0"/>
                          <a:ea typeface="Lato Light" panose="020F0502020204030203" pitchFamily="34" charset="0"/>
                          <a:cs typeface="Lato Light" panose="020F0502020204030203" pitchFamily="34" charset="0"/>
                        </a:rPr>
                        <a:t>Pupils are reminded about the rights of the child and discuss in relation to FGM.</a:t>
                      </a:r>
                    </a:p>
                  </a:txBody>
                  <a:tcPr anchor="ctr">
                    <a:solidFill>
                      <a:schemeClr val="bg1"/>
                    </a:solidFill>
                  </a:tcPr>
                </a:tc>
                <a:tc>
                  <a:txBody>
                    <a:bodyPr/>
                    <a:lstStyle/>
                    <a:p>
                      <a:pPr algn="ctr"/>
                      <a:r>
                        <a:rPr lang="en-GB" sz="1400" dirty="0">
                          <a:latin typeface="Lato" panose="020F0502020204030203" pitchFamily="34" charset="0"/>
                          <a:ea typeface="Lato" panose="020F0502020204030203" pitchFamily="34" charset="0"/>
                          <a:cs typeface="Lato" panose="020F0502020204030203" pitchFamily="34" charset="0"/>
                        </a:rPr>
                        <a:t>5-10</a:t>
                      </a:r>
                      <a:r>
                        <a:rPr lang="en-GB" sz="1400" baseline="0" dirty="0">
                          <a:latin typeface="Lato" panose="020F0502020204030203" pitchFamily="34" charset="0"/>
                          <a:ea typeface="Lato" panose="020F0502020204030203" pitchFamily="34" charset="0"/>
                          <a:cs typeface="Lato" panose="020F0502020204030203" pitchFamily="34" charset="0"/>
                        </a:rPr>
                        <a:t> </a:t>
                      </a:r>
                      <a:r>
                        <a:rPr lang="en-GB" sz="1400" dirty="0">
                          <a:latin typeface="Lato" panose="020F0502020204030203" pitchFamily="34" charset="0"/>
                          <a:ea typeface="Lato" panose="020F0502020204030203" pitchFamily="34" charset="0"/>
                          <a:cs typeface="Lato" panose="020F0502020204030203" pitchFamily="34" charset="0"/>
                        </a:rPr>
                        <a:t>MINS</a:t>
                      </a:r>
                    </a:p>
                  </a:txBody>
                  <a:tcPr anchor="ctr">
                    <a:solidFill>
                      <a:schemeClr val="bg1"/>
                    </a:solidFill>
                  </a:tcPr>
                </a:tc>
                <a:extLst>
                  <a:ext uri="{0D108BD9-81ED-4DB2-BD59-A6C34878D82A}">
                    <a16:rowId xmlns:a16="http://schemas.microsoft.com/office/drawing/2014/main" val="1658251162"/>
                  </a:ext>
                </a:extLst>
              </a:tr>
              <a:tr h="650349">
                <a:tc>
                  <a:txBody>
                    <a:bodyPr/>
                    <a:lstStyle/>
                    <a:p>
                      <a:r>
                        <a:rPr lang="en-GB" sz="1600" dirty="0">
                          <a:latin typeface="Lato" panose="020B0604020202020204" charset="0"/>
                          <a:ea typeface="Lato" panose="020B0604020202020204" charset="0"/>
                          <a:cs typeface="Lato" panose="020B0604020202020204" charset="0"/>
                        </a:rPr>
                        <a:t>5. Myths and facts</a:t>
                      </a:r>
                    </a:p>
                  </a:txBody>
                  <a:tcPr anchor="ctr">
                    <a:solidFill>
                      <a:schemeClr val="bg1">
                        <a:lumMod val="95000"/>
                      </a:schemeClr>
                    </a:solidFill>
                  </a:tcPr>
                </a:tc>
                <a:tc>
                  <a:txBody>
                    <a:bodyPr/>
                    <a:lstStyle/>
                    <a:p>
                      <a:pPr>
                        <a:lnSpc>
                          <a:spcPts val="1800"/>
                        </a:lnSpc>
                        <a:spcAft>
                          <a:spcPts val="600"/>
                        </a:spcAft>
                      </a:pPr>
                      <a:r>
                        <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Pupils work in groups to read statements and decide if they are a myth or</a:t>
                      </a:r>
                      <a:r>
                        <a:rPr lang="en-GB" sz="1400" kern="1200" baseline="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 fact, then go through answers with the class.</a:t>
                      </a:r>
                      <a:endParaRPr lang="en-GB" sz="1400" dirty="0">
                        <a:effectLst/>
                        <a:latin typeface="Lato Light" panose="020F0502020204030203" pitchFamily="34" charset="0"/>
                        <a:ea typeface="Lato Light" panose="020F0502020204030203" pitchFamily="34" charset="0"/>
                        <a:cs typeface="Lato Light" panose="020F0502020204030203" pitchFamily="34" charset="0"/>
                      </a:endParaRPr>
                    </a:p>
                  </a:txBody>
                  <a:tcPr anchor="ctr">
                    <a:solidFill>
                      <a:schemeClr val="bg1"/>
                    </a:solidFill>
                  </a:tcPr>
                </a:tc>
                <a:tc>
                  <a:txBody>
                    <a:bodyPr/>
                    <a:lstStyle/>
                    <a:p>
                      <a:pPr algn="ctr"/>
                      <a:r>
                        <a:rPr lang="en-GB" sz="14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780862879"/>
                  </a:ext>
                </a:extLst>
              </a:tr>
              <a:tr h="650349">
                <a:tc>
                  <a:txBody>
                    <a:bodyPr/>
                    <a:lstStyle/>
                    <a:p>
                      <a:r>
                        <a:rPr lang="en-GB" sz="1600" dirty="0">
                          <a:latin typeface="Lato" panose="020B0604020202020204" charset="0"/>
                          <a:ea typeface="Lato" panose="020B0604020202020204" charset="0"/>
                          <a:cs typeface="Lato" panose="020B0604020202020204" charset="0"/>
                        </a:rPr>
                        <a:t>6. Signposting support</a:t>
                      </a:r>
                    </a:p>
                  </a:txBody>
                  <a:tcPr anchor="ctr">
                    <a:solidFill>
                      <a:schemeClr val="bg1">
                        <a:lumMod val="95000"/>
                      </a:schemeClr>
                    </a:solidFill>
                  </a:tcPr>
                </a:tc>
                <a:tc>
                  <a:txBody>
                    <a:bodyPr/>
                    <a:lstStyle/>
                    <a:p>
                      <a:pPr>
                        <a:lnSpc>
                          <a:spcPts val="1800"/>
                        </a:lnSpc>
                      </a:pPr>
                      <a:r>
                        <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Teacher</a:t>
                      </a:r>
                      <a:r>
                        <a:rPr lang="en-GB" sz="1400" kern="1200" baseline="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 e</a:t>
                      </a:r>
                      <a:r>
                        <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xplains</a:t>
                      </a:r>
                      <a:r>
                        <a:rPr lang="en-GB" sz="1400" kern="1200" baseline="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 who pupils should talk to if they have concerns and where to go for further advice.</a:t>
                      </a:r>
                      <a:endPar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973255416"/>
                  </a:ext>
                </a:extLst>
              </a:tr>
              <a:tr h="650349">
                <a:tc>
                  <a:txBody>
                    <a:bodyPr/>
                    <a:lstStyle/>
                    <a:p>
                      <a:r>
                        <a:rPr lang="en-US" sz="1600" dirty="0">
                          <a:latin typeface="Lato" panose="020B0604020202020204" charset="0"/>
                          <a:ea typeface="Lato" panose="020B0604020202020204" charset="0"/>
                          <a:cs typeface="Lato" panose="020B0604020202020204" charset="0"/>
                        </a:rPr>
                        <a:t>7. Group/paired discussion</a:t>
                      </a:r>
                      <a:endParaRPr lang="en-GB" sz="1600" dirty="0">
                        <a:latin typeface="Lato" panose="020B0604020202020204" charset="0"/>
                        <a:ea typeface="Lato" panose="020B0604020202020204" charset="0"/>
                        <a:cs typeface="Lato" panose="020B0604020202020204" charset="0"/>
                      </a:endParaRPr>
                    </a:p>
                  </a:txBody>
                  <a:tcPr anchor="ctr">
                    <a:solidFill>
                      <a:schemeClr val="bg1">
                        <a:lumMod val="95000"/>
                      </a:schemeClr>
                    </a:solidFill>
                  </a:tcPr>
                </a:tc>
                <a:tc>
                  <a:txBody>
                    <a:bodyPr/>
                    <a:lstStyle/>
                    <a:p>
                      <a:pPr>
                        <a:lnSpc>
                          <a:spcPts val="1800"/>
                        </a:lnSpc>
                      </a:pPr>
                      <a:r>
                        <a:rPr lang="en-US"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Each half of the class discuss what might stop / help somebody report FGM and in pairs suggest advice</a:t>
                      </a:r>
                      <a:endParaRPr lang="en-GB"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Lato" panose="020F0502020204030203" pitchFamily="34" charset="0"/>
                          <a:ea typeface="Lato" panose="020F0502020204030203" pitchFamily="34" charset="0"/>
                          <a:cs typeface="Lato" panose="020F0502020204030203" pitchFamily="34" charset="0"/>
                        </a:rPr>
                        <a:t>10 MINS</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3476151002"/>
                  </a:ext>
                </a:extLst>
              </a:tr>
              <a:tr h="650349">
                <a:tc>
                  <a:txBody>
                    <a:bodyPr/>
                    <a:lstStyle/>
                    <a:p>
                      <a:r>
                        <a:rPr lang="en-GB" sz="1600" dirty="0">
                          <a:latin typeface="Lato" panose="020B0604020202020204" charset="0"/>
                          <a:ea typeface="Lato" panose="020B0604020202020204" charset="0"/>
                          <a:cs typeface="Lato" panose="020B0604020202020204" charset="0"/>
                        </a:rPr>
                        <a:t>8. Plenary/end-point assessment</a:t>
                      </a:r>
                    </a:p>
                  </a:txBody>
                  <a:tcPr anchor="ctr">
                    <a:solidFill>
                      <a:schemeClr val="bg1">
                        <a:lumMod val="95000"/>
                      </a:schemeClr>
                    </a:solidFill>
                  </a:tcPr>
                </a:tc>
                <a:tc>
                  <a:txBody>
                    <a:bodyPr/>
                    <a:lstStyle/>
                    <a:p>
                      <a:pPr>
                        <a:lnSpc>
                          <a:spcPts val="1800"/>
                        </a:lnSpc>
                      </a:pPr>
                      <a:r>
                        <a:rPr lang="en-US" sz="1400" kern="1200" dirty="0">
                          <a:solidFill>
                            <a:schemeClr val="tx1"/>
                          </a:solidFill>
                          <a:effectLst/>
                          <a:latin typeface="Lato Light" panose="020F0502020204030203" pitchFamily="34" charset="0"/>
                          <a:ea typeface="Lato Light" panose="020F0502020204030203" pitchFamily="34" charset="0"/>
                          <a:cs typeface="Lato Light" panose="020F0502020204030203" pitchFamily="34" charset="0"/>
                        </a:rPr>
                        <a:t>Pupils write an anonymous question or note-for-the-teacher and revisit the baseline assessment activity.</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Lato" panose="020F0502020204030203" pitchFamily="34" charset="0"/>
                          <a:ea typeface="Lato" panose="020F0502020204030203" pitchFamily="34" charset="0"/>
                          <a:cs typeface="Lato" panose="020F0502020204030203" pitchFamily="34" charset="0"/>
                        </a:rPr>
                        <a:t>10 MINS</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3962309750"/>
                  </a:ext>
                </a:extLst>
              </a:tr>
            </a:tbl>
          </a:graphicData>
        </a:graphic>
      </p:graphicFrame>
      <p:sp>
        <p:nvSpPr>
          <p:cNvPr id="9" name="TextBox 8"/>
          <p:cNvSpPr txBox="1"/>
          <p:nvPr/>
        </p:nvSpPr>
        <p:spPr>
          <a:xfrm>
            <a:off x="9869891" y="8643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7" name="Footer Placeholder 1">
            <a:extLst>
              <a:ext uri="{FF2B5EF4-FFF2-40B4-BE49-F238E27FC236}">
                <a16:creationId xmlns:a16="http://schemas.microsoft.com/office/drawing/2014/main" id="{62C255B8-713B-45BA-8F94-29C7A52B57E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2021 	 </a:t>
            </a:r>
          </a:p>
        </p:txBody>
      </p:sp>
    </p:spTree>
    <p:extLst>
      <p:ext uri="{BB962C8B-B14F-4D97-AF65-F5344CB8AC3E}">
        <p14:creationId xmlns:p14="http://schemas.microsoft.com/office/powerpoint/2010/main" val="21537256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8" y="4810105"/>
            <a:ext cx="10096499" cy="1261884"/>
          </a:xfrm>
          <a:prstGeom prst="rect">
            <a:avLst/>
          </a:prstGeom>
          <a:noFill/>
        </p:spPr>
        <p:txBody>
          <a:bodyPr wrap="square" rtlCol="0">
            <a:spAutoFit/>
          </a:bodyPr>
          <a:lstStyle/>
          <a:p>
            <a:pPr algn="ctr"/>
            <a:r>
              <a:rPr kumimoji="0" lang="en-GB" sz="4800" b="1" i="0" u="none" strike="noStrike" kern="1200" cap="none" spc="0" normalizeH="0" baseline="0" noProof="0" dirty="0" err="1">
                <a:ln>
                  <a:noFill/>
                </a:ln>
                <a:effectLst/>
                <a:uLnTx/>
                <a:uFillTx/>
                <a:latin typeface="League Spartan" panose="00000800000000000000" pitchFamily="50" charset="0"/>
              </a:rPr>
              <a:t>Keepin</a:t>
            </a:r>
            <a:r>
              <a:rPr lang="en-GB" sz="4800" b="1" dirty="0">
                <a:latin typeface="League Spartan" panose="00000800000000000000" pitchFamily="50" charset="0"/>
              </a:rPr>
              <a:t>g safe:</a:t>
            </a:r>
            <a:r>
              <a:rPr lang="en-GB" sz="4800" b="1" dirty="0">
                <a:solidFill>
                  <a:srgbClr val="95519E"/>
                </a:solidFill>
                <a:latin typeface="League Spartan" panose="00000800000000000000" pitchFamily="50" charset="0"/>
              </a:rPr>
              <a:t> </a:t>
            </a:r>
            <a:r>
              <a:rPr lang="en-GB" sz="4800" b="1" dirty="0">
                <a:solidFill>
                  <a:srgbClr val="95519E"/>
                </a:solidFill>
                <a:latin typeface="League Spartan" panose="020B0604020202020204" charset="0"/>
              </a:rPr>
              <a:t>FGM</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2021</a:t>
            </a:r>
            <a:r>
              <a:rPr lang="en-GB" dirty="0"/>
              <a:t>	 </a:t>
            </a:r>
          </a:p>
        </p:txBody>
      </p:sp>
      <p:pic>
        <p:nvPicPr>
          <p:cNvPr id="8194" name="Picture 2" descr="Globe, World, Earth, Hands, People, Ki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6843" y="863558"/>
            <a:ext cx="3378067" cy="3378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spTree>
    <p:extLst>
      <p:ext uri="{BB962C8B-B14F-4D97-AF65-F5344CB8AC3E}">
        <p14:creationId xmlns:p14="http://schemas.microsoft.com/office/powerpoint/2010/main" val="2757244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4110" y="321453"/>
            <a:ext cx="10714182" cy="1446550"/>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What’s our starting point?</a:t>
            </a:r>
          </a:p>
          <a:p>
            <a:r>
              <a:rPr lang="en-GB" sz="4400" b="1" dirty="0">
                <a:solidFill>
                  <a:srgbClr val="95519E"/>
                </a:solidFill>
                <a:latin typeface="League Spartan" panose="00000800000000000000" pitchFamily="50" charset="0"/>
              </a:rPr>
              <a:t>Ari’s lesson diary </a:t>
            </a:r>
          </a:p>
        </p:txBody>
      </p:sp>
      <p:sp>
        <p:nvSpPr>
          <p:cNvPr id="6" name="TextBox 5"/>
          <p:cNvSpPr txBox="1"/>
          <p:nvPr/>
        </p:nvSpPr>
        <p:spPr>
          <a:xfrm>
            <a:off x="1415081" y="3728509"/>
            <a:ext cx="5125651" cy="2246769"/>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do you know or have you heard about FGM?  </a:t>
            </a:r>
          </a:p>
          <a:p>
            <a:pPr marL="285750" indent="-285750">
              <a:buFont typeface="Arial" panose="020B0604020202020204" pitchFamily="34" charset="0"/>
              <a:buChar char="•"/>
            </a:pPr>
            <a:endParaRPr lang="en-GB" sz="2800" dirty="0">
              <a:latin typeface="Lato" panose="020B0604020202020204" charset="0"/>
              <a:ea typeface="Lato" panose="020B0604020202020204" charset="0"/>
              <a:cs typeface="Lato" panose="020B0604020202020204" charset="0"/>
            </a:endParaRPr>
          </a:p>
          <a:p>
            <a:pPr marL="285750" indent="-28575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can someone do about FGM?</a:t>
            </a:r>
          </a:p>
        </p:txBody>
      </p:sp>
      <p:sp>
        <p:nvSpPr>
          <p:cNvPr id="9" name="TextBox 8"/>
          <p:cNvSpPr txBox="1"/>
          <p:nvPr/>
        </p:nvSpPr>
        <p:spPr>
          <a:xfrm>
            <a:off x="1415081" y="2404336"/>
            <a:ext cx="5417127" cy="1815882"/>
          </a:xfrm>
          <a:prstGeom prst="rect">
            <a:avLst/>
          </a:prstGeom>
          <a:noFill/>
        </p:spPr>
        <p:txBody>
          <a:bodyPr wrap="square" rtlCol="0">
            <a:spAutoFit/>
          </a:bodyPr>
          <a:lstStyle/>
          <a:p>
            <a:r>
              <a:rPr lang="en-GB" sz="2800" b="1" dirty="0">
                <a:latin typeface="Lato" panose="020B0604020202020204" charset="0"/>
                <a:ea typeface="Lato" panose="020B0604020202020204" charset="0"/>
                <a:cs typeface="Lato" panose="020B0604020202020204" charset="0"/>
              </a:rPr>
              <a:t>Read the diary extract and then answer these questions: </a:t>
            </a:r>
          </a:p>
          <a:p>
            <a:endParaRPr lang="en-GB" sz="2800" b="1" dirty="0">
              <a:latin typeface="Lato" panose="020B0604020202020204" charset="0"/>
              <a:ea typeface="Lato" panose="020B0604020202020204" charset="0"/>
              <a:cs typeface="Lato" panose="020B0604020202020204" charset="0"/>
            </a:endParaRPr>
          </a:p>
          <a:p>
            <a:pPr marL="285750" indent="-285750">
              <a:buFont typeface="Arial" panose="020B0604020202020204" pitchFamily="34" charset="0"/>
              <a:buChar char="•"/>
            </a:pPr>
            <a:endParaRPr lang="en-GB" sz="2800" dirty="0">
              <a:latin typeface="Lato" panose="020B0604020202020204" charset="0"/>
              <a:ea typeface="Lato" panose="020B0604020202020204" charset="0"/>
              <a:cs typeface="Lato" panose="020B0604020202020204" charset="0"/>
            </a:endParaRPr>
          </a:p>
        </p:txBody>
      </p:sp>
      <p:pic>
        <p:nvPicPr>
          <p:cNvPr id="14" name="Picture 13">
            <a:extLst>
              <a:ext uri="{FF2B5EF4-FFF2-40B4-BE49-F238E27FC236}">
                <a16:creationId xmlns:a16="http://schemas.microsoft.com/office/drawing/2014/main" id="{D25DDA5B-EFC4-40FA-B242-67C4AF09D4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7660" y="1243531"/>
            <a:ext cx="3673496" cy="519622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37298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0539" y="36986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Ari’s lesson diary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sp>
        <p:nvSpPr>
          <p:cNvPr id="7" name="Footer Placeholder 3">
            <a:extLst>
              <a:ext uri="{FF2B5EF4-FFF2-40B4-BE49-F238E27FC236}">
                <a16:creationId xmlns:a16="http://schemas.microsoft.com/office/drawing/2014/main" id="{71759A1C-7F5C-4DE6-9928-18285E6906F7}"/>
              </a:ext>
            </a:extLst>
          </p:cNvPr>
          <p:cNvSpPr>
            <a:spLocks noGrp="1"/>
          </p:cNvSpPr>
          <p:nvPr>
            <p:ph type="ftr" sz="quarter" idx="11"/>
          </p:nvPr>
        </p:nvSpPr>
        <p:spPr>
          <a:xfrm>
            <a:off x="-4412" y="6391510"/>
            <a:ext cx="12192000" cy="365125"/>
          </a:xfrm>
        </p:spPr>
        <p:txBody>
          <a:bodyPr/>
          <a:lstStyle/>
          <a:p>
            <a:r>
              <a:rPr lang="en-GB" sz="1050" dirty="0"/>
              <a:t>© PSHE Association 2021</a:t>
            </a:r>
            <a:r>
              <a:rPr lang="en-GB" dirty="0"/>
              <a:t> </a:t>
            </a:r>
          </a:p>
        </p:txBody>
      </p:sp>
      <p:sp>
        <p:nvSpPr>
          <p:cNvPr id="6" name="Rectangle 5">
            <a:extLst>
              <a:ext uri="{FF2B5EF4-FFF2-40B4-BE49-F238E27FC236}">
                <a16:creationId xmlns:a16="http://schemas.microsoft.com/office/drawing/2014/main" id="{F2554D8D-13D8-4C17-B8F6-1C48AAD4A22D}"/>
              </a:ext>
            </a:extLst>
          </p:cNvPr>
          <p:cNvSpPr/>
          <p:nvPr/>
        </p:nvSpPr>
        <p:spPr>
          <a:xfrm>
            <a:off x="470539" y="1108069"/>
            <a:ext cx="11391947" cy="5289173"/>
          </a:xfrm>
          <a:prstGeom prst="rect">
            <a:avLst/>
          </a:prstGeom>
          <a:ln>
            <a:solidFill>
              <a:schemeClr val="tx1"/>
            </a:solidFill>
          </a:ln>
        </p:spPr>
        <p:txBody>
          <a:bodyPr wrap="square" lIns="144000" tIns="108000" rIns="144000" bIns="144000">
            <a:spAutoFit/>
          </a:bodyPr>
          <a:lstStyle/>
          <a:p>
            <a:endParaRPr lang="en-US" sz="1600" baseline="30000" dirty="0">
              <a:solidFill>
                <a:srgbClr val="000000"/>
              </a:solidFill>
              <a:latin typeface="Comic Sans MS" panose="030F0702030302020204" pitchFamily="66" charset="0"/>
            </a:endParaRPr>
          </a:p>
          <a:p>
            <a:pPr>
              <a:lnSpc>
                <a:spcPts val="3100"/>
              </a:lnSpc>
              <a:spcAft>
                <a:spcPts val="1200"/>
              </a:spcAft>
            </a:pPr>
            <a:r>
              <a:rPr lang="en-US" sz="2800" baseline="30000" dirty="0">
                <a:solidFill>
                  <a:srgbClr val="000000"/>
                </a:solidFill>
                <a:latin typeface="Comic Sans MS" panose="030F0702030302020204" pitchFamily="66" charset="0"/>
              </a:rPr>
              <a:t>Today, we did a lesson about FGM. I hadn’t heard about it before and I didn’t really know what it was. But, now I know my friend Ayesha has talked about it before. She said she knew all about it before the lesson. </a:t>
            </a:r>
          </a:p>
          <a:p>
            <a:pPr>
              <a:lnSpc>
                <a:spcPts val="3100"/>
              </a:lnSpc>
              <a:spcAft>
                <a:spcPts val="1200"/>
              </a:spcAft>
            </a:pPr>
            <a:r>
              <a:rPr lang="en-US" sz="2800" baseline="30000" dirty="0">
                <a:solidFill>
                  <a:srgbClr val="000000"/>
                </a:solidFill>
                <a:latin typeface="Comic Sans MS" panose="030F0702030302020204" pitchFamily="66" charset="0"/>
              </a:rPr>
              <a:t>I learned a lot of new facts and our teacher talked about some of the myths about FGM too.</a:t>
            </a:r>
          </a:p>
          <a:p>
            <a:pPr>
              <a:lnSpc>
                <a:spcPts val="3100"/>
              </a:lnSpc>
              <a:spcAft>
                <a:spcPts val="1200"/>
              </a:spcAft>
            </a:pPr>
            <a:r>
              <a:rPr lang="en-US" sz="2800" baseline="30000" dirty="0">
                <a:solidFill>
                  <a:srgbClr val="000000"/>
                </a:solidFill>
                <a:latin typeface="Comic Sans MS" panose="030F0702030302020204" pitchFamily="66" charset="0"/>
              </a:rPr>
              <a:t>I didn’t know who it happened to before but I do now.</a:t>
            </a:r>
          </a:p>
          <a:p>
            <a:pPr>
              <a:lnSpc>
                <a:spcPts val="3100"/>
              </a:lnSpc>
              <a:spcAft>
                <a:spcPts val="1200"/>
              </a:spcAft>
            </a:pPr>
            <a:r>
              <a:rPr lang="en-US" sz="2800" baseline="30000" dirty="0">
                <a:solidFill>
                  <a:srgbClr val="000000"/>
                </a:solidFill>
                <a:latin typeface="Comic Sans MS" panose="030F0702030302020204" pitchFamily="66" charset="0"/>
              </a:rPr>
              <a:t>I </a:t>
            </a:r>
            <a:r>
              <a:rPr lang="en-US" sz="2800" baseline="30000" dirty="0" err="1">
                <a:solidFill>
                  <a:srgbClr val="000000"/>
                </a:solidFill>
                <a:latin typeface="Comic Sans MS" panose="030F0702030302020204" pitchFamily="66" charset="0"/>
              </a:rPr>
              <a:t>realise</a:t>
            </a:r>
            <a:r>
              <a:rPr lang="en-US" sz="2800" baseline="30000" dirty="0">
                <a:solidFill>
                  <a:srgbClr val="000000"/>
                </a:solidFill>
                <a:latin typeface="Comic Sans MS" panose="030F0702030302020204" pitchFamily="66" charset="0"/>
              </a:rPr>
              <a:t> it can be a difficult thing for people to talk about sometimes.</a:t>
            </a:r>
          </a:p>
          <a:p>
            <a:pPr>
              <a:lnSpc>
                <a:spcPts val="3100"/>
              </a:lnSpc>
              <a:spcAft>
                <a:spcPts val="1200"/>
              </a:spcAft>
            </a:pPr>
            <a:r>
              <a:rPr lang="en-US" sz="2800" baseline="30000" dirty="0">
                <a:solidFill>
                  <a:srgbClr val="000000"/>
                </a:solidFill>
                <a:latin typeface="Comic Sans MS" panose="030F0702030302020204" pitchFamily="66" charset="0"/>
              </a:rPr>
              <a:t>The most important thing I learned was what to do if someone is worried about it and where they can get help. </a:t>
            </a:r>
          </a:p>
          <a:p>
            <a:pPr>
              <a:lnSpc>
                <a:spcPts val="3100"/>
              </a:lnSpc>
              <a:spcAft>
                <a:spcPts val="1200"/>
              </a:spcAft>
            </a:pPr>
            <a:r>
              <a:rPr lang="en-US" sz="2800" baseline="30000" dirty="0">
                <a:solidFill>
                  <a:srgbClr val="000000"/>
                </a:solidFill>
                <a:latin typeface="Comic Sans MS" panose="030F0702030302020204" pitchFamily="66" charset="0"/>
              </a:rPr>
              <a:t>I hope everyone learns about this so it stops. </a:t>
            </a:r>
          </a:p>
          <a:p>
            <a:r>
              <a:rPr lang="en-GB" sz="2400" b="1" baseline="30000" dirty="0">
                <a:solidFill>
                  <a:srgbClr val="95519E"/>
                </a:solidFill>
                <a:latin typeface="Arial Black" panose="020B0A04020102020204" pitchFamily="34" charset="0"/>
              </a:rPr>
              <a:t>Ari</a:t>
            </a:r>
            <a:endParaRPr lang="en-GB" sz="1600" dirty="0">
              <a:latin typeface="Arial Black" panose="020B0A04020102020204" pitchFamily="34" charset="0"/>
            </a:endParaRPr>
          </a:p>
        </p:txBody>
      </p:sp>
    </p:spTree>
    <p:extLst>
      <p:ext uri="{BB962C8B-B14F-4D97-AF65-F5344CB8AC3E}">
        <p14:creationId xmlns:p14="http://schemas.microsoft.com/office/powerpoint/2010/main" val="13544536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8637" y="2519554"/>
            <a:ext cx="10965901" cy="3293209"/>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charset="0"/>
              <a:ea typeface="Lato" panose="020B0604020202020204" charset="0"/>
              <a:cs typeface="Lato" panose="020B0604020202020204" charset="0"/>
            </a:endParaRP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recognise that FGM is illegal and harmful</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identify some myths and facts about FGM</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explain how to tell someone if we are worried for ourselves or others</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explain the importance of doing this, even if it feels difficult</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sp>
        <p:nvSpPr>
          <p:cNvPr id="10" name="TextBox 9"/>
          <p:cNvSpPr txBox="1"/>
          <p:nvPr/>
        </p:nvSpPr>
        <p:spPr>
          <a:xfrm>
            <a:off x="2277117" y="565504"/>
            <a:ext cx="9297421" cy="954107"/>
          </a:xfrm>
          <a:prstGeom prst="rect">
            <a:avLst/>
          </a:prstGeom>
          <a:solidFill>
            <a:schemeClr val="bg1"/>
          </a:solidFill>
        </p:spPr>
        <p:txBody>
          <a:bodyPr wrap="square" rtlCol="0">
            <a:spAutoFit/>
          </a:bodyPr>
          <a:lstStyle/>
          <a:p>
            <a:pPr>
              <a:buSzPct val="202000"/>
            </a:pPr>
            <a:r>
              <a:rPr lang="en-GB" sz="2800" dirty="0">
                <a:latin typeface="League Spartan" panose="020B0604020202020204" charset="0"/>
              </a:rPr>
              <a:t>We are learning about FGM and how to ask for help for ourselves or others</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42109" y="2047129"/>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2021</a:t>
            </a:r>
            <a:r>
              <a:rPr lang="en-GB" dirty="0"/>
              <a:t>	 </a:t>
            </a:r>
          </a:p>
        </p:txBody>
      </p:sp>
    </p:spTree>
    <p:extLst>
      <p:ext uri="{BB962C8B-B14F-4D97-AF65-F5344CB8AC3E}">
        <p14:creationId xmlns:p14="http://schemas.microsoft.com/office/powerpoint/2010/main" val="15594884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90FCE22-45F1-48EE-987B-EA22F4BB368F}"/>
              </a:ext>
            </a:extLst>
          </p:cNvPr>
          <p:cNvSpPr>
            <a:spLocks noGrp="1"/>
          </p:cNvSpPr>
          <p:nvPr>
            <p:ph type="sldNum" sz="quarter" idx="12"/>
          </p:nvPr>
        </p:nvSpPr>
        <p:spPr/>
        <p:txBody>
          <a:bodyPr/>
          <a:lstStyle/>
          <a:p>
            <a:fld id="{2D651D86-383D-45DB-A701-76B5BFCFE28F}" type="slidenum">
              <a:rPr lang="en-GB" smtClean="0"/>
              <a:pPr/>
              <a:t>16</a:t>
            </a:fld>
            <a:endParaRPr lang="en-GB" dirty="0"/>
          </a:p>
        </p:txBody>
      </p:sp>
      <p:sp>
        <p:nvSpPr>
          <p:cNvPr id="16" name="TextBox 15">
            <a:extLst>
              <a:ext uri="{FF2B5EF4-FFF2-40B4-BE49-F238E27FC236}">
                <a16:creationId xmlns:a16="http://schemas.microsoft.com/office/drawing/2014/main" id="{A262D5C9-C473-44EA-A643-BF498A61A9DD}"/>
              </a:ext>
            </a:extLst>
          </p:cNvPr>
          <p:cNvSpPr txBox="1"/>
          <p:nvPr/>
        </p:nvSpPr>
        <p:spPr>
          <a:xfrm>
            <a:off x="276201" y="29117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Keeping our bodies safe</a:t>
            </a:r>
          </a:p>
        </p:txBody>
      </p:sp>
      <p:sp>
        <p:nvSpPr>
          <p:cNvPr id="19" name="Rectangle 18">
            <a:extLst>
              <a:ext uri="{FF2B5EF4-FFF2-40B4-BE49-F238E27FC236}">
                <a16:creationId xmlns:a16="http://schemas.microsoft.com/office/drawing/2014/main" id="{53BA6F42-5817-46F8-B92D-89263B139FE1}"/>
              </a:ext>
            </a:extLst>
          </p:cNvPr>
          <p:cNvSpPr/>
          <p:nvPr/>
        </p:nvSpPr>
        <p:spPr>
          <a:xfrm>
            <a:off x="1135961" y="1005999"/>
            <a:ext cx="9786976" cy="1676934"/>
          </a:xfrm>
          <a:prstGeom prst="rect">
            <a:avLst/>
          </a:prstGeom>
        </p:spPr>
        <p:txBody>
          <a:bodyPr wrap="square">
            <a:spAutoFit/>
          </a:bodyPr>
          <a:lstStyle/>
          <a:p>
            <a:pPr>
              <a:lnSpc>
                <a:spcPct val="200000"/>
              </a:lnSpc>
            </a:pPr>
            <a:r>
              <a:rPr lang="en-GB" sz="2800" dirty="0">
                <a:latin typeface="Lato" panose="020B0604020202020204" charset="0"/>
                <a:ea typeface="Lato" panose="020B0604020202020204" charset="0"/>
                <a:cs typeface="Lato" panose="020B0604020202020204" charset="0"/>
              </a:rPr>
              <a:t>What can we remember about how to keep our bodies safe? </a:t>
            </a:r>
          </a:p>
          <a:p>
            <a:pPr>
              <a:lnSpc>
                <a:spcPct val="200000"/>
              </a:lnSpc>
            </a:pPr>
            <a:endParaRPr lang="en-GB" sz="2800" dirty="0">
              <a:latin typeface="Lato" panose="020B0604020202020204" charset="0"/>
              <a:ea typeface="Lato" panose="020B0604020202020204" charset="0"/>
              <a:cs typeface="Lato" panose="020B0604020202020204" charset="0"/>
            </a:endParaRPr>
          </a:p>
        </p:txBody>
      </p:sp>
      <p:sp>
        <p:nvSpPr>
          <p:cNvPr id="14"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pic>
        <p:nvPicPr>
          <p:cNvPr id="17" name="Picture 16" descr="Image result for stick person">
            <a:extLst>
              <a:ext uri="{FF2B5EF4-FFF2-40B4-BE49-F238E27FC236}">
                <a16:creationId xmlns:a16="http://schemas.microsoft.com/office/drawing/2014/main" id="{CF5872AC-7806-445C-8B7C-E5F7EFBC1B2D}"/>
              </a:ext>
            </a:extLst>
          </p:cNvPr>
          <p:cNvPicPr/>
          <p:nvPr/>
        </p:nvPicPr>
        <p:blipFill rotWithShape="1">
          <a:blip r:embed="rId3">
            <a:extLst>
              <a:ext uri="{28A0092B-C50C-407E-A947-70E740481C1C}">
                <a14:useLocalDpi xmlns:a14="http://schemas.microsoft.com/office/drawing/2010/main" val="0"/>
              </a:ext>
            </a:extLst>
          </a:blip>
          <a:srcRect l="15539" r="15710"/>
          <a:stretch/>
        </p:blipFill>
        <p:spPr bwMode="auto">
          <a:xfrm>
            <a:off x="4729284" y="2263458"/>
            <a:ext cx="2135342" cy="4110838"/>
          </a:xfrm>
          <a:prstGeom prst="rect">
            <a:avLst/>
          </a:prstGeom>
          <a:noFill/>
          <a:ln>
            <a:noFill/>
          </a:ln>
        </p:spPr>
      </p:pic>
    </p:spTree>
    <p:extLst>
      <p:ext uri="{BB962C8B-B14F-4D97-AF65-F5344CB8AC3E}">
        <p14:creationId xmlns:p14="http://schemas.microsoft.com/office/powerpoint/2010/main" val="3538595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A94760-33D9-4765-95DE-872EAB7D4998}"/>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is…? </a:t>
            </a:r>
          </a:p>
        </p:txBody>
      </p:sp>
      <p:sp>
        <p:nvSpPr>
          <p:cNvPr id="4" name="TextBox 3"/>
          <p:cNvSpPr txBox="1"/>
          <p:nvPr/>
        </p:nvSpPr>
        <p:spPr>
          <a:xfrm>
            <a:off x="1517664" y="1615315"/>
            <a:ext cx="1007165" cy="1200329"/>
          </a:xfrm>
          <a:prstGeom prst="rect">
            <a:avLst/>
          </a:prstGeom>
          <a:noFill/>
        </p:spPr>
        <p:txBody>
          <a:bodyPr wrap="square" rtlCol="0">
            <a:spAutoFit/>
          </a:bodyPr>
          <a:lstStyle/>
          <a:p>
            <a:r>
              <a:rPr lang="en-GB" sz="7200" b="1" dirty="0">
                <a:latin typeface="Lato" panose="020B0604020202020204" charset="0"/>
                <a:ea typeface="Lato" panose="020B0604020202020204" charset="0"/>
                <a:cs typeface="Lato" panose="020B0604020202020204" charset="0"/>
              </a:rPr>
              <a:t>F</a:t>
            </a:r>
          </a:p>
        </p:txBody>
      </p:sp>
      <p:sp>
        <p:nvSpPr>
          <p:cNvPr id="7" name="TextBox 6"/>
          <p:cNvSpPr txBox="1"/>
          <p:nvPr/>
        </p:nvSpPr>
        <p:spPr>
          <a:xfrm>
            <a:off x="1471571" y="3047275"/>
            <a:ext cx="1007165" cy="1200329"/>
          </a:xfrm>
          <a:prstGeom prst="rect">
            <a:avLst/>
          </a:prstGeom>
          <a:noFill/>
        </p:spPr>
        <p:txBody>
          <a:bodyPr wrap="square" rtlCol="0">
            <a:spAutoFit/>
          </a:bodyPr>
          <a:lstStyle/>
          <a:p>
            <a:r>
              <a:rPr lang="en-GB" sz="7200" b="1" dirty="0">
                <a:latin typeface="Lato" panose="020B0604020202020204" charset="0"/>
                <a:ea typeface="Lato" panose="020B0604020202020204" charset="0"/>
                <a:cs typeface="Lato" panose="020B0604020202020204" charset="0"/>
              </a:rPr>
              <a:t>G</a:t>
            </a:r>
          </a:p>
        </p:txBody>
      </p:sp>
      <p:sp>
        <p:nvSpPr>
          <p:cNvPr id="8" name="TextBox 7"/>
          <p:cNvSpPr txBox="1"/>
          <p:nvPr/>
        </p:nvSpPr>
        <p:spPr>
          <a:xfrm>
            <a:off x="1404728" y="4479236"/>
            <a:ext cx="1007165" cy="1200329"/>
          </a:xfrm>
          <a:prstGeom prst="rect">
            <a:avLst/>
          </a:prstGeom>
          <a:noFill/>
        </p:spPr>
        <p:txBody>
          <a:bodyPr wrap="square" rtlCol="0">
            <a:spAutoFit/>
          </a:bodyPr>
          <a:lstStyle/>
          <a:p>
            <a:r>
              <a:rPr lang="en-GB" sz="7200" b="1" dirty="0">
                <a:latin typeface="Lato" panose="020B0604020202020204" charset="0"/>
                <a:ea typeface="Lato" panose="020B0604020202020204" charset="0"/>
                <a:cs typeface="Lato" panose="020B0604020202020204" charset="0"/>
              </a:rPr>
              <a:t>M</a:t>
            </a:r>
          </a:p>
        </p:txBody>
      </p:sp>
      <p:sp>
        <p:nvSpPr>
          <p:cNvPr id="5" name="TextBox 4"/>
          <p:cNvSpPr txBox="1"/>
          <p:nvPr/>
        </p:nvSpPr>
        <p:spPr>
          <a:xfrm>
            <a:off x="3081130" y="3356693"/>
            <a:ext cx="1888435" cy="584775"/>
          </a:xfrm>
          <a:prstGeom prst="rect">
            <a:avLst/>
          </a:prstGeom>
          <a:noFill/>
        </p:spPr>
        <p:txBody>
          <a:bodyPr wrap="square" rtlCol="0">
            <a:spAutoFit/>
          </a:bodyPr>
          <a:lstStyle/>
          <a:p>
            <a:r>
              <a:rPr lang="en-GB" sz="3200" dirty="0">
                <a:latin typeface="Lato" panose="020B0604020202020204" charset="0"/>
                <a:ea typeface="Lato" panose="020B0604020202020204" charset="0"/>
                <a:cs typeface="Lato" panose="020B0604020202020204" charset="0"/>
              </a:rPr>
              <a:t>genital</a:t>
            </a:r>
          </a:p>
        </p:txBody>
      </p:sp>
      <p:sp>
        <p:nvSpPr>
          <p:cNvPr id="9" name="TextBox 8"/>
          <p:cNvSpPr txBox="1"/>
          <p:nvPr/>
        </p:nvSpPr>
        <p:spPr>
          <a:xfrm>
            <a:off x="3081130" y="1974373"/>
            <a:ext cx="1543879" cy="584775"/>
          </a:xfrm>
          <a:prstGeom prst="rect">
            <a:avLst/>
          </a:prstGeom>
          <a:noFill/>
        </p:spPr>
        <p:txBody>
          <a:bodyPr wrap="square" rtlCol="0">
            <a:spAutoFit/>
          </a:bodyPr>
          <a:lstStyle/>
          <a:p>
            <a:r>
              <a:rPr lang="en-GB" sz="3200" dirty="0">
                <a:latin typeface="Lato" panose="020B0604020202020204" charset="0"/>
                <a:ea typeface="Lato" panose="020B0604020202020204" charset="0"/>
                <a:cs typeface="Lato" panose="020B0604020202020204" charset="0"/>
              </a:rPr>
              <a:t>female</a:t>
            </a:r>
          </a:p>
        </p:txBody>
      </p:sp>
      <p:sp>
        <p:nvSpPr>
          <p:cNvPr id="10" name="TextBox 9"/>
          <p:cNvSpPr txBox="1"/>
          <p:nvPr/>
        </p:nvSpPr>
        <p:spPr>
          <a:xfrm>
            <a:off x="2865491" y="4787012"/>
            <a:ext cx="2418522" cy="584775"/>
          </a:xfrm>
          <a:prstGeom prst="rect">
            <a:avLst/>
          </a:prstGeom>
          <a:noFill/>
        </p:spPr>
        <p:txBody>
          <a:bodyPr wrap="square" rtlCol="0">
            <a:spAutoFit/>
          </a:bodyPr>
          <a:lstStyle/>
          <a:p>
            <a:r>
              <a:rPr lang="en-GB" sz="3200" dirty="0">
                <a:latin typeface="Lato" panose="020B0604020202020204" charset="0"/>
                <a:ea typeface="Lato" panose="020B0604020202020204" charset="0"/>
                <a:cs typeface="Lato" panose="020B0604020202020204" charset="0"/>
              </a:rPr>
              <a:t>mutilation</a:t>
            </a:r>
            <a:r>
              <a:rPr lang="en-GB" sz="2800" dirty="0">
                <a:latin typeface="Lato" panose="020B0604020202020204" charset="0"/>
                <a:ea typeface="Lato" panose="020B0604020202020204" charset="0"/>
                <a:cs typeface="Lato" panose="020B0604020202020204" charset="0"/>
              </a:rPr>
              <a:t> </a:t>
            </a:r>
          </a:p>
        </p:txBody>
      </p:sp>
      <p:sp>
        <p:nvSpPr>
          <p:cNvPr id="11" name="TextBox 10"/>
          <p:cNvSpPr txBox="1"/>
          <p:nvPr/>
        </p:nvSpPr>
        <p:spPr>
          <a:xfrm>
            <a:off x="5737611" y="1916872"/>
            <a:ext cx="5089125" cy="584775"/>
          </a:xfrm>
          <a:prstGeom prst="rect">
            <a:avLst/>
          </a:prstGeom>
          <a:noFill/>
        </p:spPr>
        <p:txBody>
          <a:bodyPr wrap="square" rtlCol="0">
            <a:spAutoFit/>
          </a:bodyPr>
          <a:lstStyle/>
          <a:p>
            <a:r>
              <a:rPr lang="en-GB" sz="3200" dirty="0">
                <a:latin typeface="Lato" panose="020B0604020202020204" charset="0"/>
                <a:ea typeface="Lato" panose="020B0604020202020204" charset="0"/>
                <a:cs typeface="Lato" panose="020B0604020202020204" charset="0"/>
              </a:rPr>
              <a:t>… affects girls and women </a:t>
            </a:r>
          </a:p>
        </p:txBody>
      </p:sp>
      <p:sp>
        <p:nvSpPr>
          <p:cNvPr id="12" name="TextBox 11"/>
          <p:cNvSpPr txBox="1"/>
          <p:nvPr/>
        </p:nvSpPr>
        <p:spPr>
          <a:xfrm>
            <a:off x="5737611" y="3372624"/>
            <a:ext cx="5089125" cy="584775"/>
          </a:xfrm>
          <a:prstGeom prst="rect">
            <a:avLst/>
          </a:prstGeom>
          <a:noFill/>
        </p:spPr>
        <p:txBody>
          <a:bodyPr wrap="square" rtlCol="0">
            <a:spAutoFit/>
          </a:bodyPr>
          <a:lstStyle/>
          <a:p>
            <a:r>
              <a:rPr lang="en-GB" sz="3200" dirty="0">
                <a:latin typeface="Lato" panose="020B0604020202020204" charset="0"/>
                <a:ea typeface="Lato" panose="020B0604020202020204" charset="0"/>
                <a:cs typeface="Lato" panose="020B0604020202020204" charset="0"/>
              </a:rPr>
              <a:t>… vulva, vagina, clitoris</a:t>
            </a:r>
          </a:p>
        </p:txBody>
      </p:sp>
      <p:sp>
        <p:nvSpPr>
          <p:cNvPr id="13" name="TextBox 12"/>
          <p:cNvSpPr txBox="1"/>
          <p:nvPr/>
        </p:nvSpPr>
        <p:spPr>
          <a:xfrm>
            <a:off x="5737611" y="4787011"/>
            <a:ext cx="5487916" cy="584775"/>
          </a:xfrm>
          <a:prstGeom prst="rect">
            <a:avLst/>
          </a:prstGeom>
          <a:noFill/>
        </p:spPr>
        <p:txBody>
          <a:bodyPr wrap="square" rtlCol="0">
            <a:spAutoFit/>
          </a:bodyPr>
          <a:lstStyle/>
          <a:p>
            <a:r>
              <a:rPr lang="en-GB" sz="3200" dirty="0">
                <a:latin typeface="Lato" panose="020B0604020202020204" charset="0"/>
                <a:ea typeface="Lato" panose="020B0604020202020204" charset="0"/>
                <a:cs typeface="Lato" panose="020B0604020202020204" charset="0"/>
              </a:rPr>
              <a:t>… injure, damage or disfigure</a:t>
            </a:r>
          </a:p>
        </p:txBody>
      </p:sp>
      <p:sp>
        <p:nvSpPr>
          <p:cNvPr id="14"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spTree>
    <p:extLst>
      <p:ext uri="{BB962C8B-B14F-4D97-AF65-F5344CB8AC3E}">
        <p14:creationId xmlns:p14="http://schemas.microsoft.com/office/powerpoint/2010/main" val="3859520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0" grpId="0"/>
      <p:bldP spid="11"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1374" y="41702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Introduction: The Rights of the Child</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sp>
        <p:nvSpPr>
          <p:cNvPr id="7" name="Footer Placeholder 3">
            <a:extLst>
              <a:ext uri="{FF2B5EF4-FFF2-40B4-BE49-F238E27FC236}">
                <a16:creationId xmlns:a16="http://schemas.microsoft.com/office/drawing/2014/main" id="{71759A1C-7F5C-4DE6-9928-18285E6906F7}"/>
              </a:ext>
            </a:extLst>
          </p:cNvPr>
          <p:cNvSpPr>
            <a:spLocks noGrp="1"/>
          </p:cNvSpPr>
          <p:nvPr>
            <p:ph type="ftr" sz="quarter" idx="11"/>
          </p:nvPr>
        </p:nvSpPr>
        <p:spPr>
          <a:xfrm>
            <a:off x="-4412" y="6391510"/>
            <a:ext cx="12192000" cy="365125"/>
          </a:xfrm>
        </p:spPr>
        <p:txBody>
          <a:bodyPr/>
          <a:lstStyle/>
          <a:p>
            <a:r>
              <a:rPr lang="en-GB" sz="1050" dirty="0"/>
              <a:t>© PSHE Association 2021</a:t>
            </a:r>
            <a:r>
              <a:rPr lang="en-GB" dirty="0"/>
              <a:t> </a:t>
            </a:r>
          </a:p>
        </p:txBody>
      </p:sp>
      <p:pic>
        <p:nvPicPr>
          <p:cNvPr id="1026" name="Picture 2" descr="Children, Silhouette, Cheers, Glo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2128" y="3727959"/>
            <a:ext cx="5778920" cy="257514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66290" y="1583228"/>
            <a:ext cx="11011360" cy="1815882"/>
          </a:xfrm>
          <a:prstGeom prst="rect">
            <a:avLst/>
          </a:prstGeom>
          <a:noFill/>
          <a:ln w="28575">
            <a:solidFill>
              <a:schemeClr val="bg1">
                <a:lumMod val="75000"/>
              </a:schemeClr>
            </a:solidFill>
          </a:ln>
        </p:spPr>
        <p:txBody>
          <a:bodyPr wrap="square" rtlCol="0">
            <a:spAutoFit/>
          </a:bodyPr>
          <a:lstStyle/>
          <a:p>
            <a:pPr algn="ctr"/>
            <a:r>
              <a:rPr lang="en-GB" sz="2800" dirty="0">
                <a:solidFill>
                  <a:srgbClr val="7030A0"/>
                </a:solidFill>
                <a:latin typeface="Lato" panose="020B0604020202020204" charset="0"/>
                <a:ea typeface="Lato" panose="020B0604020202020204" charset="0"/>
                <a:cs typeface="Lato" panose="020B0604020202020204" charset="0"/>
              </a:rPr>
              <a:t>The United Nations Convention on the Rights of the Child (UNCRC) </a:t>
            </a:r>
            <a:r>
              <a:rPr lang="en-GB" sz="2800" dirty="0">
                <a:solidFill>
                  <a:prstClr val="black"/>
                </a:solidFill>
                <a:latin typeface="Lato" panose="020B0604020202020204" charset="0"/>
                <a:ea typeface="Lato" panose="020B0604020202020204" charset="0"/>
                <a:cs typeface="Lato" panose="020B0604020202020204" charset="0"/>
              </a:rPr>
              <a:t>is a set of rules to protect children and keep them safe and happy.</a:t>
            </a:r>
          </a:p>
          <a:p>
            <a:pPr lvl="0" algn="ctr"/>
            <a:r>
              <a:rPr lang="en-GB" sz="2800" dirty="0">
                <a:solidFill>
                  <a:prstClr val="black"/>
                </a:solidFill>
                <a:latin typeface="Lato" panose="020B0604020202020204" charset="0"/>
                <a:ea typeface="Lato" panose="020B0604020202020204" charset="0"/>
                <a:cs typeface="Lato" panose="020B0604020202020204" charset="0"/>
              </a:rPr>
              <a:t>It has been signed and agreed by governments in most countries around the world. </a:t>
            </a:r>
          </a:p>
        </p:txBody>
      </p:sp>
    </p:spTree>
    <p:extLst>
      <p:ext uri="{BB962C8B-B14F-4D97-AF65-F5344CB8AC3E}">
        <p14:creationId xmlns:p14="http://schemas.microsoft.com/office/powerpoint/2010/main" val="377016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582A03-ED0F-4FBB-B851-8E046F43F18E}"/>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Myths and facts</a:t>
            </a:r>
          </a:p>
        </p:txBody>
      </p:sp>
      <p:pic>
        <p:nvPicPr>
          <p:cNvPr id="4" name="Picture 3">
            <a:extLst>
              <a:ext uri="{FF2B5EF4-FFF2-40B4-BE49-F238E27FC236}">
                <a16:creationId xmlns:a16="http://schemas.microsoft.com/office/drawing/2014/main" id="{05C6DEE1-FAD9-4EDA-9164-39D77F08EE7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958" b="29919"/>
          <a:stretch/>
        </p:blipFill>
        <p:spPr>
          <a:xfrm>
            <a:off x="143609" y="5912558"/>
            <a:ext cx="766525" cy="844077"/>
          </a:xfrm>
          <a:prstGeom prst="rect">
            <a:avLst/>
          </a:prstGeom>
        </p:spPr>
      </p:pic>
      <p:pic>
        <p:nvPicPr>
          <p:cNvPr id="5" name="Picture 4">
            <a:extLst>
              <a:ext uri="{FF2B5EF4-FFF2-40B4-BE49-F238E27FC236}">
                <a16:creationId xmlns:a16="http://schemas.microsoft.com/office/drawing/2014/main" id="{DBA7EEE8-FBA1-4028-A3D3-6A98D3C4B6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1115072" y="5896793"/>
            <a:ext cx="541329" cy="871680"/>
          </a:xfrm>
          <a:prstGeom prst="rect">
            <a:avLst/>
          </a:prstGeom>
        </p:spPr>
      </p:pic>
      <p:sp>
        <p:nvSpPr>
          <p:cNvPr id="6" name="Rectangle 5">
            <a:extLst>
              <a:ext uri="{FF2B5EF4-FFF2-40B4-BE49-F238E27FC236}">
                <a16:creationId xmlns:a16="http://schemas.microsoft.com/office/drawing/2014/main" id="{E726C9A2-B475-4C19-AD17-3E35A5A29A95}"/>
              </a:ext>
            </a:extLst>
          </p:cNvPr>
          <p:cNvSpPr/>
          <p:nvPr/>
        </p:nvSpPr>
        <p:spPr>
          <a:xfrm rot="20275253">
            <a:off x="3472091" y="3730395"/>
            <a:ext cx="1775637" cy="1311695"/>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12214085-09A6-4F1A-8872-10F7EF899D93}"/>
              </a:ext>
            </a:extLst>
          </p:cNvPr>
          <p:cNvSpPr/>
          <p:nvPr/>
        </p:nvSpPr>
        <p:spPr>
          <a:xfrm rot="21092968">
            <a:off x="3472090" y="4436779"/>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3CF104BB-04D5-43B0-843F-6F246F0F9F0D}"/>
              </a:ext>
            </a:extLst>
          </p:cNvPr>
          <p:cNvSpPr/>
          <p:nvPr/>
        </p:nvSpPr>
        <p:spPr>
          <a:xfrm rot="1042500">
            <a:off x="8025711" y="4427137"/>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83403CCD-1DE6-4E79-81FA-83BD2E1216C8}"/>
              </a:ext>
            </a:extLst>
          </p:cNvPr>
          <p:cNvSpPr/>
          <p:nvPr/>
        </p:nvSpPr>
        <p:spPr>
          <a:xfrm rot="633825">
            <a:off x="7987121" y="3449904"/>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6A67E5DA-AC2D-472B-8408-D5650380B951}"/>
              </a:ext>
            </a:extLst>
          </p:cNvPr>
          <p:cNvSpPr/>
          <p:nvPr/>
        </p:nvSpPr>
        <p:spPr>
          <a:xfrm>
            <a:off x="344359" y="1306862"/>
            <a:ext cx="9950741" cy="1384995"/>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Read the statement on the card.  </a:t>
            </a:r>
          </a:p>
          <a:p>
            <a:r>
              <a:rPr lang="en-GB" sz="2800" dirty="0">
                <a:latin typeface="Lato" panose="020B0604020202020204" charset="0"/>
                <a:ea typeface="Lato" panose="020B0604020202020204" charset="0"/>
                <a:cs typeface="Lato" panose="020B0604020202020204" charset="0"/>
              </a:rPr>
              <a:t>Decide whether it is a myth (not true) or fact (true).</a:t>
            </a:r>
          </a:p>
          <a:p>
            <a:r>
              <a:rPr lang="en-GB" sz="2800" dirty="0">
                <a:latin typeface="Lato" panose="020B0604020202020204" charset="0"/>
                <a:ea typeface="Lato" panose="020B0604020202020204" charset="0"/>
                <a:cs typeface="Lato" panose="020B0604020202020204" charset="0"/>
              </a:rPr>
              <a:t>Sort the cards into two piles: myths and facts </a:t>
            </a:r>
          </a:p>
        </p:txBody>
      </p:sp>
      <p:sp>
        <p:nvSpPr>
          <p:cNvPr id="12" name="TextBox 11">
            <a:extLst>
              <a:ext uri="{FF2B5EF4-FFF2-40B4-BE49-F238E27FC236}">
                <a16:creationId xmlns:a16="http://schemas.microsoft.com/office/drawing/2014/main" id="{439322D6-6403-47C0-8943-BC1091865F68}"/>
              </a:ext>
            </a:extLst>
          </p:cNvPr>
          <p:cNvSpPr txBox="1"/>
          <p:nvPr/>
        </p:nvSpPr>
        <p:spPr>
          <a:xfrm>
            <a:off x="2373163" y="3363427"/>
            <a:ext cx="1835021" cy="584775"/>
          </a:xfrm>
          <a:prstGeom prst="rect">
            <a:avLst/>
          </a:prstGeom>
          <a:noFill/>
        </p:spPr>
        <p:txBody>
          <a:bodyPr wrap="square" rtlCol="0">
            <a:spAutoFit/>
          </a:bodyPr>
          <a:lstStyle/>
          <a:p>
            <a:r>
              <a:rPr lang="en-GB" sz="3200" b="1" dirty="0">
                <a:solidFill>
                  <a:srgbClr val="95519E"/>
                </a:solidFill>
                <a:latin typeface="Lato" panose="020B0604020202020204" charset="0"/>
                <a:ea typeface="Lato" panose="020B0604020202020204" charset="0"/>
                <a:cs typeface="Lato" panose="020B0604020202020204" charset="0"/>
              </a:rPr>
              <a:t>Myth</a:t>
            </a:r>
          </a:p>
        </p:txBody>
      </p:sp>
      <p:sp>
        <p:nvSpPr>
          <p:cNvPr id="13" name="TextBox 12">
            <a:extLst>
              <a:ext uri="{FF2B5EF4-FFF2-40B4-BE49-F238E27FC236}">
                <a16:creationId xmlns:a16="http://schemas.microsoft.com/office/drawing/2014/main" id="{434593E6-E734-478B-AFF1-EA695C481B91}"/>
              </a:ext>
            </a:extLst>
          </p:cNvPr>
          <p:cNvSpPr txBox="1"/>
          <p:nvPr/>
        </p:nvSpPr>
        <p:spPr>
          <a:xfrm>
            <a:off x="6679358" y="3305353"/>
            <a:ext cx="1835021" cy="584775"/>
          </a:xfrm>
          <a:prstGeom prst="rect">
            <a:avLst/>
          </a:prstGeom>
          <a:noFill/>
        </p:spPr>
        <p:txBody>
          <a:bodyPr wrap="square" rtlCol="0">
            <a:spAutoFit/>
          </a:bodyPr>
          <a:lstStyle/>
          <a:p>
            <a:r>
              <a:rPr lang="en-GB" sz="3200" b="1" dirty="0">
                <a:solidFill>
                  <a:srgbClr val="95519E"/>
                </a:solidFill>
                <a:latin typeface="Lato" panose="020B0604020202020204" charset="0"/>
                <a:ea typeface="Lato" panose="020B0604020202020204" charset="0"/>
                <a:cs typeface="Lato" panose="020B0604020202020204" charset="0"/>
              </a:rPr>
              <a:t>Fact</a:t>
            </a:r>
          </a:p>
        </p:txBody>
      </p:sp>
      <p:sp>
        <p:nvSpPr>
          <p:cNvPr id="14"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spTree>
    <p:extLst>
      <p:ext uri="{BB962C8B-B14F-4D97-AF65-F5344CB8AC3E}">
        <p14:creationId xmlns:p14="http://schemas.microsoft.com/office/powerpoint/2010/main" val="10614301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582A03-ED0F-4FBB-B851-8E046F43F18E}"/>
              </a:ext>
            </a:extLst>
          </p:cNvPr>
          <p:cNvSpPr txBox="1"/>
          <p:nvPr/>
        </p:nvSpPr>
        <p:spPr>
          <a:xfrm>
            <a:off x="183436" y="250813"/>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Myths and facts - answers</a:t>
            </a:r>
          </a:p>
        </p:txBody>
      </p:sp>
      <p:sp>
        <p:nvSpPr>
          <p:cNvPr id="10" name="Rectangle 9">
            <a:extLst>
              <a:ext uri="{FF2B5EF4-FFF2-40B4-BE49-F238E27FC236}">
                <a16:creationId xmlns:a16="http://schemas.microsoft.com/office/drawing/2014/main" id="{6A67E5DA-AC2D-472B-8408-D5650380B951}"/>
              </a:ext>
            </a:extLst>
          </p:cNvPr>
          <p:cNvSpPr/>
          <p:nvPr/>
        </p:nvSpPr>
        <p:spPr>
          <a:xfrm>
            <a:off x="421922" y="1591581"/>
            <a:ext cx="5557285" cy="5016758"/>
          </a:xfrm>
          <a:prstGeom prst="rect">
            <a:avLst/>
          </a:prstGeom>
        </p:spPr>
        <p:txBody>
          <a:bodyPr wrap="square">
            <a:spAutoFit/>
          </a:bodyPr>
          <a:lstStyle/>
          <a:p>
            <a:pPr marL="457200" indent="-4572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FGM helps girls and women protect their bodies and keep them clean</a:t>
            </a:r>
          </a:p>
          <a:p>
            <a:pPr marL="457200" indent="-45720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a:p>
            <a:pPr marL="457200" indent="-4572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FGM is part of growing up and becoming a woman. </a:t>
            </a:r>
          </a:p>
          <a:p>
            <a:pPr marL="457200" indent="-45720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a:p>
            <a:pPr marL="457200" indent="-4572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FGM is needed for religious reasons.</a:t>
            </a:r>
          </a:p>
          <a:p>
            <a:r>
              <a:rPr lang="en-GB" sz="2400" dirty="0">
                <a:latin typeface="Lato" panose="020B0604020202020204" charset="0"/>
                <a:ea typeface="Lato" panose="020B0604020202020204" charset="0"/>
                <a:cs typeface="Lato" panose="020B0604020202020204" charset="0"/>
              </a:rPr>
              <a:t> </a:t>
            </a:r>
          </a:p>
          <a:p>
            <a:pPr marL="457200" indent="-4572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It is ok for FGM to be carried out by a member of the child’s family</a:t>
            </a:r>
            <a:r>
              <a:rPr lang="en-GB" sz="2800" dirty="0">
                <a:latin typeface="Lato" panose="020B0604020202020204" charset="0"/>
                <a:ea typeface="Lato" panose="020B0604020202020204" charset="0"/>
                <a:cs typeface="Lato" panose="020B0604020202020204" charset="0"/>
              </a:rPr>
              <a:t>. </a:t>
            </a:r>
          </a:p>
          <a:p>
            <a:endParaRPr lang="en-GB" sz="2800" dirty="0">
              <a:latin typeface="Lato" panose="020B0604020202020204" charset="0"/>
              <a:ea typeface="Lato" panose="020B0604020202020204" charset="0"/>
              <a:cs typeface="Lato" panose="020B0604020202020204" charset="0"/>
            </a:endParaRPr>
          </a:p>
          <a:p>
            <a:pPr marL="457200" indent="-4572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If a girl has undergone FGM nothing can be done to help her.</a:t>
            </a:r>
          </a:p>
        </p:txBody>
      </p:sp>
      <p:sp>
        <p:nvSpPr>
          <p:cNvPr id="14"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0" y="6425776"/>
            <a:ext cx="12192000" cy="365125"/>
          </a:xfrm>
        </p:spPr>
        <p:txBody>
          <a:bodyPr/>
          <a:lstStyle/>
          <a:p>
            <a:r>
              <a:rPr lang="en-GB" sz="1050" dirty="0"/>
              <a:t>© PSHE Association 2021 </a:t>
            </a:r>
            <a:r>
              <a:rPr lang="en-GB" dirty="0"/>
              <a:t>	 </a:t>
            </a:r>
          </a:p>
        </p:txBody>
      </p:sp>
      <p:sp>
        <p:nvSpPr>
          <p:cNvPr id="15" name="TextBox 14">
            <a:extLst>
              <a:ext uri="{FF2B5EF4-FFF2-40B4-BE49-F238E27FC236}">
                <a16:creationId xmlns:a16="http://schemas.microsoft.com/office/drawing/2014/main" id="{439322D6-6403-47C0-8943-BC1091865F68}"/>
              </a:ext>
            </a:extLst>
          </p:cNvPr>
          <p:cNvSpPr txBox="1"/>
          <p:nvPr/>
        </p:nvSpPr>
        <p:spPr>
          <a:xfrm>
            <a:off x="2152093" y="999995"/>
            <a:ext cx="1835021" cy="584775"/>
          </a:xfrm>
          <a:prstGeom prst="rect">
            <a:avLst/>
          </a:prstGeom>
          <a:noFill/>
        </p:spPr>
        <p:txBody>
          <a:bodyPr wrap="square" rtlCol="0">
            <a:spAutoFit/>
          </a:bodyPr>
          <a:lstStyle/>
          <a:p>
            <a:r>
              <a:rPr lang="en-GB" sz="3200" b="1" dirty="0">
                <a:solidFill>
                  <a:srgbClr val="95519E"/>
                </a:solidFill>
                <a:latin typeface="Lato" panose="020B0604020202020204" charset="0"/>
                <a:ea typeface="Lato" panose="020B0604020202020204" charset="0"/>
                <a:cs typeface="Lato" panose="020B0604020202020204" charset="0"/>
              </a:rPr>
              <a:t>Myths</a:t>
            </a:r>
          </a:p>
        </p:txBody>
      </p:sp>
      <p:sp>
        <p:nvSpPr>
          <p:cNvPr id="16" name="TextBox 15">
            <a:extLst>
              <a:ext uri="{FF2B5EF4-FFF2-40B4-BE49-F238E27FC236}">
                <a16:creationId xmlns:a16="http://schemas.microsoft.com/office/drawing/2014/main" id="{439322D6-6403-47C0-8943-BC1091865F68}"/>
              </a:ext>
            </a:extLst>
          </p:cNvPr>
          <p:cNvSpPr txBox="1"/>
          <p:nvPr/>
        </p:nvSpPr>
        <p:spPr>
          <a:xfrm>
            <a:off x="8272773" y="999996"/>
            <a:ext cx="1835021" cy="584775"/>
          </a:xfrm>
          <a:prstGeom prst="rect">
            <a:avLst/>
          </a:prstGeom>
          <a:noFill/>
        </p:spPr>
        <p:txBody>
          <a:bodyPr wrap="square" rtlCol="0">
            <a:spAutoFit/>
          </a:bodyPr>
          <a:lstStyle/>
          <a:p>
            <a:r>
              <a:rPr lang="en-GB" sz="3200" b="1" dirty="0">
                <a:solidFill>
                  <a:srgbClr val="95519E"/>
                </a:solidFill>
                <a:latin typeface="Lato" panose="020B0604020202020204" charset="0"/>
                <a:ea typeface="Lato" panose="020B0604020202020204" charset="0"/>
                <a:cs typeface="Lato" panose="020B0604020202020204" charset="0"/>
              </a:rPr>
              <a:t>Facts</a:t>
            </a:r>
          </a:p>
        </p:txBody>
      </p:sp>
      <p:sp>
        <p:nvSpPr>
          <p:cNvPr id="17" name="Rectangle 16">
            <a:extLst>
              <a:ext uri="{FF2B5EF4-FFF2-40B4-BE49-F238E27FC236}">
                <a16:creationId xmlns:a16="http://schemas.microsoft.com/office/drawing/2014/main" id="{6A67E5DA-AC2D-472B-8408-D5650380B951}"/>
              </a:ext>
            </a:extLst>
          </p:cNvPr>
          <p:cNvSpPr/>
          <p:nvPr/>
        </p:nvSpPr>
        <p:spPr>
          <a:xfrm>
            <a:off x="6280680" y="1584771"/>
            <a:ext cx="5514616" cy="4154984"/>
          </a:xfrm>
          <a:prstGeom prst="rect">
            <a:avLst/>
          </a:prstGeom>
        </p:spPr>
        <p:txBody>
          <a:bodyPr wrap="square">
            <a:spAutoFit/>
          </a:bodyPr>
          <a:lstStyle/>
          <a:p>
            <a:pPr marL="457200" indent="-4572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Parents do not have the right to say their child should undergo FGM.</a:t>
            </a:r>
          </a:p>
          <a:p>
            <a:pPr marL="457200" indent="-45720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a:p>
            <a:pPr marL="457200" indent="-4572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FGM is illegal in the UK and many other countries around the world.</a:t>
            </a:r>
          </a:p>
          <a:p>
            <a:pPr marL="457200" indent="-45720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a:p>
            <a:pPr marL="457200" indent="-4572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If someone thinks FGM may happen to them or someone they know, it is important to tell someone as soon as possible. </a:t>
            </a:r>
          </a:p>
          <a:p>
            <a:pPr marL="457200" indent="-45720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p:txBody>
      </p:sp>
      <p:cxnSp>
        <p:nvCxnSpPr>
          <p:cNvPr id="18" name="Straight Connector 17"/>
          <p:cNvCxnSpPr>
            <a:endCxn id="14" idx="0"/>
          </p:cNvCxnSpPr>
          <p:nvPr/>
        </p:nvCxnSpPr>
        <p:spPr>
          <a:xfrm flipH="1">
            <a:off x="6096000" y="1372736"/>
            <a:ext cx="38355" cy="5053040"/>
          </a:xfrm>
          <a:prstGeom prst="line">
            <a:avLst/>
          </a:prstGeom>
          <a:ln w="12700">
            <a:solidFill>
              <a:srgbClr val="95519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17924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F73B2E-F346-4055-9D22-DE9D7F67347D}"/>
              </a:ext>
            </a:extLst>
          </p:cNvPr>
          <p:cNvSpPr txBox="1"/>
          <p:nvPr/>
        </p:nvSpPr>
        <p:spPr>
          <a:xfrm>
            <a:off x="307440" y="385339"/>
            <a:ext cx="1166637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Never keep an unsafe secret</a:t>
            </a:r>
          </a:p>
        </p:txBody>
      </p:sp>
      <p:sp>
        <p:nvSpPr>
          <p:cNvPr id="18"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sp>
        <p:nvSpPr>
          <p:cNvPr id="6" name="TextBox 5"/>
          <p:cNvSpPr txBox="1"/>
          <p:nvPr/>
        </p:nvSpPr>
        <p:spPr>
          <a:xfrm>
            <a:off x="803970" y="2550876"/>
            <a:ext cx="4969566" cy="1815882"/>
          </a:xfrm>
          <a:prstGeom prst="rect">
            <a:avLst/>
          </a:prstGeom>
          <a:noFill/>
        </p:spPr>
        <p:txBody>
          <a:bodyPr wrap="square" rtlCol="0">
            <a:spAutoFit/>
          </a:bodyPr>
          <a:lstStyle/>
          <a:p>
            <a:r>
              <a:rPr lang="en-GB" sz="2800" dirty="0">
                <a:solidFill>
                  <a:prstClr val="black"/>
                </a:solidFill>
                <a:latin typeface="Lato" panose="020B0604020202020204" charset="0"/>
                <a:ea typeface="Lato" panose="020B0604020202020204" charset="0"/>
                <a:cs typeface="Lato" panose="020B0604020202020204" charset="0"/>
              </a:rPr>
              <a:t>Secrets that cause concern should always be shared to help the people involved stay safe.  </a:t>
            </a:r>
            <a:endParaRPr lang="en-GB" sz="2800" dirty="0">
              <a:latin typeface="Lato" panose="020B0604020202020204" charset="0"/>
              <a:ea typeface="Lato" panose="020B0604020202020204" charset="0"/>
              <a:cs typeface="Lato" panose="020B0604020202020204" charset="0"/>
            </a:endParaRPr>
          </a:p>
        </p:txBody>
      </p:sp>
      <p:sp>
        <p:nvSpPr>
          <p:cNvPr id="21" name="TextBox 20"/>
          <p:cNvSpPr txBox="1"/>
          <p:nvPr/>
        </p:nvSpPr>
        <p:spPr>
          <a:xfrm>
            <a:off x="8242852" y="3299790"/>
            <a:ext cx="198783" cy="159027"/>
          </a:xfrm>
          <a:prstGeom prst="rect">
            <a:avLst/>
          </a:prstGeom>
          <a:solidFill>
            <a:schemeClr val="bg1"/>
          </a:solidFill>
        </p:spPr>
        <p:txBody>
          <a:bodyPr wrap="square" rtlCol="0">
            <a:spAutoFit/>
          </a:bodyPr>
          <a:lstStyle/>
          <a:p>
            <a:endParaRPr lang="en-GB" dirty="0"/>
          </a:p>
        </p:txBody>
      </p:sp>
      <p:pic>
        <p:nvPicPr>
          <p:cNvPr id="4" name="Picture 3">
            <a:extLst>
              <a:ext uri="{FF2B5EF4-FFF2-40B4-BE49-F238E27FC236}">
                <a16:creationId xmlns:a16="http://schemas.microsoft.com/office/drawing/2014/main" id="{E511C527-5AC0-45FF-81CC-E027CA2DF9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8674" y="1383673"/>
            <a:ext cx="3392659" cy="5088988"/>
          </a:xfrm>
          <a:prstGeom prst="rect">
            <a:avLst/>
          </a:prstGeom>
        </p:spPr>
      </p:pic>
    </p:spTree>
    <p:extLst>
      <p:ext uri="{BB962C8B-B14F-4D97-AF65-F5344CB8AC3E}">
        <p14:creationId xmlns:p14="http://schemas.microsoft.com/office/powerpoint/2010/main" val="2533207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F73B2E-F346-4055-9D22-DE9D7F67347D}"/>
              </a:ext>
            </a:extLst>
          </p:cNvPr>
          <p:cNvSpPr txBox="1"/>
          <p:nvPr/>
        </p:nvSpPr>
        <p:spPr>
          <a:xfrm>
            <a:off x="307440" y="385339"/>
            <a:ext cx="1166637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Who to ask for help</a:t>
            </a:r>
          </a:p>
        </p:txBody>
      </p:sp>
      <p:pic>
        <p:nvPicPr>
          <p:cNvPr id="3" name="Picture 2">
            <a:extLst>
              <a:ext uri="{FF2B5EF4-FFF2-40B4-BE49-F238E27FC236}">
                <a16:creationId xmlns:a16="http://schemas.microsoft.com/office/drawing/2014/main" id="{973CB815-4434-4B3E-B282-B231925629C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379951" y="211184"/>
            <a:ext cx="3175946" cy="2193387"/>
          </a:xfrm>
          <a:prstGeom prst="rect">
            <a:avLst/>
          </a:prstGeom>
        </p:spPr>
      </p:pic>
      <p:sp>
        <p:nvSpPr>
          <p:cNvPr id="10" name="TextBox 9">
            <a:extLst>
              <a:ext uri="{FF2B5EF4-FFF2-40B4-BE49-F238E27FC236}">
                <a16:creationId xmlns:a16="http://schemas.microsoft.com/office/drawing/2014/main" id="{433698EC-1D01-4A83-A5E4-573302A3334D}"/>
              </a:ext>
            </a:extLst>
          </p:cNvPr>
          <p:cNvSpPr txBox="1"/>
          <p:nvPr/>
        </p:nvSpPr>
        <p:spPr>
          <a:xfrm>
            <a:off x="3539870" y="2877272"/>
            <a:ext cx="7783286" cy="3493264"/>
          </a:xfrm>
          <a:prstGeom prst="rect">
            <a:avLst/>
          </a:prstGeom>
          <a:noFill/>
          <a:ln>
            <a:solidFill>
              <a:srgbClr val="95519E"/>
            </a:solidFill>
            <a:prstDash val="sysDash"/>
          </a:ln>
        </p:spPr>
        <p:txBody>
          <a:bodyPr wrap="square" rtlCol="0">
            <a:spAutoFit/>
          </a:bodyPr>
          <a:lstStyle/>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Class teacher</a:t>
            </a:r>
          </a:p>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Another adult in school</a:t>
            </a:r>
          </a:p>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An adult at home or outside the family</a:t>
            </a:r>
          </a:p>
          <a:p>
            <a:pPr marL="457200" indent="-457200">
              <a:spcAft>
                <a:spcPts val="600"/>
              </a:spcAft>
              <a:buFont typeface="Arial" panose="020B0604020202020204" pitchFamily="34" charset="0"/>
              <a:buChar char="•"/>
            </a:pPr>
            <a:r>
              <a:rPr lang="en-GB" sz="2800" dirty="0" err="1">
                <a:latin typeface="Lato" panose="020B0604020202020204" charset="0"/>
                <a:ea typeface="Lato" panose="020B0604020202020204" charset="0"/>
                <a:cs typeface="Lato" panose="020B0604020202020204" charset="0"/>
              </a:rPr>
              <a:t>ChildLine</a:t>
            </a:r>
            <a:r>
              <a:rPr lang="en-GB" sz="2800" dirty="0">
                <a:latin typeface="Lato" panose="020B0604020202020204" charset="0"/>
                <a:ea typeface="Lato" panose="020B0604020202020204" charset="0"/>
                <a:cs typeface="Lato" panose="020B0604020202020204" charset="0"/>
              </a:rPr>
              <a:t>:  0800 1111  </a:t>
            </a:r>
            <a:r>
              <a:rPr lang="en-GB" sz="2800" dirty="0">
                <a:latin typeface="Lato" panose="020B0604020202020204" charset="0"/>
                <a:ea typeface="Lato" panose="020B0604020202020204" charset="0"/>
                <a:cs typeface="Lato" panose="020B0604020202020204" charset="0"/>
                <a:hlinkClick r:id="rId4"/>
              </a:rPr>
              <a:t>www.childLine.org.uk</a:t>
            </a:r>
            <a:endParaRPr lang="en-GB" sz="2800" dirty="0">
              <a:latin typeface="Lato" panose="020B0604020202020204" charset="0"/>
              <a:ea typeface="Lato" panose="020B0604020202020204" charset="0"/>
              <a:cs typeface="Lato" panose="020B0604020202020204" charset="0"/>
            </a:endParaRPr>
          </a:p>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NSPCC FGM helpline: 0800 028 3550; </a:t>
            </a:r>
          </a:p>
          <a:p>
            <a:pPr>
              <a:spcAft>
                <a:spcPts val="600"/>
              </a:spcAft>
            </a:pPr>
            <a:r>
              <a:rPr lang="en-GB" sz="2800" dirty="0">
                <a:latin typeface="Lato" panose="020B0604020202020204" charset="0"/>
                <a:ea typeface="Lato" panose="020B0604020202020204" charset="0"/>
                <a:cs typeface="Lato" panose="020B0604020202020204" charset="0"/>
              </a:rPr>
              <a:t>     Email: fgmhelp@nspccc.org.uk</a:t>
            </a:r>
          </a:p>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Police: 101  (emergency: 999)</a:t>
            </a:r>
          </a:p>
        </p:txBody>
      </p:sp>
      <p:sp>
        <p:nvSpPr>
          <p:cNvPr id="18"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0" y="6397990"/>
            <a:ext cx="12192000" cy="365125"/>
          </a:xfrm>
        </p:spPr>
        <p:txBody>
          <a:bodyPr/>
          <a:lstStyle/>
          <a:p>
            <a:r>
              <a:rPr lang="en-GB" sz="1050" dirty="0"/>
              <a:t>© PSHE Association 2021 </a:t>
            </a:r>
            <a:r>
              <a:rPr lang="en-GB" dirty="0"/>
              <a:t>	 </a:t>
            </a:r>
          </a:p>
        </p:txBody>
      </p:sp>
      <p:pic>
        <p:nvPicPr>
          <p:cNvPr id="2050" name="Picture 2" descr="Son, Father, Pointing Away, Looking Awa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7503" y="2944514"/>
            <a:ext cx="2469874" cy="344162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63826" y="1262081"/>
            <a:ext cx="7498210" cy="1384995"/>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If someone is concerned for themselves or someone they know, they should talk to an adult or organisation they trust, such as: </a:t>
            </a:r>
          </a:p>
        </p:txBody>
      </p:sp>
    </p:spTree>
    <p:extLst>
      <p:ext uri="{BB962C8B-B14F-4D97-AF65-F5344CB8AC3E}">
        <p14:creationId xmlns:p14="http://schemas.microsoft.com/office/powerpoint/2010/main" val="3202763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C7F1E1-4E26-42C7-8F2E-89CFE1D1E7C5}"/>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Group discussion</a:t>
            </a:r>
          </a:p>
        </p:txBody>
      </p:sp>
      <p:sp>
        <p:nvSpPr>
          <p:cNvPr id="8"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sp>
        <p:nvSpPr>
          <p:cNvPr id="7" name="TextBox 6"/>
          <p:cNvSpPr txBox="1"/>
          <p:nvPr/>
        </p:nvSpPr>
        <p:spPr>
          <a:xfrm>
            <a:off x="7230122" y="4905880"/>
            <a:ext cx="3981217" cy="1384995"/>
          </a:xfrm>
          <a:prstGeom prst="rect">
            <a:avLst/>
          </a:prstGeom>
          <a:noFill/>
          <a:ln w="28575">
            <a:solidFill>
              <a:schemeClr val="bg1">
                <a:lumMod val="75000"/>
              </a:schemeClr>
            </a:solidFill>
          </a:ln>
        </p:spPr>
        <p:txBody>
          <a:bodyPr wrap="square" rtlCol="0">
            <a:spAutoFit/>
          </a:bodyPr>
          <a:lstStyle/>
          <a:p>
            <a:r>
              <a:rPr lang="en-GB" sz="2800" b="1" dirty="0">
                <a:solidFill>
                  <a:prstClr val="black"/>
                </a:solidFill>
                <a:latin typeface="Lato" panose="020B0604020202020204" charset="0"/>
                <a:ea typeface="Lato" panose="020B0604020202020204" charset="0"/>
                <a:cs typeface="Lato" panose="020B0604020202020204" charset="0"/>
              </a:rPr>
              <a:t>B. </a:t>
            </a:r>
            <a:r>
              <a:rPr lang="en-GB" sz="2800" dirty="0">
                <a:solidFill>
                  <a:prstClr val="black"/>
                </a:solidFill>
                <a:latin typeface="Lato" panose="020B0604020202020204" charset="0"/>
                <a:ea typeface="Lato" panose="020B0604020202020204" charset="0"/>
                <a:cs typeface="Lato" panose="020B0604020202020204" charset="0"/>
              </a:rPr>
              <a:t>What might help someone to report FGM?</a:t>
            </a:r>
            <a:endParaRPr lang="en-GB" sz="2800" dirty="0">
              <a:latin typeface="Lato" panose="020B0604020202020204" charset="0"/>
              <a:ea typeface="Lato" panose="020B0604020202020204" charset="0"/>
              <a:cs typeface="Lato" panose="020B0604020202020204" charset="0"/>
            </a:endParaRPr>
          </a:p>
        </p:txBody>
      </p:sp>
      <p:sp>
        <p:nvSpPr>
          <p:cNvPr id="10" name="TextBox 9"/>
          <p:cNvSpPr txBox="1"/>
          <p:nvPr/>
        </p:nvSpPr>
        <p:spPr>
          <a:xfrm>
            <a:off x="695738" y="1252330"/>
            <a:ext cx="11086959" cy="954107"/>
          </a:xfrm>
          <a:prstGeom prst="rect">
            <a:avLst/>
          </a:prstGeom>
          <a:noFill/>
        </p:spPr>
        <p:txBody>
          <a:bodyPr wrap="square" rtlCol="0">
            <a:spAutoFit/>
          </a:bodyPr>
          <a:lstStyle/>
          <a:p>
            <a:r>
              <a:rPr lang="en-GB" sz="2800" dirty="0">
                <a:solidFill>
                  <a:prstClr val="black"/>
                </a:solidFill>
                <a:latin typeface="Lato" panose="020B0604020202020204" charset="0"/>
                <a:ea typeface="Lato" panose="020B0604020202020204" charset="0"/>
                <a:cs typeface="Lato" panose="020B0604020202020204" charset="0"/>
              </a:rPr>
              <a:t>Some people might find it difficult to report concerns about FGM.</a:t>
            </a:r>
          </a:p>
          <a:p>
            <a:r>
              <a:rPr lang="en-GB" sz="2800" dirty="0">
                <a:solidFill>
                  <a:prstClr val="black"/>
                </a:solidFill>
                <a:latin typeface="Lato" panose="020B0604020202020204" charset="0"/>
                <a:ea typeface="Lato" panose="020B0604020202020204" charset="0"/>
                <a:cs typeface="Lato" panose="020B0604020202020204" charset="0"/>
              </a:rPr>
              <a:t>In two groups, discuss: </a:t>
            </a:r>
            <a:endParaRPr lang="en-GB" sz="2800" dirty="0">
              <a:latin typeface="Lato" panose="020B0604020202020204" charset="0"/>
              <a:ea typeface="Lato" panose="020B0604020202020204" charset="0"/>
              <a:cs typeface="Lato" panose="020B0604020202020204" charset="0"/>
            </a:endParaRPr>
          </a:p>
        </p:txBody>
      </p:sp>
      <p:sp>
        <p:nvSpPr>
          <p:cNvPr id="11" name="TextBox 10"/>
          <p:cNvSpPr txBox="1"/>
          <p:nvPr/>
        </p:nvSpPr>
        <p:spPr>
          <a:xfrm>
            <a:off x="868063" y="2581273"/>
            <a:ext cx="3756945" cy="1384995"/>
          </a:xfrm>
          <a:prstGeom prst="rect">
            <a:avLst/>
          </a:prstGeom>
          <a:noFill/>
          <a:ln w="28575">
            <a:solidFill>
              <a:schemeClr val="bg1">
                <a:lumMod val="75000"/>
              </a:schemeClr>
            </a:solidFill>
          </a:ln>
        </p:spPr>
        <p:txBody>
          <a:bodyPr wrap="square" rtlCol="0">
            <a:spAutoFit/>
          </a:bodyPr>
          <a:lstStyle/>
          <a:p>
            <a:r>
              <a:rPr lang="en-GB" sz="2800" b="1" dirty="0">
                <a:solidFill>
                  <a:prstClr val="black"/>
                </a:solidFill>
                <a:latin typeface="Lato" panose="020B0604020202020204" charset="0"/>
                <a:ea typeface="Lato" panose="020B0604020202020204" charset="0"/>
                <a:cs typeface="Lato" panose="020B0604020202020204" charset="0"/>
              </a:rPr>
              <a:t>A. </a:t>
            </a:r>
            <a:r>
              <a:rPr lang="en-GB" sz="2800" dirty="0">
                <a:solidFill>
                  <a:prstClr val="black"/>
                </a:solidFill>
                <a:latin typeface="Lato" panose="020B0604020202020204" charset="0"/>
                <a:ea typeface="Lato" panose="020B0604020202020204" charset="0"/>
                <a:cs typeface="Lato" panose="020B0604020202020204" charset="0"/>
              </a:rPr>
              <a:t>What might make it difficult for someone to report FGM? </a:t>
            </a:r>
            <a:endParaRPr lang="en-GB" sz="2800" dirty="0">
              <a:latin typeface="Lato" panose="020B0604020202020204" charset="0"/>
              <a:ea typeface="Lato" panose="020B0604020202020204" charset="0"/>
              <a:cs typeface="Lato" panose="020B0604020202020204" charset="0"/>
            </a:endParaRPr>
          </a:p>
        </p:txBody>
      </p:sp>
      <p:sp>
        <p:nvSpPr>
          <p:cNvPr id="14" name="TextBox 13"/>
          <p:cNvSpPr txBox="1"/>
          <p:nvPr/>
        </p:nvSpPr>
        <p:spPr>
          <a:xfrm rot="492918">
            <a:off x="5399635" y="3632952"/>
            <a:ext cx="807920" cy="402444"/>
          </a:xfrm>
          <a:prstGeom prst="rect">
            <a:avLst/>
          </a:prstGeom>
          <a:solidFill>
            <a:schemeClr val="bg1"/>
          </a:solidFill>
        </p:spPr>
        <p:txBody>
          <a:bodyPr wrap="square" rtlCol="0">
            <a:spAutoFit/>
          </a:bodyPr>
          <a:lstStyle/>
          <a:p>
            <a:endParaRPr lang="en-GB" dirty="0"/>
          </a:p>
        </p:txBody>
      </p:sp>
      <p:pic>
        <p:nvPicPr>
          <p:cNvPr id="9" name="Picture 2" descr="Pixel Cells, Idea, Visualiz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6616" y="2308342"/>
            <a:ext cx="3687151" cy="284270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rot="492918">
            <a:off x="5406690" y="3785350"/>
            <a:ext cx="807920" cy="402444"/>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3607128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C7F1E1-4E26-42C7-8F2E-89CFE1D1E7C5}"/>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Ari’s dilemma</a:t>
            </a:r>
          </a:p>
        </p:txBody>
      </p:sp>
      <p:sp>
        <p:nvSpPr>
          <p:cNvPr id="8"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sp>
        <p:nvSpPr>
          <p:cNvPr id="10" name="TextBox 9"/>
          <p:cNvSpPr txBox="1"/>
          <p:nvPr/>
        </p:nvSpPr>
        <p:spPr>
          <a:xfrm>
            <a:off x="691326" y="1647510"/>
            <a:ext cx="5166135" cy="3108543"/>
          </a:xfrm>
          <a:prstGeom prst="rect">
            <a:avLst/>
          </a:prstGeom>
          <a:noFill/>
        </p:spPr>
        <p:txBody>
          <a:bodyPr wrap="square" rtlCol="0">
            <a:spAutoFit/>
          </a:bodyPr>
          <a:lstStyle/>
          <a:p>
            <a:r>
              <a:rPr lang="en-GB" sz="2800" dirty="0">
                <a:solidFill>
                  <a:prstClr val="black"/>
                </a:solidFill>
                <a:latin typeface="Lato" panose="020B0604020202020204" charset="0"/>
                <a:ea typeface="Lato" panose="020B0604020202020204" charset="0"/>
                <a:cs typeface="Lato" panose="020B0604020202020204" charset="0"/>
              </a:rPr>
              <a:t>Think back to Ari’s lesson diary from the start of the lesson.</a:t>
            </a:r>
          </a:p>
          <a:p>
            <a:endParaRPr lang="en-GB" sz="2800" dirty="0">
              <a:solidFill>
                <a:prstClr val="black"/>
              </a:solidFill>
              <a:latin typeface="Lato" panose="020B0604020202020204" charset="0"/>
              <a:ea typeface="Lato" panose="020B0604020202020204" charset="0"/>
              <a:cs typeface="Lato" panose="020B0604020202020204" charset="0"/>
            </a:endParaRPr>
          </a:p>
          <a:p>
            <a:r>
              <a:rPr lang="en-GB" sz="2800" dirty="0">
                <a:solidFill>
                  <a:prstClr val="black"/>
                </a:solidFill>
                <a:latin typeface="Lato" panose="020B0604020202020204" charset="0"/>
                <a:ea typeface="Lato" panose="020B0604020202020204" charset="0"/>
                <a:cs typeface="Lato" panose="020B0604020202020204" charset="0"/>
              </a:rPr>
              <a:t>Ari’s friend is worried she may be at risk of FGM. </a:t>
            </a:r>
          </a:p>
          <a:p>
            <a:endParaRPr lang="en-GB" sz="2800" dirty="0">
              <a:solidFill>
                <a:prstClr val="black"/>
              </a:solidFill>
              <a:latin typeface="Lato" panose="020B0604020202020204" charset="0"/>
              <a:ea typeface="Lato" panose="020B0604020202020204" charset="0"/>
              <a:cs typeface="Lato" panose="020B0604020202020204" charset="0"/>
            </a:endParaRPr>
          </a:p>
          <a:p>
            <a:r>
              <a:rPr lang="en-GB" sz="2800" dirty="0">
                <a:solidFill>
                  <a:prstClr val="black"/>
                </a:solidFill>
                <a:latin typeface="Lato" panose="020B0604020202020204" charset="0"/>
                <a:ea typeface="Lato" panose="020B0604020202020204" charset="0"/>
                <a:cs typeface="Lato" panose="020B0604020202020204" charset="0"/>
              </a:rPr>
              <a:t>What advice could Ari give?</a:t>
            </a:r>
            <a:endParaRPr lang="en-GB" sz="2800" dirty="0">
              <a:latin typeface="Lato" panose="020B0604020202020204" charset="0"/>
              <a:ea typeface="Lato" panose="020B0604020202020204" charset="0"/>
              <a:cs typeface="Lato" panose="020B0604020202020204" charset="0"/>
            </a:endParaRPr>
          </a:p>
        </p:txBody>
      </p:sp>
      <p:pic>
        <p:nvPicPr>
          <p:cNvPr id="4102" name="Picture 6" descr="Student, Smartphone, Bullying, Gir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4913" y="1522011"/>
            <a:ext cx="4124877" cy="3790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2609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C7F1E1-4E26-42C7-8F2E-89CFE1D1E7C5}"/>
              </a:ext>
            </a:extLst>
          </p:cNvPr>
          <p:cNvSpPr txBox="1"/>
          <p:nvPr/>
        </p:nvSpPr>
        <p:spPr>
          <a:xfrm>
            <a:off x="338340" y="290234"/>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Ari’s advice</a:t>
            </a:r>
          </a:p>
        </p:txBody>
      </p:sp>
      <p:sp>
        <p:nvSpPr>
          <p:cNvPr id="8"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sp>
        <p:nvSpPr>
          <p:cNvPr id="3" name="Rounded Rectangular Callout 2"/>
          <p:cNvSpPr/>
          <p:nvPr/>
        </p:nvSpPr>
        <p:spPr>
          <a:xfrm>
            <a:off x="795130" y="1364974"/>
            <a:ext cx="4505740" cy="1868556"/>
          </a:xfrm>
          <a:prstGeom prst="wedgeRoundRectCallout">
            <a:avLst>
              <a:gd name="adj1" fmla="val -42304"/>
              <a:gd name="adj2" fmla="val 81649"/>
              <a:gd name="adj3" fmla="val 16667"/>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043049" y="4019852"/>
            <a:ext cx="4200939" cy="1384995"/>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The most important thing is that you keep your body safe. </a:t>
            </a:r>
          </a:p>
        </p:txBody>
      </p:sp>
      <p:sp>
        <p:nvSpPr>
          <p:cNvPr id="9" name="Rounded Rectangular Callout 8"/>
          <p:cNvSpPr/>
          <p:nvPr/>
        </p:nvSpPr>
        <p:spPr>
          <a:xfrm>
            <a:off x="1783174" y="3778072"/>
            <a:ext cx="4505740" cy="1868556"/>
          </a:xfrm>
          <a:prstGeom prst="wedgeRoundRectCallout">
            <a:avLst>
              <a:gd name="adj1" fmla="val -42304"/>
              <a:gd name="adj2" fmla="val 81649"/>
              <a:gd name="adj3" fmla="val 16667"/>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947530" y="1603157"/>
            <a:ext cx="4200939" cy="1384995"/>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Talk it through with your teacher, they will know how to help. </a:t>
            </a:r>
          </a:p>
        </p:txBody>
      </p:sp>
      <p:sp>
        <p:nvSpPr>
          <p:cNvPr id="12" name="Rounded Rectangular Callout 11"/>
          <p:cNvSpPr/>
          <p:nvPr/>
        </p:nvSpPr>
        <p:spPr>
          <a:xfrm>
            <a:off x="5996616" y="765066"/>
            <a:ext cx="4695682" cy="1921231"/>
          </a:xfrm>
          <a:prstGeom prst="wedgeRoundRectCallout">
            <a:avLst>
              <a:gd name="adj1" fmla="val -42304"/>
              <a:gd name="adj2" fmla="val 81649"/>
              <a:gd name="adj3" fmla="val 16667"/>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243987" y="800780"/>
            <a:ext cx="4448311" cy="1815882"/>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Sometimes people don’t understand the harm this can do, but it is abuse and you must tell someone. </a:t>
            </a:r>
          </a:p>
        </p:txBody>
      </p:sp>
      <p:sp>
        <p:nvSpPr>
          <p:cNvPr id="14" name="TextBox 13"/>
          <p:cNvSpPr txBox="1"/>
          <p:nvPr/>
        </p:nvSpPr>
        <p:spPr>
          <a:xfrm>
            <a:off x="6965531" y="3573084"/>
            <a:ext cx="4200939" cy="1384995"/>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It is best to ask if you are not sure, the right people will know how to help. </a:t>
            </a:r>
          </a:p>
        </p:txBody>
      </p:sp>
      <p:sp>
        <p:nvSpPr>
          <p:cNvPr id="15" name="Rounded Rectangular Callout 14"/>
          <p:cNvSpPr/>
          <p:nvPr/>
        </p:nvSpPr>
        <p:spPr>
          <a:xfrm>
            <a:off x="6813131" y="3401092"/>
            <a:ext cx="4505740" cy="1868556"/>
          </a:xfrm>
          <a:prstGeom prst="wedgeRoundRectCallout">
            <a:avLst>
              <a:gd name="adj1" fmla="val -42304"/>
              <a:gd name="adj2" fmla="val 81649"/>
              <a:gd name="adj3" fmla="val 16667"/>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36622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C7F1E1-4E26-42C7-8F2E-89CFE1D1E7C5}"/>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About today’s lesson</a:t>
            </a:r>
          </a:p>
        </p:txBody>
      </p:sp>
      <p:sp>
        <p:nvSpPr>
          <p:cNvPr id="8"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sp>
        <p:nvSpPr>
          <p:cNvPr id="3" name="TextBox 2"/>
          <p:cNvSpPr txBox="1"/>
          <p:nvPr/>
        </p:nvSpPr>
        <p:spPr>
          <a:xfrm>
            <a:off x="995020" y="1567796"/>
            <a:ext cx="5605670" cy="2677656"/>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On a piece of paper write down a question you have </a:t>
            </a:r>
            <a:r>
              <a:rPr lang="en-GB" sz="2800" b="1" dirty="0">
                <a:latin typeface="Lato" panose="020B0604020202020204" charset="0"/>
                <a:ea typeface="Lato" panose="020B0604020202020204" charset="0"/>
                <a:cs typeface="Lato" panose="020B0604020202020204" charset="0"/>
              </a:rPr>
              <a:t>or</a:t>
            </a:r>
            <a:r>
              <a:rPr lang="en-GB" sz="2800" dirty="0">
                <a:latin typeface="Lato" panose="020B0604020202020204" charset="0"/>
                <a:ea typeface="Lato" panose="020B0604020202020204" charset="0"/>
                <a:cs typeface="Lato" panose="020B0604020202020204" charset="0"/>
              </a:rPr>
              <a:t> a note for your teacher (something that surprised or concerned you, or something you are thinking about). </a:t>
            </a:r>
          </a:p>
          <a:p>
            <a:pPr marL="457200" indent="-457200">
              <a:buFont typeface="Arial" panose="020B0604020202020204" pitchFamily="34" charset="0"/>
              <a:buChar char="•"/>
            </a:pPr>
            <a:endParaRPr lang="en-GB" sz="2800" dirty="0"/>
          </a:p>
        </p:txBody>
      </p:sp>
      <p:sp>
        <p:nvSpPr>
          <p:cNvPr id="4" name="TextBox 3"/>
          <p:cNvSpPr txBox="1"/>
          <p:nvPr/>
        </p:nvSpPr>
        <p:spPr>
          <a:xfrm>
            <a:off x="995020" y="4308930"/>
            <a:ext cx="5327374" cy="1384995"/>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If you want to talk to someone about it remember to write your name on the paper.</a:t>
            </a:r>
          </a:p>
        </p:txBody>
      </p:sp>
      <p:pic>
        <p:nvPicPr>
          <p:cNvPr id="6148" name="Picture 4" descr="Pencil, Paper, Stationery, Note, 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0026" y="1849638"/>
            <a:ext cx="3315692" cy="3684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99313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919CA4-0EC2-4654-9C9B-7FC97569DFFF}"/>
              </a:ext>
            </a:extLst>
          </p:cNvPr>
          <p:cNvSpPr txBox="1"/>
          <p:nvPr/>
        </p:nvSpPr>
        <p:spPr>
          <a:xfrm>
            <a:off x="335435" y="378951"/>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sp>
        <p:nvSpPr>
          <p:cNvPr id="5" name="Rectangle 4">
            <a:extLst>
              <a:ext uri="{FF2B5EF4-FFF2-40B4-BE49-F238E27FC236}">
                <a16:creationId xmlns:a16="http://schemas.microsoft.com/office/drawing/2014/main" id="{A78D2700-0E5D-46D2-9F30-15C4A36541FC}"/>
              </a:ext>
            </a:extLst>
          </p:cNvPr>
          <p:cNvSpPr/>
          <p:nvPr/>
        </p:nvSpPr>
        <p:spPr>
          <a:xfrm>
            <a:off x="596456" y="1449225"/>
            <a:ext cx="6754903" cy="954107"/>
          </a:xfrm>
          <a:prstGeom prst="rect">
            <a:avLst/>
          </a:prstGeom>
        </p:spPr>
        <p:txBody>
          <a:bodyPr wrap="square">
            <a:spAutoFit/>
          </a:bodyPr>
          <a:lstStyle/>
          <a:p>
            <a:pPr>
              <a:spcAft>
                <a:spcPts val="600"/>
              </a:spcAft>
            </a:pPr>
            <a:r>
              <a:rPr lang="en-GB" sz="2800" dirty="0">
                <a:latin typeface="Lato" panose="020B0604020202020204" charset="0"/>
                <a:ea typeface="Lato" panose="020B0604020202020204" charset="0"/>
                <a:cs typeface="Lato" panose="020B0604020202020204" charset="0"/>
              </a:rPr>
              <a:t>Now go back the questions about Ari’s lesson diary from the start of the lesson</a:t>
            </a:r>
            <a:r>
              <a:rPr lang="en-GB" sz="2800" i="1" dirty="0">
                <a:latin typeface="Lato" panose="020B0604020202020204" charset="0"/>
                <a:ea typeface="Lato" panose="020B0604020202020204" charset="0"/>
                <a:cs typeface="Lato" panose="020B0604020202020204" charset="0"/>
              </a:rPr>
              <a:t>.</a:t>
            </a:r>
          </a:p>
        </p:txBody>
      </p:sp>
      <p:sp>
        <p:nvSpPr>
          <p:cNvPr id="6" name="TextBox 5">
            <a:extLst>
              <a:ext uri="{FF2B5EF4-FFF2-40B4-BE49-F238E27FC236}">
                <a16:creationId xmlns:a16="http://schemas.microsoft.com/office/drawing/2014/main" id="{758BB8F3-159C-4A23-A4F1-C14992F25E13}"/>
              </a:ext>
            </a:extLst>
          </p:cNvPr>
          <p:cNvSpPr txBox="1"/>
          <p:nvPr/>
        </p:nvSpPr>
        <p:spPr>
          <a:xfrm>
            <a:off x="503691" y="5117030"/>
            <a:ext cx="6754903" cy="584775"/>
          </a:xfrm>
          <a:prstGeom prst="rect">
            <a:avLst/>
          </a:prstGeom>
          <a:solidFill>
            <a:schemeClr val="bg1"/>
          </a:solidFill>
          <a:ln>
            <a:noFill/>
          </a:ln>
        </p:spPr>
        <p:txBody>
          <a:bodyPr wrap="square" rtlCol="0">
            <a:spAutoFit/>
          </a:bodyPr>
          <a:lstStyle/>
          <a:p>
            <a:endParaRPr lang="en-GB" sz="3200" dirty="0">
              <a:latin typeface="Lato" panose="020F0502020204030203" pitchFamily="34" charset="0"/>
              <a:ea typeface="Lato" panose="020F0502020204030203" pitchFamily="34" charset="0"/>
              <a:cs typeface="Lato" panose="020F0502020204030203" pitchFamily="34" charset="0"/>
            </a:endParaRPr>
          </a:p>
        </p:txBody>
      </p:sp>
      <p:sp>
        <p:nvSpPr>
          <p:cNvPr id="7"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sp>
        <p:nvSpPr>
          <p:cNvPr id="9" name="TextBox 8"/>
          <p:cNvSpPr txBox="1"/>
          <p:nvPr/>
        </p:nvSpPr>
        <p:spPr>
          <a:xfrm>
            <a:off x="566875" y="2687452"/>
            <a:ext cx="5847177" cy="1461939"/>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do you know about FGM?  </a:t>
            </a:r>
          </a:p>
          <a:p>
            <a:pPr marL="285750" indent="-28575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can someone do about FGM?</a:t>
            </a:r>
          </a:p>
        </p:txBody>
      </p:sp>
      <p:sp>
        <p:nvSpPr>
          <p:cNvPr id="10" name="TextBox 9"/>
          <p:cNvSpPr txBox="1"/>
          <p:nvPr/>
        </p:nvSpPr>
        <p:spPr>
          <a:xfrm>
            <a:off x="476874" y="4334234"/>
            <a:ext cx="6016487" cy="2554545"/>
          </a:xfrm>
          <a:prstGeom prst="rect">
            <a:avLst/>
          </a:prstGeom>
          <a:noFill/>
        </p:spPr>
        <p:txBody>
          <a:bodyPr wrap="square" rtlCol="0">
            <a:spAutoFit/>
          </a:bodyPr>
          <a:lstStyle/>
          <a:p>
            <a:pPr marL="457200" indent="-457200">
              <a:spcAft>
                <a:spcPts val="1200"/>
              </a:spcAft>
              <a:buFont typeface="Arial" panose="020B0604020202020204" pitchFamily="34" charset="0"/>
              <a:buChar char="•"/>
            </a:pPr>
            <a:r>
              <a:rPr lang="en-GB" sz="2800" b="1" dirty="0">
                <a:solidFill>
                  <a:srgbClr val="95519E"/>
                </a:solidFill>
                <a:latin typeface="Lato" panose="020B0604020202020204" charset="0"/>
                <a:ea typeface="Lato" panose="020B0604020202020204" charset="0"/>
                <a:cs typeface="Lato" panose="020B0604020202020204" charset="0"/>
              </a:rPr>
              <a:t>Is there anything you would like to change?</a:t>
            </a:r>
          </a:p>
          <a:p>
            <a:pPr marL="457200" indent="-457200">
              <a:spcAft>
                <a:spcPts val="1200"/>
              </a:spcAft>
              <a:buFont typeface="Arial" panose="020B0604020202020204" pitchFamily="34" charset="0"/>
              <a:buChar char="•"/>
            </a:pPr>
            <a:r>
              <a:rPr lang="en-GB" sz="2800" b="1" dirty="0">
                <a:solidFill>
                  <a:srgbClr val="95519E"/>
                </a:solidFill>
                <a:latin typeface="Lato" panose="020B0604020202020204" charset="0"/>
                <a:ea typeface="Lato" panose="020B0604020202020204" charset="0"/>
                <a:cs typeface="Lato" panose="020B0604020202020204" charset="0"/>
              </a:rPr>
              <a:t>Is there anything you would like to add?</a:t>
            </a:r>
          </a:p>
          <a:p>
            <a:endParaRPr lang="en-GB" sz="2800" dirty="0"/>
          </a:p>
        </p:txBody>
      </p:sp>
      <p:pic>
        <p:nvPicPr>
          <p:cNvPr id="4" name="Picture 3">
            <a:extLst>
              <a:ext uri="{FF2B5EF4-FFF2-40B4-BE49-F238E27FC236}">
                <a16:creationId xmlns:a16="http://schemas.microsoft.com/office/drawing/2014/main" id="{853547AA-961E-40D9-A0B6-20525263BAF6}"/>
              </a:ext>
            </a:extLst>
          </p:cNvPr>
          <p:cNvPicPr>
            <a:picLocks noChangeAspect="1"/>
          </p:cNvPicPr>
          <p:nvPr/>
        </p:nvPicPr>
        <p:blipFill rotWithShape="1">
          <a:blip r:embed="rId3">
            <a:extLst>
              <a:ext uri="{28A0092B-C50C-407E-A947-70E740481C1C}">
                <a14:useLocalDpi xmlns:a14="http://schemas.microsoft.com/office/drawing/2010/main" val="0"/>
              </a:ext>
            </a:extLst>
          </a:blip>
          <a:srcRect l="8412" t="8499" r="9308" b="45641"/>
          <a:stretch/>
        </p:blipFill>
        <p:spPr>
          <a:xfrm>
            <a:off x="7351359" y="1114884"/>
            <a:ext cx="4397647" cy="3467163"/>
          </a:xfrm>
          <a:prstGeom prst="rect">
            <a:avLst/>
          </a:prstGeom>
        </p:spPr>
      </p:pic>
    </p:spTree>
    <p:extLst>
      <p:ext uri="{BB962C8B-B14F-4D97-AF65-F5344CB8AC3E}">
        <p14:creationId xmlns:p14="http://schemas.microsoft.com/office/powerpoint/2010/main" val="11674617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A73ABC-F586-4A2F-9820-651D2145BB5E}"/>
              </a:ext>
            </a:extLst>
          </p:cNvPr>
          <p:cNvSpPr txBox="1"/>
          <p:nvPr/>
        </p:nvSpPr>
        <p:spPr>
          <a:xfrm>
            <a:off x="278405" y="472246"/>
            <a:ext cx="11569037"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Additional activity – My Body, My Rules</a:t>
            </a:r>
          </a:p>
        </p:txBody>
      </p:sp>
      <p:sp>
        <p:nvSpPr>
          <p:cNvPr id="3" name="TextBox 2">
            <a:extLst>
              <a:ext uri="{FF2B5EF4-FFF2-40B4-BE49-F238E27FC236}">
                <a16:creationId xmlns:a16="http://schemas.microsoft.com/office/drawing/2014/main" id="{D98DCA22-C7B8-425B-A748-80553FE2BE60}"/>
              </a:ext>
            </a:extLst>
          </p:cNvPr>
          <p:cNvSpPr txBox="1"/>
          <p:nvPr/>
        </p:nvSpPr>
        <p:spPr>
          <a:xfrm>
            <a:off x="747101" y="1581041"/>
            <a:ext cx="6395820" cy="3065455"/>
          </a:xfrm>
          <a:prstGeom prst="rect">
            <a:avLst/>
          </a:prstGeom>
          <a:noFill/>
        </p:spPr>
        <p:txBody>
          <a:bodyPr wrap="square" rtlCol="0">
            <a:spAutoFit/>
          </a:bodyPr>
          <a:lstStyle/>
          <a:p>
            <a:pPr>
              <a:lnSpc>
                <a:spcPct val="115000"/>
              </a:lnSpc>
            </a:pPr>
            <a:r>
              <a:rPr lang="en-GB" sz="2800" b="1" dirty="0">
                <a:latin typeface="Lato" panose="020B0604020202020204" charset="0"/>
                <a:ea typeface="Lato" panose="020B0604020202020204" charset="0"/>
                <a:cs typeface="Lato" panose="020B0604020202020204" charset="0"/>
              </a:rPr>
              <a:t>Watch the video </a:t>
            </a:r>
            <a:r>
              <a:rPr lang="en-GB" sz="2800" b="1" i="1" dirty="0">
                <a:latin typeface="Lato" panose="020B0604020202020204" charset="0"/>
                <a:ea typeface="Lato" panose="020B0604020202020204" charset="0"/>
                <a:cs typeface="Lato" panose="020B0604020202020204" charset="0"/>
              </a:rPr>
              <a:t>My Body, My Rules</a:t>
            </a:r>
          </a:p>
          <a:p>
            <a:pPr>
              <a:lnSpc>
                <a:spcPct val="115000"/>
              </a:lnSpc>
            </a:pPr>
            <a:endParaRPr lang="en-GB" sz="2800" b="1" dirty="0">
              <a:latin typeface="Lato" panose="020B0604020202020204" charset="0"/>
              <a:ea typeface="Lato" panose="020B0604020202020204" charset="0"/>
              <a:cs typeface="Lato" panose="020B0604020202020204" charset="0"/>
            </a:endParaRPr>
          </a:p>
          <a:p>
            <a:pPr marL="457200" indent="-457200">
              <a:lnSpc>
                <a:spcPct val="115000"/>
              </a:lnSpc>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are the character’s feelings at different points in the film? </a:t>
            </a:r>
          </a:p>
          <a:p>
            <a:pPr marL="457200" indent="-457200">
              <a:lnSpc>
                <a:spcPct val="115000"/>
              </a:lnSpc>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are the key messages in the film?</a:t>
            </a:r>
            <a:endParaRPr lang="en-US" sz="2800" dirty="0">
              <a:latin typeface="Lato" panose="020B0604020202020204" charset="0"/>
              <a:ea typeface="Lato" panose="020B0604020202020204" charset="0"/>
              <a:cs typeface="Lato" panose="020B0604020202020204" charset="0"/>
            </a:endParaRPr>
          </a:p>
        </p:txBody>
      </p:sp>
      <p:sp>
        <p:nvSpPr>
          <p:cNvPr id="8" name="TextBox 7">
            <a:extLst>
              <a:ext uri="{FF2B5EF4-FFF2-40B4-BE49-F238E27FC236}">
                <a16:creationId xmlns:a16="http://schemas.microsoft.com/office/drawing/2014/main" id="{D98DCA22-C7B8-425B-A748-80553FE2BE60}"/>
              </a:ext>
            </a:extLst>
          </p:cNvPr>
          <p:cNvSpPr txBox="1"/>
          <p:nvPr/>
        </p:nvSpPr>
        <p:spPr>
          <a:xfrm>
            <a:off x="902815" y="5011352"/>
            <a:ext cx="9486890" cy="1083374"/>
          </a:xfrm>
          <a:prstGeom prst="rect">
            <a:avLst/>
          </a:prstGeom>
          <a:noFill/>
        </p:spPr>
        <p:txBody>
          <a:bodyPr wrap="square" rtlCol="0">
            <a:spAutoFit/>
          </a:bodyPr>
          <a:lstStyle/>
          <a:p>
            <a:pPr>
              <a:lnSpc>
                <a:spcPct val="115000"/>
              </a:lnSpc>
            </a:pPr>
            <a:r>
              <a:rPr lang="en-GB" sz="2800" dirty="0">
                <a:latin typeface="Lato" panose="020B0604020202020204" charset="0"/>
                <a:ea typeface="Lato" panose="020B0604020202020204" charset="0"/>
                <a:cs typeface="Lato" panose="020B0604020202020204" charset="0"/>
              </a:rPr>
              <a:t>At the end of the film it says, ‘</a:t>
            </a:r>
            <a:r>
              <a:rPr lang="en-GB" sz="2800" b="1" dirty="0">
                <a:latin typeface="Lato" panose="020B0604020202020204" charset="0"/>
                <a:ea typeface="Lato" panose="020B0604020202020204" charset="0"/>
                <a:cs typeface="Lato" panose="020B0604020202020204" charset="0"/>
              </a:rPr>
              <a:t>Together we can end FGM</a:t>
            </a:r>
            <a:r>
              <a:rPr lang="en-GB" sz="2800" dirty="0">
                <a:latin typeface="Lato" panose="020B0604020202020204" charset="0"/>
                <a:ea typeface="Lato" panose="020B0604020202020204" charset="0"/>
                <a:cs typeface="Lato" panose="020B0604020202020204" charset="0"/>
              </a:rPr>
              <a:t>,’</a:t>
            </a:r>
          </a:p>
          <a:p>
            <a:pPr>
              <a:lnSpc>
                <a:spcPct val="115000"/>
              </a:lnSpc>
            </a:pPr>
            <a:r>
              <a:rPr lang="en-GB" sz="2800" dirty="0">
                <a:latin typeface="Lato" panose="020B0604020202020204" charset="0"/>
                <a:ea typeface="Lato" panose="020B0604020202020204" charset="0"/>
                <a:cs typeface="Lato" panose="020B0604020202020204" charset="0"/>
              </a:rPr>
              <a:t>What does this mean to you?</a:t>
            </a:r>
            <a:endParaRPr lang="en-US" sz="2800" dirty="0">
              <a:latin typeface="Lato" panose="020B0604020202020204" charset="0"/>
              <a:ea typeface="Lato" panose="020B0604020202020204" charset="0"/>
              <a:cs typeface="Lato" panose="020B0604020202020204" charset="0"/>
            </a:endParaRPr>
          </a:p>
        </p:txBody>
      </p:sp>
      <p:pic>
        <p:nvPicPr>
          <p:cNvPr id="5" name="Picture 4">
            <a:hlinkClick r:id="rId3"/>
          </p:cNvPr>
          <p:cNvPicPr>
            <a:picLocks noChangeAspect="1"/>
          </p:cNvPicPr>
          <p:nvPr/>
        </p:nvPicPr>
        <p:blipFill rotWithShape="1">
          <a:blip r:embed="rId4"/>
          <a:srcRect l="8907" t="41813" r="40773" b="6524"/>
          <a:stretch/>
        </p:blipFill>
        <p:spPr>
          <a:xfrm>
            <a:off x="7315200" y="2093841"/>
            <a:ext cx="3846362" cy="2221350"/>
          </a:xfrm>
          <a:prstGeom prst="rect">
            <a:avLst/>
          </a:prstGeom>
        </p:spPr>
      </p:pic>
      <p:sp>
        <p:nvSpPr>
          <p:cNvPr id="11"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2021 </a:t>
            </a:r>
            <a:r>
              <a:rPr lang="en-GB" dirty="0"/>
              <a:t>	 </a:t>
            </a:r>
          </a:p>
        </p:txBody>
      </p:sp>
    </p:spTree>
    <p:extLst>
      <p:ext uri="{BB962C8B-B14F-4D97-AF65-F5344CB8AC3E}">
        <p14:creationId xmlns:p14="http://schemas.microsoft.com/office/powerpoint/2010/main" val="1886508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78CD5EEA548FA42A79E02DE2A5D37FC" ma:contentTypeVersion="13" ma:contentTypeDescription="Create a new document." ma:contentTypeScope="" ma:versionID="80ce25a5605f4dde57d536c1daee4ae3">
  <xsd:schema xmlns:xsd="http://www.w3.org/2001/XMLSchema" xmlns:xs="http://www.w3.org/2001/XMLSchema" xmlns:p="http://schemas.microsoft.com/office/2006/metadata/properties" xmlns:ns2="6ded5182-507a-430e-922d-50a9575e5a4a" xmlns:ns3="88f9c89a-407a-49b7-9ca1-7578c3d06dfc" targetNamespace="http://schemas.microsoft.com/office/2006/metadata/properties" ma:root="true" ma:fieldsID="21438319bdcf60668dd7edb2897e7599" ns2:_="" ns3:_="">
    <xsd:import namespace="6ded5182-507a-430e-922d-50a9575e5a4a"/>
    <xsd:import namespace="88f9c89a-407a-49b7-9ca1-7578c3d06df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ed5182-507a-430e-922d-50a9575e5a4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8f9c89a-407a-49b7-9ca1-7578c3d06df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352B46F-72FE-41B5-B424-E35C5CC02BB4}"/>
</file>

<file path=customXml/itemProps2.xml><?xml version="1.0" encoding="utf-8"?>
<ds:datastoreItem xmlns:ds="http://schemas.openxmlformats.org/officeDocument/2006/customXml" ds:itemID="{89A08347-178F-4088-A3DE-EE9CD6D11AB1}"/>
</file>

<file path=customXml/itemProps3.xml><?xml version="1.0" encoding="utf-8"?>
<ds:datastoreItem xmlns:ds="http://schemas.openxmlformats.org/officeDocument/2006/customXml" ds:itemID="{06B223B5-8F26-4661-8F7A-25B1725E5567}"/>
</file>

<file path=docProps/app.xml><?xml version="1.0" encoding="utf-8"?>
<Properties xmlns="http://schemas.openxmlformats.org/officeDocument/2006/extended-properties" xmlns:vt="http://schemas.openxmlformats.org/officeDocument/2006/docPropsVTypes">
  <TotalTime>0</TotalTime>
  <Words>4283</Words>
  <Application>Microsoft Office PowerPoint</Application>
  <PresentationFormat>Widescreen</PresentationFormat>
  <Paragraphs>398</Paragraphs>
  <Slides>28</Slides>
  <Notes>28</Notes>
  <HiddenSlides>10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28</vt:i4>
      </vt:variant>
    </vt:vector>
  </HeadingPairs>
  <TitlesOfParts>
    <vt:vector size="42" baseType="lpstr">
      <vt:lpstr>League Spartan</vt:lpstr>
      <vt:lpstr>Lato</vt:lpstr>
      <vt:lpstr>Comic Sans MS</vt:lpstr>
      <vt:lpstr>Symbol</vt:lpstr>
      <vt:lpstr>Calibri</vt:lpstr>
      <vt:lpstr>Arial Black</vt:lpstr>
      <vt:lpstr>Gill Sans MT</vt:lpstr>
      <vt:lpstr>Calibri Light</vt:lpstr>
      <vt:lpstr>Lato Light</vt:lpstr>
      <vt:lpstr>Open Sans Light</vt:lpstr>
      <vt:lpstr>Times New Roman</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Sam Harvey</cp:lastModifiedBy>
  <cp:revision>155</cp:revision>
  <dcterms:created xsi:type="dcterms:W3CDTF">2020-08-03T11:32:09Z</dcterms:created>
  <dcterms:modified xsi:type="dcterms:W3CDTF">2021-04-27T10:36:39Z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0x010100078CD5EEA548FA42A79E02DE2A5D37FC</vt:lpwstr>
  </property>
  <property fmtid="{D5CDD505-2E9C-101B-9397-08002B2CF9AE}" pid="3" name="Order">
    <vt:r8>164800</vt:r8>
  </property>
</Properties>
</file>