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8" r:id="rId2"/>
    <p:sldId id="257" r:id="rId3"/>
    <p:sldId id="259" r:id="rId4"/>
    <p:sldId id="260" r:id="rId5"/>
    <p:sldId id="265" r:id="rId6"/>
    <p:sldId id="261" r:id="rId7"/>
    <p:sldId id="262" r:id="rId8"/>
    <p:sldId id="266" r:id="rId9"/>
    <p:sldId id="267" r:id="rId10"/>
    <p:sldId id="263" r:id="rId11"/>
    <p:sldId id="268" r:id="rId12"/>
    <p:sldId id="272" r:id="rId13"/>
    <p:sldId id="273" r:id="rId14"/>
    <p:sldId id="274" r:id="rId15"/>
    <p:sldId id="270" r:id="rId16"/>
    <p:sldId id="269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CC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7A3599-A28C-435E-BE3D-B83750C4469D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255588-52EE-4E20-AA4C-49BE69CBC1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17179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B70C8F-8C50-4F58-9F50-D0AE138DDDC5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21932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55926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6264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5975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94219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4010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94750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9843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5137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54053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5603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9443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3D1B97-4993-4AFA-887A-733E57845A6E}" type="datetimeFigureOut">
              <a:rPr lang="en-GB" smtClean="0"/>
              <a:t>23/06/2020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94502B-4B75-46F2-964E-DADDC63ECE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909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hyperlink" Target="https://www.google.co.uk/url?sa=i&amp;rct=j&amp;q=&amp;esrc=s&amp;source=images&amp;cd=&amp;cad=rja&amp;uact=8&amp;ved=0ahUKEwiRjsubqanRAhWGWRoKHT5NDNkQjRwIBw&amp;url=https://twitter.com/yaboic3sar&amp;psig=AFQjCNGfCsPEwQq_PM-KmefH1vW4y50P2w&amp;ust=1483647788568024" TargetMode="External"/><Relationship Id="rId3" Type="http://schemas.openxmlformats.org/officeDocument/2006/relationships/image" Target="../media/image6.jpeg"/><Relationship Id="rId7" Type="http://schemas.openxmlformats.org/officeDocument/2006/relationships/image" Target="../media/image4.png"/><Relationship Id="rId12" Type="http://schemas.openxmlformats.org/officeDocument/2006/relationships/image" Target="../media/image12.jpeg"/><Relationship Id="rId17" Type="http://schemas.openxmlformats.org/officeDocument/2006/relationships/image" Target="../media/image16.png"/><Relationship Id="rId2" Type="http://schemas.openxmlformats.org/officeDocument/2006/relationships/image" Target="../media/image5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11" Type="http://schemas.openxmlformats.org/officeDocument/2006/relationships/image" Target="../media/image11.jpeg"/><Relationship Id="rId5" Type="http://schemas.openxmlformats.org/officeDocument/2006/relationships/image" Target="../media/image7.jpeg"/><Relationship Id="rId15" Type="http://schemas.openxmlformats.org/officeDocument/2006/relationships/image" Target="../media/image14.png"/><Relationship Id="rId10" Type="http://schemas.openxmlformats.org/officeDocument/2006/relationships/hyperlink" Target="https://www.google.co.uk/url?sa=i&amp;rct=j&amp;q=&amp;esrc=s&amp;source=images&amp;cd=&amp;cad=rja&amp;uact=8&amp;ved=0ahUKEwjZ2dzBrMTRAhWJvBQKHfcqCxIQjRwIBw&amp;url=https://plus.google.com/photos/103589910078207932858/albums/6159155509852476193&amp;bvm=bv.144224172,d.ZGg&amp;psig=AFQjCNFDWY1to2tmfNRops5Wx0VlyRnjTA&amp;ust=1484576451682159" TargetMode="External"/><Relationship Id="rId4" Type="http://schemas.openxmlformats.org/officeDocument/2006/relationships/image" Target="../media/image3.png"/><Relationship Id="rId9" Type="http://schemas.openxmlformats.org/officeDocument/2006/relationships/image" Target="../media/image10.png"/><Relationship Id="rId1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6.jpeg"/><Relationship Id="rId18" Type="http://schemas.openxmlformats.org/officeDocument/2006/relationships/hyperlink" Target="http://www.bing.com/images/search?q=sad+face&amp;view=detailv2&amp;&amp;id=536EEE2DEAAFB908083E992D9CA0B5B7809CE2BC&amp;selectedIndex=70&amp;ccid=bPxbdlgw&amp;simid=607988716365808131&amp;thid=OIP.M6cfc5b7658300930ea3ae4aca20dc912H0" TargetMode="External"/><Relationship Id="rId3" Type="http://schemas.openxmlformats.org/officeDocument/2006/relationships/image" Target="../media/image18.png"/><Relationship Id="rId21" Type="http://schemas.openxmlformats.org/officeDocument/2006/relationships/image" Target="../media/image31.png"/><Relationship Id="rId7" Type="http://schemas.openxmlformats.org/officeDocument/2006/relationships/image" Target="../media/image22.png"/><Relationship Id="rId12" Type="http://schemas.openxmlformats.org/officeDocument/2006/relationships/hyperlink" Target="http://www.bing.com/images/search?q=smileys&amp;view=detailv2&amp;&amp;id=6C104C421603EB64B43394034B67B5C7CFA7B451&amp;selectedIndex=144&amp;ccid=mJO60nZ3&amp;simid=608042089920923804&amp;thid=OIP.M9893bad2767740c9859f6e97816062baH0" TargetMode="External"/><Relationship Id="rId17" Type="http://schemas.openxmlformats.org/officeDocument/2006/relationships/image" Target="../media/image28.jpeg"/><Relationship Id="rId2" Type="http://schemas.openxmlformats.org/officeDocument/2006/relationships/image" Target="../media/image17.png"/><Relationship Id="rId16" Type="http://schemas.openxmlformats.org/officeDocument/2006/relationships/hyperlink" Target="http://www.bing.com/images/search?q=sad+face&amp;view=detailv2&amp;&amp;id=58F8623B5F355FEBE2F13F3B0F5CC96307E4DA6E&amp;selectedIndex=31&amp;ccid=p1u//kUj&amp;simid=608019846292047239&amp;thid=OIP.Ma75bbffe4523e09868f43b95908ec9ceH0" TargetMode="External"/><Relationship Id="rId20" Type="http://schemas.openxmlformats.org/officeDocument/2006/relationships/image" Target="../media/image3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11" Type="http://schemas.openxmlformats.org/officeDocument/2006/relationships/image" Target="../media/image25.jpeg"/><Relationship Id="rId24" Type="http://schemas.openxmlformats.org/officeDocument/2006/relationships/image" Target="../media/image34.png"/><Relationship Id="rId5" Type="http://schemas.openxmlformats.org/officeDocument/2006/relationships/image" Target="../media/image20.png"/><Relationship Id="rId15" Type="http://schemas.openxmlformats.org/officeDocument/2006/relationships/image" Target="../media/image27.jpeg"/><Relationship Id="rId23" Type="http://schemas.openxmlformats.org/officeDocument/2006/relationships/image" Target="../media/image33.png"/><Relationship Id="rId10" Type="http://schemas.openxmlformats.org/officeDocument/2006/relationships/hyperlink" Target="http://www.bing.com/images/search?q=smileys&amp;view=detailv2&amp;&amp;id=CA8E7F1CB4E1F6065FFB130704F5D4BB1E0425D6&amp;selectedIndex=60&amp;ccid=DHzHOZZC&amp;simid=608045105000549243&amp;thid=OIP.M0c7cc73996421bdfc745b31f2d7ab74fo0" TargetMode="External"/><Relationship Id="rId19" Type="http://schemas.openxmlformats.org/officeDocument/2006/relationships/image" Target="../media/image29.jpe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hyperlink" Target="http://www.bing.com/images/search?q=smileys&amp;view=detailv2&amp;&amp;id=2311F5EF5E0FEA2A08D6AEBCFDBEC0B70D6A16E3&amp;selectedIndex=140&amp;ccid=nnxXIBOv&amp;simid=608033053313532450&amp;thid=OIP.M9e7c572013af1457bf9a26029e2539b7o0" TargetMode="External"/><Relationship Id="rId22" Type="http://schemas.openxmlformats.org/officeDocument/2006/relationships/image" Target="../media/image3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google.co.uk/url?sa=i&amp;rct=j&amp;q=&amp;esrc=s&amp;source=images&amp;cd=&amp;cad=rja&amp;uact=8&amp;ved=0ahUKEwjr4Lripu3RAhXKaxQKHad3DZEQjRwIBw&amp;url=http://www.rutaspirineos.org/blog/noticias/barcelona-pirineu-2022-tienen-sentido-unos-juegos-olimpicos-de-invierno-en-cataluna&amp;bvm=bv.145822982,d.ZGg&amp;psig=AFQjCNFca5gETAW0CUl19-akPKWam-KsMg&amp;ust=1485983628818868" TargetMode="External"/><Relationship Id="rId13" Type="http://schemas.openxmlformats.org/officeDocument/2006/relationships/image" Target="../media/image41.jpeg"/><Relationship Id="rId18" Type="http://schemas.openxmlformats.org/officeDocument/2006/relationships/image" Target="../media/image46.jpeg"/><Relationship Id="rId3" Type="http://schemas.openxmlformats.org/officeDocument/2006/relationships/image" Target="../media/image35.jpeg"/><Relationship Id="rId7" Type="http://schemas.openxmlformats.org/officeDocument/2006/relationships/image" Target="../media/image37.jpeg"/><Relationship Id="rId12" Type="http://schemas.openxmlformats.org/officeDocument/2006/relationships/image" Target="../media/image40.jpeg"/><Relationship Id="rId17" Type="http://schemas.openxmlformats.org/officeDocument/2006/relationships/image" Target="../media/image45.jpeg"/><Relationship Id="rId2" Type="http://schemas.openxmlformats.org/officeDocument/2006/relationships/hyperlink" Target="https://www.google.co.uk/url?sa=i&amp;rct=j&amp;q=&amp;esrc=s&amp;source=images&amp;cd=&amp;cad=rja&amp;uact=8&amp;ved=0ahUKEwi31fLRpO3RAhWK6xQKHTNaDskQjRwIBw&amp;url=https://www.engageselling.com/blog/are-you-spring-cleaning/&amp;psig=AFQjCNHrnyNNaWkZ5G3KHu6NsKq4olW1Zw&amp;ust=1485983095698368" TargetMode="External"/><Relationship Id="rId16" Type="http://schemas.openxmlformats.org/officeDocument/2006/relationships/image" Target="../media/image44.jpeg"/><Relationship Id="rId20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google.co.uk/url?sa=i&amp;rct=j&amp;q=&amp;esrc=s&amp;source=images&amp;cd=&amp;cad=rja&amp;uact=8&amp;ved=0ahUKEwii_ZuGpu3RAhVDshQKHSQ0CEYQjRwIBw&amp;url=http://londonairportransfers.com/best-things-to-do-in-london-during-autumn/&amp;bvm=bv.145822982,d.ZGg&amp;psig=AFQjCNErbXF4IFcVmI9KsfBRjB6USrXwGQ&amp;ust=1485983466893528" TargetMode="External"/><Relationship Id="rId11" Type="http://schemas.openxmlformats.org/officeDocument/2006/relationships/image" Target="../media/image39.png"/><Relationship Id="rId5" Type="http://schemas.openxmlformats.org/officeDocument/2006/relationships/image" Target="../media/image36.jpeg"/><Relationship Id="rId15" Type="http://schemas.openxmlformats.org/officeDocument/2006/relationships/image" Target="../media/image43.jpeg"/><Relationship Id="rId10" Type="http://schemas.openxmlformats.org/officeDocument/2006/relationships/hyperlink" Target="https://www.google.co.uk/url?sa=i&amp;rct=j&amp;q=&amp;esrc=s&amp;source=images&amp;cd=&amp;cad=rja&amp;uact=8&amp;ved=0ahUKEwjY7d_NrO3RAhXFPBQKHfyODLUQjRwIBw&amp;url=https://commons.wikimedia.org/wiki/File:Tarta_de_cumplea%C3%B1os.svg&amp;bvm=bv.145822982,d.ZGg&amp;psig=AFQjCNHNxxtUWWO5b4g58FtY9blFH5AyZw&amp;ust=1485985175010260" TargetMode="External"/><Relationship Id="rId19" Type="http://schemas.openxmlformats.org/officeDocument/2006/relationships/image" Target="../media/image47.jpeg"/><Relationship Id="rId4" Type="http://schemas.openxmlformats.org/officeDocument/2006/relationships/hyperlink" Target="http://www.google.co.uk/url?sa=i&amp;rct=j&amp;q=&amp;esrc=s&amp;source=images&amp;cd=&amp;cad=rja&amp;uact=8&amp;ved=0ahUKEwjb7YGxpe3RAhUDPxQKHTsTCnEQjRwIBw&amp;url=http://www.pixelstalk.net/summer-wallpapers-free-download/&amp;bvm=bv.145822982,d.ZGg&amp;psig=AFQjCNGfG_z6L8iD07RWDDOYHhmNYB_UMg&amp;ust=1485983276211936" TargetMode="External"/><Relationship Id="rId9" Type="http://schemas.openxmlformats.org/officeDocument/2006/relationships/image" Target="../media/image38.jpeg"/><Relationship Id="rId14" Type="http://schemas.openxmlformats.org/officeDocument/2006/relationships/image" Target="../media/image4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13" Type="http://schemas.openxmlformats.org/officeDocument/2006/relationships/image" Target="../media/image60.jpeg"/><Relationship Id="rId18" Type="http://schemas.openxmlformats.org/officeDocument/2006/relationships/image" Target="../media/image63.jpeg"/><Relationship Id="rId26" Type="http://schemas.openxmlformats.org/officeDocument/2006/relationships/image" Target="../media/image70.jpeg"/><Relationship Id="rId3" Type="http://schemas.openxmlformats.org/officeDocument/2006/relationships/image" Target="../media/image50.jpeg"/><Relationship Id="rId21" Type="http://schemas.openxmlformats.org/officeDocument/2006/relationships/image" Target="../media/image66.jpeg"/><Relationship Id="rId34" Type="http://schemas.openxmlformats.org/officeDocument/2006/relationships/image" Target="../media/image78.jpeg"/><Relationship Id="rId7" Type="http://schemas.openxmlformats.org/officeDocument/2006/relationships/image" Target="../media/image54.jpeg"/><Relationship Id="rId12" Type="http://schemas.openxmlformats.org/officeDocument/2006/relationships/image" Target="../media/image59.jpeg"/><Relationship Id="rId17" Type="http://schemas.openxmlformats.org/officeDocument/2006/relationships/image" Target="../media/image62.jpeg"/><Relationship Id="rId25" Type="http://schemas.openxmlformats.org/officeDocument/2006/relationships/image" Target="../media/image69.jpeg"/><Relationship Id="rId33" Type="http://schemas.openxmlformats.org/officeDocument/2006/relationships/image" Target="../media/image77.jpeg"/><Relationship Id="rId2" Type="http://schemas.openxmlformats.org/officeDocument/2006/relationships/image" Target="../media/image49.jpeg"/><Relationship Id="rId16" Type="http://schemas.openxmlformats.org/officeDocument/2006/relationships/hyperlink" Target="https://www.google.co.uk/imgres?imgurl=http://eatsomethingsexy.com/wordpress/wp-content/uploads/2011/01/aphrodisiac-cucumber.jpg&amp;imgrefurl=http://eatsomethingsexy.com/wordpress/aphrodisiac-foods/cucumber/&amp;docid=SR-EbdsOz1jYJM&amp;tbnid=989QXwBdva0bYM:&amp;w=2576&amp;h=2176&amp;ved=0ahUKEwjXmquLhozMAhVJXRQKHeGpCgoQMwh6KD4wPg&amp;iact=mrc&amp;uact=8" TargetMode="External"/><Relationship Id="rId20" Type="http://schemas.openxmlformats.org/officeDocument/2006/relationships/image" Target="../media/image65.png"/><Relationship Id="rId29" Type="http://schemas.openxmlformats.org/officeDocument/2006/relationships/image" Target="../media/image7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3.jpeg"/><Relationship Id="rId11" Type="http://schemas.openxmlformats.org/officeDocument/2006/relationships/image" Target="../media/image58.jpeg"/><Relationship Id="rId24" Type="http://schemas.openxmlformats.org/officeDocument/2006/relationships/image" Target="../media/image68.jpeg"/><Relationship Id="rId32" Type="http://schemas.openxmlformats.org/officeDocument/2006/relationships/image" Target="../media/image76.jpeg"/><Relationship Id="rId37" Type="http://schemas.openxmlformats.org/officeDocument/2006/relationships/image" Target="../media/image81.jpeg"/><Relationship Id="rId5" Type="http://schemas.openxmlformats.org/officeDocument/2006/relationships/image" Target="../media/image52.jpeg"/><Relationship Id="rId15" Type="http://schemas.openxmlformats.org/officeDocument/2006/relationships/image" Target="../media/image61.jpeg"/><Relationship Id="rId23" Type="http://schemas.openxmlformats.org/officeDocument/2006/relationships/image" Target="../media/image67.jpeg"/><Relationship Id="rId28" Type="http://schemas.openxmlformats.org/officeDocument/2006/relationships/image" Target="../media/image72.png"/><Relationship Id="rId36" Type="http://schemas.openxmlformats.org/officeDocument/2006/relationships/image" Target="../media/image80.jpeg"/><Relationship Id="rId10" Type="http://schemas.openxmlformats.org/officeDocument/2006/relationships/image" Target="../media/image57.jpeg"/><Relationship Id="rId19" Type="http://schemas.openxmlformats.org/officeDocument/2006/relationships/image" Target="../media/image64.jpeg"/><Relationship Id="rId31" Type="http://schemas.openxmlformats.org/officeDocument/2006/relationships/image" Target="../media/image75.jpeg"/><Relationship Id="rId4" Type="http://schemas.openxmlformats.org/officeDocument/2006/relationships/image" Target="../media/image51.jpeg"/><Relationship Id="rId9" Type="http://schemas.openxmlformats.org/officeDocument/2006/relationships/image" Target="../media/image56.jpeg"/><Relationship Id="rId14" Type="http://schemas.openxmlformats.org/officeDocument/2006/relationships/hyperlink" Target="https://www.google.co.uk/imgres?imgurl=http://www.picpicx.com/wp-content/uploads/2014/09/9ec5aa255c37d1d4a5896a9bbe33233a.png?63bea7&amp;imgrefurl=http://www.picpicx.com/banana/&amp;docid=DBs9WnK4hTXHzM&amp;tbnid=iZA5HetiN79tUM:&amp;w=2508&amp;h=1576&amp;ved=0ahUKEwi2y5qkhozMAhXJwBQKHSVvAYsQMwhgKCcwJw&amp;iact=mrc&amp;uact=8" TargetMode="External"/><Relationship Id="rId22" Type="http://schemas.openxmlformats.org/officeDocument/2006/relationships/hyperlink" Target="https://www.google.co.uk/imgres?imgurl=http://www.healthyfig.com/wp-content/uploads/2015/02/pineapple-cut-open.jpg&amp;imgrefurl=http://www.healthyfig.com/pineapple/&amp;docid=95GIILxAx4gFeM&amp;tbnid=99l46xSbK0Gx6M:&amp;w=1000&amp;h=597&amp;ved=0ahUKEwjAv-TBhozMAhULWxQKHXv3BQsQMwhgKCcwJw&amp;iact=mrc&amp;uact=8" TargetMode="External"/><Relationship Id="rId27" Type="http://schemas.openxmlformats.org/officeDocument/2006/relationships/image" Target="../media/image71.jpeg"/><Relationship Id="rId30" Type="http://schemas.openxmlformats.org/officeDocument/2006/relationships/image" Target="../media/image74.jpeg"/><Relationship Id="rId35" Type="http://schemas.openxmlformats.org/officeDocument/2006/relationships/image" Target="../media/image7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13" Type="http://schemas.openxmlformats.org/officeDocument/2006/relationships/image" Target="../media/image92.jpeg"/><Relationship Id="rId18" Type="http://schemas.openxmlformats.org/officeDocument/2006/relationships/image" Target="../media/image95.jpeg"/><Relationship Id="rId3" Type="http://schemas.openxmlformats.org/officeDocument/2006/relationships/hyperlink" Target="http://www.google.co.uk/url?sa=i&amp;rct=j&amp;q=&amp;esrc=s&amp;source=images&amp;cd=&amp;cad=rja&amp;uact=8&amp;ved=0ahUKEwjRuNDH6-_RAhUQsBQKHbjIB_IQjRwIBw&amp;url=http://combiboilersleeds.com/keywords/quiet-1.html&amp;psig=AFQjCNF_zJgb2xh_H9fF4-ERs2Icy1qKoA&amp;ust=1486070852238977" TargetMode="External"/><Relationship Id="rId21" Type="http://schemas.openxmlformats.org/officeDocument/2006/relationships/image" Target="../media/image98.png"/><Relationship Id="rId7" Type="http://schemas.openxmlformats.org/officeDocument/2006/relationships/image" Target="../media/image86.png"/><Relationship Id="rId12" Type="http://schemas.openxmlformats.org/officeDocument/2006/relationships/image" Target="../media/image91.png"/><Relationship Id="rId17" Type="http://schemas.openxmlformats.org/officeDocument/2006/relationships/hyperlink" Target="https://www.google.co.uk/url?sa=i&amp;rct=j&amp;q=&amp;esrc=s&amp;source=images&amp;cd=&amp;cad=rja&amp;uact=8&amp;ved=0ahUKEwiE6ufO6O_RAhVKGhQKHZlUBUwQjRwIBw&amp;url=https://www.pinterest.com/pin/412431278355864516/&amp;bvm=bv.146073913,bs.2,d.ZGg&amp;psig=AFQjCNFjgL_ZED-pzD8XMa2jVSBQXfs0RQ&amp;ust=1486070024612636" TargetMode="External"/><Relationship Id="rId2" Type="http://schemas.openxmlformats.org/officeDocument/2006/relationships/image" Target="../media/image82.png"/><Relationship Id="rId16" Type="http://schemas.openxmlformats.org/officeDocument/2006/relationships/image" Target="../media/image94.png"/><Relationship Id="rId20" Type="http://schemas.openxmlformats.org/officeDocument/2006/relationships/image" Target="../media/image9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png"/><Relationship Id="rId11" Type="http://schemas.openxmlformats.org/officeDocument/2006/relationships/image" Target="../media/image90.png"/><Relationship Id="rId24" Type="http://schemas.openxmlformats.org/officeDocument/2006/relationships/image" Target="../media/image101.jpeg"/><Relationship Id="rId5" Type="http://schemas.openxmlformats.org/officeDocument/2006/relationships/image" Target="../media/image84.png"/><Relationship Id="rId15" Type="http://schemas.openxmlformats.org/officeDocument/2006/relationships/image" Target="../media/image93.jpeg"/><Relationship Id="rId23" Type="http://schemas.openxmlformats.org/officeDocument/2006/relationships/image" Target="../media/image100.jpeg"/><Relationship Id="rId10" Type="http://schemas.openxmlformats.org/officeDocument/2006/relationships/image" Target="../media/image89.png"/><Relationship Id="rId19" Type="http://schemas.openxmlformats.org/officeDocument/2006/relationships/image" Target="../media/image96.png"/><Relationship Id="rId4" Type="http://schemas.openxmlformats.org/officeDocument/2006/relationships/image" Target="../media/image83.png"/><Relationship Id="rId9" Type="http://schemas.openxmlformats.org/officeDocument/2006/relationships/image" Target="../media/image88.png"/><Relationship Id="rId14" Type="http://schemas.openxmlformats.org/officeDocument/2006/relationships/hyperlink" Target="http://www.google.co.uk/url?sa=i&amp;rct=j&amp;q=&amp;esrc=s&amp;source=images&amp;cd=&amp;cad=rja&amp;uact=8&amp;ved=0ahUKEwjv3IqL6-_RAhUBohQKHbdWALgQjRwIBw&amp;url=http://www.200words-a-day.com/italian-for-noisy.html&amp;bvm=bv.146073913,d.ZGg&amp;psig=AFQjCNFLCSmQsO3LaMwWom3EMqhvnI81Aw&amp;ust=1486070726936858" TargetMode="External"/><Relationship Id="rId22" Type="http://schemas.openxmlformats.org/officeDocument/2006/relationships/image" Target="../media/image9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ma"/><Relationship Id="rId1" Type="http://schemas.microsoft.com/office/2007/relationships/media" Target="../media/media1.wma"/><Relationship Id="rId4" Type="http://schemas.openxmlformats.org/officeDocument/2006/relationships/image" Target="../media/image102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media" Target="../media/media3.wma"/><Relationship Id="rId7" Type="http://schemas.openxmlformats.org/officeDocument/2006/relationships/image" Target="../media/image103.png"/><Relationship Id="rId2" Type="http://schemas.openxmlformats.org/officeDocument/2006/relationships/audio" Target="../media/media2.wma"/><Relationship Id="rId1" Type="http://schemas.microsoft.com/office/2007/relationships/media" Target="../media/media2.wma"/><Relationship Id="rId6" Type="http://schemas.openxmlformats.org/officeDocument/2006/relationships/image" Target="../media/image102.png"/><Relationship Id="rId5" Type="http://schemas.openxmlformats.org/officeDocument/2006/relationships/slideLayout" Target="../slideLayouts/slideLayout7.xml"/><Relationship Id="rId4" Type="http://schemas.openxmlformats.org/officeDocument/2006/relationships/audio" Target="../media/media3.wma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8.png"/><Relationship Id="rId5" Type="http://schemas.openxmlformats.org/officeDocument/2006/relationships/image" Target="../media/image107.jpeg"/><Relationship Id="rId4" Type="http://schemas.openxmlformats.org/officeDocument/2006/relationships/image" Target="../media/image106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5.jpeg"/><Relationship Id="rId13" Type="http://schemas.openxmlformats.org/officeDocument/2006/relationships/image" Target="../media/image120.jpeg"/><Relationship Id="rId18" Type="http://schemas.openxmlformats.org/officeDocument/2006/relationships/image" Target="../media/image125.png"/><Relationship Id="rId26" Type="http://schemas.openxmlformats.org/officeDocument/2006/relationships/hyperlink" Target="http://www.google.co.uk/url?sa=i&amp;rct=j&amp;q=&amp;esrc=s&amp;source=images&amp;cd=&amp;cad=rja&amp;uact=8&amp;ved=0ahUKEwjv3IqL6-_RAhUBohQKHbdWALgQjRwIBw&amp;url=http://www.200words-a-day.com/italian-for-noisy.html&amp;bvm=bv.146073913,d.ZGg&amp;psig=AFQjCNFLCSmQsO3LaMwWom3EMqhvnI81Aw&amp;ust=1486070726936858" TargetMode="External"/><Relationship Id="rId3" Type="http://schemas.openxmlformats.org/officeDocument/2006/relationships/image" Target="../media/image110.jpeg"/><Relationship Id="rId21" Type="http://schemas.openxmlformats.org/officeDocument/2006/relationships/image" Target="../media/image128.jpeg"/><Relationship Id="rId7" Type="http://schemas.openxmlformats.org/officeDocument/2006/relationships/image" Target="../media/image114.jpeg"/><Relationship Id="rId12" Type="http://schemas.openxmlformats.org/officeDocument/2006/relationships/image" Target="../media/image119.png"/><Relationship Id="rId17" Type="http://schemas.openxmlformats.org/officeDocument/2006/relationships/image" Target="../media/image124.png"/><Relationship Id="rId25" Type="http://schemas.openxmlformats.org/officeDocument/2006/relationships/image" Target="../media/image83.png"/><Relationship Id="rId2" Type="http://schemas.openxmlformats.org/officeDocument/2006/relationships/image" Target="../media/image109.png"/><Relationship Id="rId16" Type="http://schemas.openxmlformats.org/officeDocument/2006/relationships/image" Target="../media/image123.png"/><Relationship Id="rId20" Type="http://schemas.openxmlformats.org/officeDocument/2006/relationships/image" Target="../media/image127.png"/><Relationship Id="rId29" Type="http://schemas.openxmlformats.org/officeDocument/2006/relationships/image" Target="../media/image1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3.jpeg"/><Relationship Id="rId11" Type="http://schemas.openxmlformats.org/officeDocument/2006/relationships/image" Target="../media/image118.jpeg"/><Relationship Id="rId24" Type="http://schemas.openxmlformats.org/officeDocument/2006/relationships/hyperlink" Target="http://www.google.co.uk/url?sa=i&amp;rct=j&amp;q=&amp;esrc=s&amp;source=images&amp;cd=&amp;cad=rja&amp;uact=8&amp;ved=0ahUKEwjRuNDH6-_RAhUQsBQKHbjIB_IQjRwIBw&amp;url=http://combiboilersleeds.com/keywords/quiet-1.html&amp;psig=AFQjCNF_zJgb2xh_H9fF4-ERs2Icy1qKoA&amp;ust=1486070852238977" TargetMode="External"/><Relationship Id="rId32" Type="http://schemas.openxmlformats.org/officeDocument/2006/relationships/image" Target="../media/image135.png"/><Relationship Id="rId5" Type="http://schemas.openxmlformats.org/officeDocument/2006/relationships/image" Target="../media/image112.png"/><Relationship Id="rId15" Type="http://schemas.openxmlformats.org/officeDocument/2006/relationships/image" Target="../media/image122.jpeg"/><Relationship Id="rId23" Type="http://schemas.openxmlformats.org/officeDocument/2006/relationships/image" Target="../media/image130.jpeg"/><Relationship Id="rId28" Type="http://schemas.openxmlformats.org/officeDocument/2006/relationships/image" Target="../media/image94.png"/><Relationship Id="rId10" Type="http://schemas.openxmlformats.org/officeDocument/2006/relationships/image" Target="../media/image117.jpeg"/><Relationship Id="rId19" Type="http://schemas.openxmlformats.org/officeDocument/2006/relationships/image" Target="../media/image126.png"/><Relationship Id="rId31" Type="http://schemas.openxmlformats.org/officeDocument/2006/relationships/image" Target="../media/image134.png"/><Relationship Id="rId4" Type="http://schemas.openxmlformats.org/officeDocument/2006/relationships/image" Target="../media/image111.jpeg"/><Relationship Id="rId9" Type="http://schemas.openxmlformats.org/officeDocument/2006/relationships/image" Target="../media/image116.jpeg"/><Relationship Id="rId14" Type="http://schemas.openxmlformats.org/officeDocument/2006/relationships/image" Target="../media/image121.png"/><Relationship Id="rId22" Type="http://schemas.openxmlformats.org/officeDocument/2006/relationships/image" Target="../media/image129.png"/><Relationship Id="rId27" Type="http://schemas.openxmlformats.org/officeDocument/2006/relationships/image" Target="../media/image131.jpeg"/><Relationship Id="rId30" Type="http://schemas.openxmlformats.org/officeDocument/2006/relationships/image" Target="../media/image133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9.png"/><Relationship Id="rId13" Type="http://schemas.openxmlformats.org/officeDocument/2006/relationships/image" Target="../media/image144.jpeg"/><Relationship Id="rId18" Type="http://schemas.openxmlformats.org/officeDocument/2006/relationships/image" Target="../media/image106.jpeg"/><Relationship Id="rId26" Type="http://schemas.openxmlformats.org/officeDocument/2006/relationships/image" Target="../media/image156.jpeg"/><Relationship Id="rId3" Type="http://schemas.openxmlformats.org/officeDocument/2006/relationships/image" Target="../media/image136.png"/><Relationship Id="rId21" Type="http://schemas.openxmlformats.org/officeDocument/2006/relationships/image" Target="../media/image151.png"/><Relationship Id="rId34" Type="http://schemas.openxmlformats.org/officeDocument/2006/relationships/image" Target="../media/image164.jpeg"/><Relationship Id="rId7" Type="http://schemas.openxmlformats.org/officeDocument/2006/relationships/image" Target="../media/image138.png"/><Relationship Id="rId12" Type="http://schemas.openxmlformats.org/officeDocument/2006/relationships/image" Target="../media/image143.png"/><Relationship Id="rId17" Type="http://schemas.openxmlformats.org/officeDocument/2006/relationships/image" Target="../media/image148.png"/><Relationship Id="rId25" Type="http://schemas.openxmlformats.org/officeDocument/2006/relationships/image" Target="../media/image155.png"/><Relationship Id="rId33" Type="http://schemas.openxmlformats.org/officeDocument/2006/relationships/image" Target="../media/image163.png"/><Relationship Id="rId2" Type="http://schemas.openxmlformats.org/officeDocument/2006/relationships/image" Target="../media/image105.png"/><Relationship Id="rId16" Type="http://schemas.openxmlformats.org/officeDocument/2006/relationships/image" Target="../media/image147.png"/><Relationship Id="rId20" Type="http://schemas.openxmlformats.org/officeDocument/2006/relationships/image" Target="../media/image150.png"/><Relationship Id="rId29" Type="http://schemas.openxmlformats.org/officeDocument/2006/relationships/image" Target="../media/image15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8.png"/><Relationship Id="rId11" Type="http://schemas.openxmlformats.org/officeDocument/2006/relationships/image" Target="../media/image142.png"/><Relationship Id="rId24" Type="http://schemas.openxmlformats.org/officeDocument/2006/relationships/image" Target="../media/image154.png"/><Relationship Id="rId32" Type="http://schemas.openxmlformats.org/officeDocument/2006/relationships/image" Target="../media/image162.jpeg"/><Relationship Id="rId37" Type="http://schemas.openxmlformats.org/officeDocument/2006/relationships/image" Target="../media/image167.png"/><Relationship Id="rId5" Type="http://schemas.openxmlformats.org/officeDocument/2006/relationships/image" Target="../media/image137.png"/><Relationship Id="rId15" Type="http://schemas.openxmlformats.org/officeDocument/2006/relationships/image" Target="../media/image146.png"/><Relationship Id="rId23" Type="http://schemas.openxmlformats.org/officeDocument/2006/relationships/image" Target="../media/image153.png"/><Relationship Id="rId28" Type="http://schemas.openxmlformats.org/officeDocument/2006/relationships/image" Target="../media/image158.jpeg"/><Relationship Id="rId36" Type="http://schemas.openxmlformats.org/officeDocument/2006/relationships/image" Target="../media/image166.jpeg"/><Relationship Id="rId10" Type="http://schemas.openxmlformats.org/officeDocument/2006/relationships/image" Target="../media/image141.png"/><Relationship Id="rId19" Type="http://schemas.openxmlformats.org/officeDocument/2006/relationships/image" Target="../media/image149.png"/><Relationship Id="rId31" Type="http://schemas.openxmlformats.org/officeDocument/2006/relationships/image" Target="../media/image161.png"/><Relationship Id="rId4" Type="http://schemas.openxmlformats.org/officeDocument/2006/relationships/image" Target="../media/image107.jpeg"/><Relationship Id="rId9" Type="http://schemas.openxmlformats.org/officeDocument/2006/relationships/image" Target="../media/image140.png"/><Relationship Id="rId14" Type="http://schemas.openxmlformats.org/officeDocument/2006/relationships/image" Target="../media/image145.jpeg"/><Relationship Id="rId22" Type="http://schemas.openxmlformats.org/officeDocument/2006/relationships/image" Target="../media/image152.png"/><Relationship Id="rId27" Type="http://schemas.openxmlformats.org/officeDocument/2006/relationships/image" Target="../media/image157.jpeg"/><Relationship Id="rId30" Type="http://schemas.openxmlformats.org/officeDocument/2006/relationships/image" Target="../media/image160.png"/><Relationship Id="rId35" Type="http://schemas.openxmlformats.org/officeDocument/2006/relationships/image" Target="../media/image165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mailto:info@bassettgreen.net" TargetMode="External"/><Relationship Id="rId3" Type="http://schemas.microsoft.com/office/2007/relationships/media" Target="../media/media5.MP3"/><Relationship Id="rId7" Type="http://schemas.openxmlformats.org/officeDocument/2006/relationships/slideLayout" Target="../slideLayouts/slideLayout7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audio" Target="../media/media6.MP3"/><Relationship Id="rId5" Type="http://schemas.microsoft.com/office/2007/relationships/media" Target="../media/media6.MP3"/><Relationship Id="rId10" Type="http://schemas.openxmlformats.org/officeDocument/2006/relationships/image" Target="../media/image102.png"/><Relationship Id="rId4" Type="http://schemas.openxmlformats.org/officeDocument/2006/relationships/audio" Target="../media/media5.MP3"/><Relationship Id="rId9" Type="http://schemas.openxmlformats.org/officeDocument/2006/relationships/image" Target="../media/image168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-36512" y="980728"/>
            <a:ext cx="9361040" cy="550120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u="sng" dirty="0" smtClean="0">
                <a:latin typeface="CCW Precursive 1" panose="03050602040000000000" pitchFamily="66" charset="0"/>
              </a:rPr>
              <a:t>El </a:t>
            </a:r>
            <a:r>
              <a:rPr lang="en-GB" sz="2800" u="sng" dirty="0" err="1" smtClean="0">
                <a:latin typeface="CCW Precursive 1" panose="03050602040000000000" pitchFamily="66" charset="0"/>
              </a:rPr>
              <a:t>objetivo</a:t>
            </a:r>
            <a:r>
              <a:rPr lang="en-GB" sz="2800" u="sng" dirty="0" smtClean="0">
                <a:latin typeface="CCW Precursive 1" panose="03050602040000000000" pitchFamily="66" charset="0"/>
              </a:rPr>
              <a:t>:</a:t>
            </a:r>
          </a:p>
          <a:p>
            <a:r>
              <a:rPr lang="en-GB" sz="2800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To understand and answer questions learnt since year 3.</a:t>
            </a:r>
          </a:p>
          <a:p>
            <a:endParaRPr lang="en-GB" sz="2800" dirty="0">
              <a:solidFill>
                <a:srgbClr val="7030A0"/>
              </a:solidFill>
              <a:latin typeface="CCW Precursive 1" panose="03050602040000000000" pitchFamily="66" charset="0"/>
            </a:endParaRPr>
          </a:p>
          <a:p>
            <a:pPr marL="0" indent="0">
              <a:buNone/>
            </a:pPr>
            <a:r>
              <a:rPr lang="en-GB" sz="2600" u="sng" dirty="0" smtClean="0">
                <a:latin typeface="CCW Precursive 1" panose="03050602040000000000" pitchFamily="66" charset="0"/>
              </a:rPr>
              <a:t>Para </a:t>
            </a:r>
            <a:r>
              <a:rPr lang="en-GB" sz="2600" u="sng" dirty="0" err="1">
                <a:latin typeface="CCW Precursive 1" panose="03050602040000000000" pitchFamily="66" charset="0"/>
              </a:rPr>
              <a:t>triunfar</a:t>
            </a:r>
            <a:r>
              <a:rPr lang="en-GB" sz="2600" u="sng" dirty="0" smtClean="0">
                <a:latin typeface="CCW Precursive 1" panose="03050602040000000000" pitchFamily="66" charset="0"/>
              </a:rPr>
              <a:t>:</a:t>
            </a:r>
          </a:p>
          <a:p>
            <a:r>
              <a:rPr lang="en-GB" sz="2600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Recap questions covered so far in home learning.</a:t>
            </a:r>
          </a:p>
          <a:p>
            <a:r>
              <a:rPr lang="en-GB" sz="2600" dirty="0" smtClean="0">
                <a:latin typeface="CCW Precursive 1" panose="03050602040000000000" pitchFamily="66" charset="0"/>
              </a:rPr>
              <a:t>Identify the English meaning of each question.</a:t>
            </a:r>
          </a:p>
          <a:p>
            <a:r>
              <a:rPr lang="en-GB" sz="2600" dirty="0" smtClean="0">
                <a:solidFill>
                  <a:srgbClr val="7030A0"/>
                </a:solidFill>
                <a:latin typeface="CCW Precursive 1" panose="03050602040000000000" pitchFamily="66" charset="0"/>
              </a:rPr>
              <a:t>Answer or find an answer using the vocabulary sheets.</a:t>
            </a:r>
          </a:p>
          <a:p>
            <a:pPr marL="0" indent="0">
              <a:buNone/>
            </a:pPr>
            <a:r>
              <a:rPr lang="en-GB" sz="2600" dirty="0" smtClean="0">
                <a:latin typeface="CCW Precursive 1" panose="03050602040000000000" pitchFamily="66" charset="0"/>
              </a:rPr>
              <a:t>   Teach someone at home the questions so that you can answer.</a:t>
            </a:r>
            <a:endParaRPr lang="en-GB" sz="2600" dirty="0">
              <a:latin typeface="CCW Precursive 1" panose="03050602040000000000" pitchFamily="66" charset="0"/>
            </a:endParaRPr>
          </a:p>
        </p:txBody>
      </p:sp>
      <p:sp>
        <p:nvSpPr>
          <p:cNvPr id="15" name="Rectangle 13"/>
          <p:cNvSpPr>
            <a:spLocks noChangeArrowheads="1"/>
          </p:cNvSpPr>
          <p:nvPr/>
        </p:nvSpPr>
        <p:spPr bwMode="auto">
          <a:xfrm>
            <a:off x="1475656" y="358552"/>
            <a:ext cx="6768752" cy="838200"/>
          </a:xfrm>
          <a:prstGeom prst="rect">
            <a:avLst/>
          </a:prstGeom>
          <a:noFill/>
          <a:ln w="9525" algn="ctr">
            <a:noFill/>
            <a:round/>
            <a:headEnd/>
            <a:tailE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ＭＳ Ｐゴシック" pitchFamily="34" charset="-128"/>
              </a:defRPr>
            </a:lvl9pPr>
          </a:lstStyle>
          <a:p>
            <a:r>
              <a:rPr lang="en-GB" altLang="en-US" sz="4400" b="1" u="sng" dirty="0" smtClean="0">
                <a:latin typeface="CCW Precursive 1" panose="03050602040000000000" pitchFamily="66" charset="0"/>
              </a:rPr>
              <a:t>¿  m     </a:t>
            </a:r>
            <a:r>
              <a:rPr lang="en-GB" altLang="en-US" sz="4400" b="1" u="sng" dirty="0" err="1" smtClean="0">
                <a:latin typeface="CCW Precursive 1" panose="03050602040000000000" pitchFamily="66" charset="0"/>
              </a:rPr>
              <a:t>st</a:t>
            </a:r>
            <a:r>
              <a:rPr lang="en-GB" altLang="en-US" sz="4400" b="1" u="sng" dirty="0" smtClean="0">
                <a:latin typeface="CCW Precursive 1" panose="03050602040000000000" pitchFamily="66" charset="0"/>
              </a:rPr>
              <a:t>  s?</a:t>
            </a:r>
            <a:endParaRPr lang="en-GB" altLang="en-US" sz="4400" b="1" u="sng" dirty="0">
              <a:latin typeface="CCW Precursive 1" panose="03050602040000000000" pitchFamily="66" charset="0"/>
            </a:endParaRPr>
          </a:p>
        </p:txBody>
      </p:sp>
      <p:pic>
        <p:nvPicPr>
          <p:cNvPr id="16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3131840" y="440894"/>
            <a:ext cx="629453" cy="490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Image result for apple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5565863" y="311504"/>
            <a:ext cx="610580" cy="606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Straight Connector 7"/>
          <p:cNvCxnSpPr/>
          <p:nvPr/>
        </p:nvCxnSpPr>
        <p:spPr>
          <a:xfrm flipV="1">
            <a:off x="5652120" y="70520"/>
            <a:ext cx="360040" cy="22423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Picture 3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4357394" y="402758"/>
            <a:ext cx="573227" cy="5384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3" t="12907" r="5712" b="2133"/>
          <a:stretch/>
        </p:blipFill>
        <p:spPr bwMode="auto">
          <a:xfrm>
            <a:off x="1902329" y="333475"/>
            <a:ext cx="545435" cy="6011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9" name="Straight Connector 18"/>
          <p:cNvCxnSpPr/>
          <p:nvPr/>
        </p:nvCxnSpPr>
        <p:spPr>
          <a:xfrm flipV="1">
            <a:off x="2267744" y="294752"/>
            <a:ext cx="360040" cy="224232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xplosion 1 2"/>
          <p:cNvSpPr/>
          <p:nvPr/>
        </p:nvSpPr>
        <p:spPr>
          <a:xfrm>
            <a:off x="78699" y="6021288"/>
            <a:ext cx="576064" cy="43204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9769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13376"/>
          </a:xfrm>
        </p:spPr>
        <p:txBody>
          <a:bodyPr/>
          <a:lstStyle/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Can you remember the questions from lessons 1 and 2?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Can you still answer them?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Comic Sans MS" panose="030F0702030302020204" pitchFamily="66" charset="0"/>
              </a:rPr>
              <a:t>Click on!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6023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1617" y="1340768"/>
            <a:ext cx="1438895" cy="1438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155607" y="116632"/>
            <a:ext cx="4272377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1. ¿   m    </a:t>
            </a:r>
          </a:p>
          <a:p>
            <a:r>
              <a:rPr lang="en-GB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t</a:t>
            </a:r>
          </a:p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  m    s?</a:t>
            </a:r>
            <a:endParaRPr lang="en-GB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SassoonCRInfant" panose="02010503020300020003" pitchFamily="2" charset="0"/>
            </a:endParaRPr>
          </a:p>
        </p:txBody>
      </p:sp>
      <p:cxnSp>
        <p:nvCxnSpPr>
          <p:cNvPr id="5" name="Straight Connector 4"/>
          <p:cNvCxnSpPr/>
          <p:nvPr/>
        </p:nvCxnSpPr>
        <p:spPr>
          <a:xfrm>
            <a:off x="4499992" y="116632"/>
            <a:ext cx="0" cy="54726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>
            <a:off x="0" y="285293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889835" y="1861621"/>
            <a:ext cx="612198" cy="60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539552" y="1052736"/>
            <a:ext cx="687194" cy="645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2600102" y="260648"/>
            <a:ext cx="757265" cy="589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Image result for throw shot put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468" r="15233" b="7532"/>
          <a:stretch/>
        </p:blipFill>
        <p:spPr bwMode="auto">
          <a:xfrm>
            <a:off x="179512" y="1860362"/>
            <a:ext cx="644834" cy="647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3" t="12907" r="5712" b="2133"/>
          <a:stretch/>
        </p:blipFill>
        <p:spPr bwMode="auto">
          <a:xfrm>
            <a:off x="1331640" y="188640"/>
            <a:ext cx="636466" cy="701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2218450" y="1911469"/>
            <a:ext cx="612198" cy="60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4804832" y="123597"/>
            <a:ext cx="4159655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2</a:t>
            </a:r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. ¿   m    </a:t>
            </a:r>
          </a:p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 </a:t>
            </a:r>
            <a:r>
              <a:rPr lang="en-GB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st</a:t>
            </a:r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s?</a:t>
            </a:r>
            <a:endParaRPr lang="en-GB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SassoonCRInfant" panose="02010503020300020003" pitchFamily="2" charset="0"/>
            </a:endParaRPr>
          </a:p>
        </p:txBody>
      </p:sp>
      <p:pic>
        <p:nvPicPr>
          <p:cNvPr id="16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7271119" y="267613"/>
            <a:ext cx="757265" cy="589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73" t="12907" r="5712" b="2133"/>
          <a:stretch/>
        </p:blipFill>
        <p:spPr bwMode="auto">
          <a:xfrm>
            <a:off x="6002657" y="195605"/>
            <a:ext cx="636466" cy="7014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5139912" y="1000760"/>
            <a:ext cx="755913" cy="71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 descr="Image result for apple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6538930" y="1069533"/>
            <a:ext cx="612198" cy="608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107504" y="2996952"/>
            <a:ext cx="4844214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3. ¿     </a:t>
            </a:r>
            <a:r>
              <a:rPr lang="en-GB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nt</a:t>
            </a:r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s</a:t>
            </a:r>
          </a:p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    s</a:t>
            </a:r>
          </a:p>
          <a:p>
            <a:r>
              <a:rPr lang="en-GB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t     n   s</a:t>
            </a:r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?</a:t>
            </a:r>
            <a:endParaRPr lang="en-GB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SassoonCRInfant" panose="02010503020300020003" pitchFamily="2" charset="0"/>
            </a:endParaRPr>
          </a:p>
        </p:txBody>
      </p:sp>
      <p:pic>
        <p:nvPicPr>
          <p:cNvPr id="22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915352" y="4799868"/>
            <a:ext cx="587047" cy="551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3119808" y="3281181"/>
            <a:ext cx="588096" cy="457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95" t="16455" r="13908" b="9847"/>
          <a:stretch/>
        </p:blipFill>
        <p:spPr bwMode="auto">
          <a:xfrm>
            <a:off x="508983" y="4693551"/>
            <a:ext cx="469824" cy="679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0" b="8532"/>
          <a:stretch/>
        </p:blipFill>
        <p:spPr bwMode="auto">
          <a:xfrm>
            <a:off x="1259632" y="3140968"/>
            <a:ext cx="646362" cy="585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4" descr="Image result for cartoon eat sweetcorn">
            <a:hlinkClick r:id="rId10"/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6" t="5181" r="10458" b="4861"/>
          <a:stretch/>
        </p:blipFill>
        <p:spPr bwMode="auto">
          <a:xfrm>
            <a:off x="761592" y="4063793"/>
            <a:ext cx="568616" cy="506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Image result for apple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192293" y="4021377"/>
            <a:ext cx="594552" cy="59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1350647" y="4112029"/>
            <a:ext cx="588096" cy="457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1984492" y="4846815"/>
            <a:ext cx="533679" cy="501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Rectangle 33"/>
          <p:cNvSpPr/>
          <p:nvPr/>
        </p:nvSpPr>
        <p:spPr>
          <a:xfrm>
            <a:off x="4427984" y="2996952"/>
            <a:ext cx="4794902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4. ¿     </a:t>
            </a:r>
            <a:r>
              <a:rPr lang="en-GB" sz="5400" b="1" cap="none" spc="0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nd</a:t>
            </a:r>
            <a:endParaRPr lang="en-GB" sz="5400" b="1" cap="none" spc="0" dirty="0" smtClean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SassoonCRInfant" panose="02010503020300020003" pitchFamily="2" charset="0"/>
            </a:endParaRPr>
          </a:p>
          <a:p>
            <a:r>
              <a:rPr lang="en-GB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s   t</a:t>
            </a:r>
          </a:p>
          <a:p>
            <a:r>
              <a:rPr lang="en-GB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</a:t>
            </a:r>
            <a:r>
              <a:rPr lang="en-GB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</a:t>
            </a:r>
            <a:r>
              <a:rPr lang="en-GB" sz="5400" b="1" dirty="0" err="1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mpl</a:t>
            </a:r>
            <a:r>
              <a:rPr lang="en-GB" sz="5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SassoonCRInfant" panose="02010503020300020003" pitchFamily="2" charset="0"/>
              </a:rPr>
              <a:t>          s?</a:t>
            </a:r>
            <a:endParaRPr lang="en-GB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SassoonCRInfant" panose="02010503020300020003" pitchFamily="2" charset="0"/>
            </a:endParaRPr>
          </a:p>
        </p:txBody>
      </p:sp>
      <p:pic>
        <p:nvPicPr>
          <p:cNvPr id="36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7474980" y="3239719"/>
            <a:ext cx="588096" cy="457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0" b="8532"/>
          <a:stretch/>
        </p:blipFill>
        <p:spPr bwMode="auto">
          <a:xfrm>
            <a:off x="5632964" y="3148214"/>
            <a:ext cx="587602" cy="5322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4561890" y="3985066"/>
            <a:ext cx="587047" cy="551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38" descr="Image result for monkey ooh ooh aah aah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4594" y="3965450"/>
            <a:ext cx="543670" cy="543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00" b="8532"/>
          <a:stretch/>
        </p:blipFill>
        <p:spPr bwMode="auto">
          <a:xfrm>
            <a:off x="4537498" y="4797152"/>
            <a:ext cx="646362" cy="585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4" descr="Image result for cartoon eat sweetcorn">
            <a:hlinkClick r:id="rId10"/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6" t="5181" r="10458" b="4861"/>
          <a:stretch/>
        </p:blipFill>
        <p:spPr bwMode="auto">
          <a:xfrm>
            <a:off x="7427297" y="4808393"/>
            <a:ext cx="568616" cy="506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Image result for apple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6857998" y="4765977"/>
            <a:ext cx="594552" cy="59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2" descr="Image result for tired at desk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90" t="39232" r="27325"/>
          <a:stretch/>
        </p:blipFill>
        <p:spPr bwMode="auto">
          <a:xfrm>
            <a:off x="7955375" y="4835368"/>
            <a:ext cx="534633" cy="41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2" t="18080" r="8678" b="10866"/>
          <a:stretch/>
        </p:blipFill>
        <p:spPr bwMode="auto">
          <a:xfrm>
            <a:off x="6372200" y="4797152"/>
            <a:ext cx="533679" cy="5013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328" y="3748441"/>
            <a:ext cx="1467723" cy="9767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3"/>
          <p:cNvCxnSpPr/>
          <p:nvPr/>
        </p:nvCxnSpPr>
        <p:spPr>
          <a:xfrm flipV="1">
            <a:off x="2058695" y="2996952"/>
            <a:ext cx="294048" cy="14401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 flipV="1">
            <a:off x="1724151" y="260648"/>
            <a:ext cx="294048" cy="14401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flipV="1">
            <a:off x="6449569" y="260648"/>
            <a:ext cx="294048" cy="14401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 flipV="1">
            <a:off x="6702777" y="980728"/>
            <a:ext cx="294048" cy="14401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Picture 2" descr="Image result for apple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1809143" y="3131799"/>
            <a:ext cx="594552" cy="590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Image result for apple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65" t="9727" r="12192" b="5146"/>
          <a:stretch/>
        </p:blipFill>
        <p:spPr bwMode="auto">
          <a:xfrm rot="5573163">
            <a:off x="6134855" y="3139293"/>
            <a:ext cx="540502" cy="537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5" name="Straight Connector 44"/>
          <p:cNvCxnSpPr/>
          <p:nvPr/>
        </p:nvCxnSpPr>
        <p:spPr>
          <a:xfrm flipV="1">
            <a:off x="6250356" y="3068960"/>
            <a:ext cx="294048" cy="144016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31" r="28108"/>
          <a:stretch/>
        </p:blipFill>
        <p:spPr bwMode="auto">
          <a:xfrm>
            <a:off x="3254287" y="3894432"/>
            <a:ext cx="812560" cy="79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4725144"/>
            <a:ext cx="908895" cy="908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4187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3"/>
          <p:cNvCxnSpPr/>
          <p:nvPr/>
        </p:nvCxnSpPr>
        <p:spPr>
          <a:xfrm>
            <a:off x="4499992" y="-603448"/>
            <a:ext cx="0" cy="54726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0" y="2132856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107504" y="188640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1. ¿</a:t>
            </a:r>
            <a:r>
              <a:rPr lang="en-GB" sz="3200" dirty="0" err="1" smtClean="0">
                <a:latin typeface="Comic Sans MS" panose="030F0702030302020204" pitchFamily="66" charset="0"/>
              </a:rPr>
              <a:t>Cómo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te</a:t>
            </a:r>
            <a:r>
              <a:rPr lang="en-GB" sz="3200" dirty="0" smtClean="0">
                <a:latin typeface="Comic Sans MS" panose="030F0702030302020204" pitchFamily="66" charset="0"/>
              </a:rPr>
              <a:t> llamas?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644008" y="188640"/>
            <a:ext cx="417646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2</a:t>
            </a:r>
            <a:r>
              <a:rPr lang="en-GB" sz="3200" dirty="0" smtClean="0">
                <a:latin typeface="Comic Sans MS" panose="030F0702030302020204" pitchFamily="66" charset="0"/>
              </a:rPr>
              <a:t>. ¿</a:t>
            </a:r>
            <a:r>
              <a:rPr lang="en-GB" sz="3200" dirty="0" err="1" smtClean="0">
                <a:latin typeface="Comic Sans MS" panose="030F0702030302020204" pitchFamily="66" charset="0"/>
              </a:rPr>
              <a:t>Cómo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estás</a:t>
            </a:r>
            <a:r>
              <a:rPr lang="en-GB" sz="3200" dirty="0" smtClean="0">
                <a:latin typeface="Comic Sans MS" panose="030F0702030302020204" pitchFamily="66" charset="0"/>
              </a:rPr>
              <a:t>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496" y="2628201"/>
            <a:ext cx="45365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3</a:t>
            </a:r>
            <a:r>
              <a:rPr lang="en-GB" sz="3200" dirty="0" smtClean="0">
                <a:latin typeface="Comic Sans MS" panose="030F0702030302020204" pitchFamily="66" charset="0"/>
              </a:rPr>
              <a:t>. </a:t>
            </a:r>
          </a:p>
          <a:p>
            <a:r>
              <a:rPr lang="en-GB" sz="3200" dirty="0" smtClean="0">
                <a:latin typeface="Comic Sans MS" panose="030F0702030302020204" pitchFamily="66" charset="0"/>
              </a:rPr>
              <a:t>¿</a:t>
            </a:r>
            <a:r>
              <a:rPr lang="en-GB" sz="3200" dirty="0" err="1" smtClean="0">
                <a:latin typeface="Comic Sans MS" panose="030F0702030302020204" pitchFamily="66" charset="0"/>
              </a:rPr>
              <a:t>Cuántos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años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tienes</a:t>
            </a:r>
            <a:r>
              <a:rPr lang="en-GB" sz="3200" dirty="0" smtClean="0">
                <a:latin typeface="Comic Sans MS" panose="030F0702030302020204" pitchFamily="66" charset="0"/>
              </a:rPr>
              <a:t>?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99992" y="2636912"/>
            <a:ext cx="45365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4. ¿</a:t>
            </a:r>
            <a:r>
              <a:rPr lang="en-GB" sz="3200" dirty="0" err="1" smtClean="0">
                <a:latin typeface="Comic Sans MS" panose="030F0702030302020204" pitchFamily="66" charset="0"/>
              </a:rPr>
              <a:t>Cuándo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es</a:t>
            </a:r>
            <a:r>
              <a:rPr lang="en-GB" sz="3200" dirty="0" smtClean="0">
                <a:latin typeface="Comic Sans MS" panose="030F0702030302020204" pitchFamily="66" charset="0"/>
              </a:rPr>
              <a:t> </a:t>
            </a:r>
            <a:r>
              <a:rPr lang="en-GB" sz="3200" dirty="0" err="1" smtClean="0">
                <a:latin typeface="Comic Sans MS" panose="030F0702030302020204" pitchFamily="66" charset="0"/>
              </a:rPr>
              <a:t>tu</a:t>
            </a:r>
            <a:r>
              <a:rPr lang="en-GB" sz="3200" dirty="0" smtClean="0">
                <a:latin typeface="Comic Sans MS" panose="030F0702030302020204" pitchFamily="66" charset="0"/>
              </a:rPr>
              <a:t>  	</a:t>
            </a:r>
            <a:r>
              <a:rPr lang="en-GB" sz="3200" dirty="0" err="1" smtClean="0">
                <a:latin typeface="Comic Sans MS" panose="030F0702030302020204" pitchFamily="66" charset="0"/>
              </a:rPr>
              <a:t>cumpleaños</a:t>
            </a:r>
            <a:r>
              <a:rPr lang="en-GB" sz="3200" dirty="0" smtClean="0">
                <a:latin typeface="Comic Sans MS" panose="030F0702030302020204" pitchFamily="66" charset="0"/>
              </a:rPr>
              <a:t>?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3047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48680"/>
            <a:ext cx="8686800" cy="5577483"/>
          </a:xfrm>
        </p:spPr>
        <p:txBody>
          <a:bodyPr/>
          <a:lstStyle/>
          <a:p>
            <a:r>
              <a:rPr lang="en-GB" b="1" dirty="0" smtClean="0">
                <a:latin typeface="CCW Precursive 1" panose="03050602040000000000" pitchFamily="66" charset="0"/>
              </a:rPr>
              <a:t>¿</a:t>
            </a:r>
            <a:r>
              <a:rPr lang="en-GB" b="1" dirty="0" err="1" smtClean="0">
                <a:latin typeface="CCW Precursive 1" panose="03050602040000000000" pitchFamily="66" charset="0"/>
              </a:rPr>
              <a:t>Tienes</a:t>
            </a:r>
            <a:r>
              <a:rPr lang="en-GB" b="1" dirty="0" smtClean="0">
                <a:latin typeface="CCW Precursive 1" panose="03050602040000000000" pitchFamily="66" charset="0"/>
              </a:rPr>
              <a:t> un animal?</a:t>
            </a:r>
          </a:p>
          <a:p>
            <a:endParaRPr lang="en-GB" b="1" dirty="0">
              <a:latin typeface="CCW Precursive 1" panose="03050602040000000000" pitchFamily="66" charset="0"/>
            </a:endParaRPr>
          </a:p>
          <a:p>
            <a:r>
              <a:rPr lang="en-GB" b="1" dirty="0" smtClean="0">
                <a:latin typeface="CCW Precursive 1" panose="03050602040000000000" pitchFamily="66" charset="0"/>
              </a:rPr>
              <a:t>¿</a:t>
            </a:r>
            <a:r>
              <a:rPr lang="en-GB" b="1" dirty="0" err="1" smtClean="0">
                <a:latin typeface="CCW Precursive 1" panose="03050602040000000000" pitchFamily="66" charset="0"/>
              </a:rPr>
              <a:t>Qué</a:t>
            </a:r>
            <a:r>
              <a:rPr lang="en-GB" b="1" dirty="0" smtClean="0">
                <a:latin typeface="CCW Precursive 1" panose="03050602040000000000" pitchFamily="66" charset="0"/>
              </a:rPr>
              <a:t> hay </a:t>
            </a:r>
            <a:r>
              <a:rPr lang="en-GB" b="1" dirty="0" err="1" smtClean="0">
                <a:latin typeface="CCW Precursive 1" panose="03050602040000000000" pitchFamily="66" charset="0"/>
              </a:rPr>
              <a:t>en</a:t>
            </a:r>
            <a:r>
              <a:rPr lang="en-GB" b="1" dirty="0" smtClean="0">
                <a:latin typeface="CCW Precursive 1" panose="03050602040000000000" pitchFamily="66" charset="0"/>
              </a:rPr>
              <a:t> </a:t>
            </a:r>
            <a:r>
              <a:rPr lang="en-GB" b="1" dirty="0" err="1" smtClean="0">
                <a:latin typeface="CCW Precursive 1" panose="03050602040000000000" pitchFamily="66" charset="0"/>
              </a:rPr>
              <a:t>tu</a:t>
            </a:r>
            <a:r>
              <a:rPr lang="en-GB" b="1" dirty="0" smtClean="0">
                <a:latin typeface="CCW Precursive 1" panose="03050602040000000000" pitchFamily="66" charset="0"/>
              </a:rPr>
              <a:t> ciudad?</a:t>
            </a:r>
          </a:p>
          <a:p>
            <a:endParaRPr lang="en-GB" dirty="0">
              <a:latin typeface="CCW Precursive 1" panose="03050602040000000000" pitchFamily="66" charset="0"/>
            </a:endParaRPr>
          </a:p>
          <a:p>
            <a:pPr marL="0" indent="0">
              <a:buNone/>
            </a:pPr>
            <a:endParaRPr lang="en-GB" dirty="0">
              <a:latin typeface="CCW Precursive 1" panose="03050602040000000000" pitchFamily="66" charset="0"/>
            </a:endParaRPr>
          </a:p>
          <a:p>
            <a:endParaRPr lang="en-GB" dirty="0">
              <a:latin typeface="CCW Precursive 1" panose="03050602040000000000" pitchFamily="66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458012" y="4536775"/>
            <a:ext cx="8208912" cy="216024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>
                <a:latin typeface="SassoonCRInfant" panose="02010503020300020003" pitchFamily="2" charset="0"/>
              </a:rPr>
              <a:t>If you can’t remember, take a look at the vocabulary sheets on the next slides. </a:t>
            </a:r>
          </a:p>
          <a:p>
            <a:pPr algn="ctr"/>
            <a:r>
              <a:rPr lang="en-GB" sz="2800" dirty="0" smtClean="0">
                <a:latin typeface="SassoonCRInfant" panose="02010503020300020003" pitchFamily="2" charset="0"/>
              </a:rPr>
              <a:t>You should be able to put together your answers.</a:t>
            </a:r>
            <a:endParaRPr lang="en-GB" sz="28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0129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65" t="10216" r="10366" b="12356"/>
          <a:stretch/>
        </p:blipFill>
        <p:spPr bwMode="auto">
          <a:xfrm>
            <a:off x="8280592" y="1027983"/>
            <a:ext cx="762001" cy="816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-99392"/>
            <a:ext cx="3995936" cy="448963"/>
          </a:xfrm>
        </p:spPr>
        <p:txBody>
          <a:bodyPr>
            <a:normAutofit/>
          </a:bodyPr>
          <a:lstStyle/>
          <a:p>
            <a:r>
              <a:rPr lang="en-GB" sz="1800" u="sng" dirty="0" err="1" smtClean="0">
                <a:latin typeface="Gill Sans Ultra Bold" panose="020B0A02020104020203" pitchFamily="34" charset="0"/>
              </a:rPr>
              <a:t>Yo</a:t>
            </a:r>
            <a:r>
              <a:rPr lang="en-GB" sz="1800" u="sng" dirty="0" smtClean="0">
                <a:latin typeface="Gill Sans Ultra Bold" panose="020B0A02020104020203" pitchFamily="34" charset="0"/>
              </a:rPr>
              <a:t> = Me</a:t>
            </a:r>
            <a:endParaRPr lang="en-GB" sz="1800" u="sng" dirty="0">
              <a:latin typeface="Gill Sans Ultra Bold" panose="020B0A02020104020203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1653" y="44624"/>
            <a:ext cx="4774931" cy="68776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200000"/>
              </a:lnSpc>
            </a:pPr>
            <a:r>
              <a:rPr lang="en-GB" sz="1800" b="1" dirty="0" smtClean="0">
                <a:latin typeface="Comic Sans MS" panose="030F0702030302020204" pitchFamily="66" charset="0"/>
              </a:rPr>
              <a:t>¿</a:t>
            </a:r>
            <a:r>
              <a:rPr lang="en-GB" sz="1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Cómo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te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llamas</a:t>
            </a:r>
            <a:r>
              <a:rPr lang="en-GB" sz="1800" b="1" dirty="0" smtClean="0">
                <a:latin typeface="Comic Sans MS" panose="030F0702030302020204" pitchFamily="66" charset="0"/>
              </a:rPr>
              <a:t>? </a:t>
            </a:r>
            <a:r>
              <a:rPr lang="en-GB" sz="1800" dirty="0" smtClean="0">
                <a:latin typeface="Comic Sans MS" panose="030F0702030302020204" pitchFamily="66" charset="0"/>
              </a:rPr>
              <a:t>= What </a:t>
            </a:r>
            <a:r>
              <a:rPr lang="en-GB" sz="1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are </a:t>
            </a:r>
            <a:r>
              <a:rPr lang="en-GB" sz="1800" dirty="0" smtClean="0">
                <a:latin typeface="Comic Sans MS" panose="030F0702030302020204" pitchFamily="66" charset="0"/>
              </a:rPr>
              <a:t>you</a:t>
            </a:r>
            <a:r>
              <a:rPr lang="en-GB" sz="1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called</a:t>
            </a:r>
            <a:r>
              <a:rPr lang="en-GB" sz="1800" dirty="0" smtClean="0">
                <a:latin typeface="Comic Sans MS" panose="030F0702030302020204" pitchFamily="66" charset="0"/>
              </a:rPr>
              <a:t>?</a:t>
            </a:r>
          </a:p>
          <a:p>
            <a:pPr algn="l">
              <a:lnSpc>
                <a:spcPct val="200000"/>
              </a:lnSpc>
            </a:pP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Me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llamo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latin typeface="Comic Sans MS" panose="030F0702030302020204" pitchFamily="66" charset="0"/>
              </a:rPr>
              <a:t>… = I</a:t>
            </a:r>
            <a:r>
              <a:rPr lang="en-GB" sz="1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am called</a:t>
            </a:r>
            <a:r>
              <a:rPr lang="en-GB" sz="1800" dirty="0" smtClean="0">
                <a:latin typeface="Comic Sans MS" panose="030F0702030302020204" pitchFamily="66" charset="0"/>
              </a:rPr>
              <a:t>…</a:t>
            </a:r>
          </a:p>
          <a:p>
            <a:pPr algn="l">
              <a:lnSpc>
                <a:spcPct val="200000"/>
              </a:lnSpc>
            </a:pPr>
            <a:endParaRPr lang="en-GB" sz="1800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b="1" dirty="0" smtClean="0">
                <a:latin typeface="Comic Sans MS" panose="030F0702030302020204" pitchFamily="66" charset="0"/>
              </a:rPr>
              <a:t>¿</a:t>
            </a:r>
            <a:r>
              <a:rPr lang="en-GB" sz="1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Cómo</a:t>
            </a:r>
            <a:r>
              <a:rPr lang="en-GB" sz="1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estás</a:t>
            </a:r>
            <a:r>
              <a:rPr lang="en-GB" sz="1800" b="1" dirty="0" smtClean="0">
                <a:latin typeface="Comic Sans MS" panose="030F0702030302020204" pitchFamily="66" charset="0"/>
              </a:rPr>
              <a:t>?</a:t>
            </a:r>
            <a:r>
              <a:rPr lang="en-GB" sz="1800" dirty="0" smtClean="0">
                <a:latin typeface="Comic Sans MS" panose="030F0702030302020204" pitchFamily="66" charset="0"/>
              </a:rPr>
              <a:t> = How are you?</a:t>
            </a:r>
            <a:endParaRPr lang="en-GB" sz="1800" dirty="0"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b="1" dirty="0">
                <a:latin typeface="Comic Sans MS" panose="030F0702030302020204" pitchFamily="66" charset="0"/>
              </a:rPr>
              <a:t> </a:t>
            </a:r>
            <a:r>
              <a:rPr lang="en-GB" sz="1800" b="1" dirty="0" smtClean="0">
                <a:latin typeface="Comic Sans MS" panose="030F0702030302020204" pitchFamily="66" charset="0"/>
              </a:rPr>
              <a:t>    </a:t>
            </a:r>
            <a:r>
              <a:rPr lang="en-GB" sz="19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fantástico</a:t>
            </a:r>
            <a:r>
              <a:rPr lang="en-GB" sz="19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/</a:t>
            </a:r>
            <a:r>
              <a:rPr lang="en-GB" sz="1900" b="1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fantástica</a:t>
            </a:r>
            <a:r>
              <a:rPr lang="en-GB" sz="19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r>
              <a:rPr lang="en-GB" sz="1900" b="1" dirty="0">
                <a:latin typeface="Comic Sans MS" panose="030F0702030302020204" pitchFamily="66" charset="0"/>
              </a:rPr>
              <a:t> </a:t>
            </a:r>
            <a:r>
              <a:rPr lang="en-GB" sz="1900" b="1" dirty="0" smtClean="0">
                <a:latin typeface="Comic Sans MS" panose="030F0702030302020204" pitchFamily="66" charset="0"/>
              </a:rPr>
              <a:t>    </a:t>
            </a:r>
            <a:r>
              <a:rPr lang="en-GB" sz="19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fenomenal</a:t>
            </a:r>
            <a:r>
              <a:rPr lang="en-GB" sz="19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r>
              <a:rPr lang="en-GB" sz="1900" b="1" dirty="0">
                <a:latin typeface="Comic Sans MS" panose="030F0702030302020204" pitchFamily="66" charset="0"/>
              </a:rPr>
              <a:t> </a:t>
            </a:r>
            <a:r>
              <a:rPr lang="en-GB" sz="1900" b="1" dirty="0" smtClean="0">
                <a:latin typeface="Comic Sans MS" panose="030F0702030302020204" pitchFamily="66" charset="0"/>
              </a:rPr>
              <a:t>    </a:t>
            </a:r>
            <a:r>
              <a:rPr lang="en-GB" sz="19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err="1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muy</a:t>
            </a:r>
            <a:r>
              <a:rPr lang="en-GB" sz="1900" b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bien</a:t>
            </a:r>
            <a:r>
              <a:rPr lang="en-GB" sz="19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r>
              <a:rPr lang="en-GB" sz="1900" b="1" dirty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   </a:t>
            </a:r>
            <a:r>
              <a:rPr lang="en-GB" sz="19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regular</a:t>
            </a:r>
            <a:r>
              <a:rPr lang="en-GB" sz="1900" b="1" dirty="0" smtClean="0">
                <a:latin typeface="Comic Sans MS" panose="030F0702030302020204" pitchFamily="66" charset="0"/>
              </a:rPr>
              <a:t>. </a:t>
            </a:r>
          </a:p>
          <a:p>
            <a:pPr algn="l">
              <a:lnSpc>
                <a:spcPct val="200000"/>
              </a:lnSpc>
            </a:pPr>
            <a:r>
              <a:rPr lang="en-GB" sz="1900" b="1" dirty="0">
                <a:latin typeface="Comic Sans MS" panose="030F0702030302020204" pitchFamily="66" charset="0"/>
              </a:rPr>
              <a:t> </a:t>
            </a:r>
            <a:r>
              <a:rPr lang="en-GB" sz="1900" b="1" dirty="0" smtClean="0">
                <a:latin typeface="Comic Sans MS" panose="030F0702030302020204" pitchFamily="66" charset="0"/>
              </a:rPr>
              <a:t>    </a:t>
            </a:r>
            <a:r>
              <a:rPr lang="en-GB" sz="19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mal</a:t>
            </a:r>
            <a:r>
              <a:rPr lang="en-GB" sz="19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r>
              <a:rPr lang="en-GB" sz="1900" b="1" dirty="0">
                <a:latin typeface="Comic Sans MS" panose="030F0702030302020204" pitchFamily="66" charset="0"/>
              </a:rPr>
              <a:t> </a:t>
            </a:r>
            <a:r>
              <a:rPr lang="en-GB" sz="1900" b="1" dirty="0" smtClean="0">
                <a:latin typeface="Comic Sans MS" panose="030F0702030302020204" pitchFamily="66" charset="0"/>
              </a:rPr>
              <a:t>    </a:t>
            </a:r>
            <a:r>
              <a:rPr lang="en-GB" sz="19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Estoy</a:t>
            </a:r>
            <a:r>
              <a:rPr lang="en-GB" sz="19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900" b="1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fatal</a:t>
            </a:r>
            <a:r>
              <a:rPr lang="en-GB" sz="19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endParaRPr lang="en-GB" sz="1800" dirty="0"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b="1" dirty="0" smtClean="0">
                <a:latin typeface="Comic Sans MS" panose="030F0702030302020204" pitchFamily="66" charset="0"/>
              </a:rPr>
              <a:t>¿</a:t>
            </a:r>
            <a:r>
              <a:rPr lang="en-GB" sz="1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Cuántos</a:t>
            </a:r>
            <a:r>
              <a:rPr lang="en-GB" sz="1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años</a:t>
            </a:r>
            <a:r>
              <a:rPr lang="en-GB" sz="18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tienes</a:t>
            </a:r>
            <a:r>
              <a:rPr lang="en-GB" sz="1800" b="1" dirty="0" smtClean="0">
                <a:latin typeface="Comic Sans MS" panose="030F0702030302020204" pitchFamily="66" charset="0"/>
              </a:rPr>
              <a:t>?</a:t>
            </a:r>
            <a:r>
              <a:rPr lang="en-GB" sz="1800" dirty="0" smtClean="0">
                <a:latin typeface="Comic Sans MS" panose="030F0702030302020204" pitchFamily="66" charset="0"/>
              </a:rPr>
              <a:t>= How old </a:t>
            </a:r>
            <a:r>
              <a:rPr lang="en-GB" sz="1800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are</a:t>
            </a:r>
            <a:r>
              <a:rPr lang="en-GB" sz="1800" dirty="0" smtClean="0">
                <a:latin typeface="Comic Sans MS" panose="030F0702030302020204" pitchFamily="66" charset="0"/>
              </a:rPr>
              <a:t> you?</a:t>
            </a:r>
          </a:p>
          <a:p>
            <a:pPr algn="l">
              <a:lnSpc>
                <a:spcPct val="200000"/>
              </a:lnSpc>
            </a:pP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Tengo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siete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años</a:t>
            </a:r>
            <a:r>
              <a:rPr lang="en-GB" sz="1800" b="1" dirty="0" smtClean="0">
                <a:latin typeface="Comic Sans MS" panose="030F0702030302020204" pitchFamily="66" charset="0"/>
              </a:rPr>
              <a:t>.</a:t>
            </a:r>
          </a:p>
          <a:p>
            <a:pPr algn="l">
              <a:lnSpc>
                <a:spcPct val="200000"/>
              </a:lnSpc>
            </a:pP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Tengo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ocho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años</a:t>
            </a:r>
            <a:r>
              <a:rPr lang="en-GB" sz="1800" b="1" dirty="0" smtClean="0">
                <a:latin typeface="Comic Sans MS" panose="030F0702030302020204" pitchFamily="66" charset="0"/>
              </a:rPr>
              <a:t>.</a:t>
            </a:r>
            <a:endParaRPr lang="en-GB" sz="1800" b="1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423634" y="6211669"/>
            <a:ext cx="152234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Year 3</a:t>
            </a:r>
            <a:endParaRPr lang="en-U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3131840" y="632770"/>
            <a:ext cx="2340768" cy="47404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60000"/>
              </a:lnSpc>
            </a:pPr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Colores</a:t>
            </a:r>
            <a:endParaRPr lang="en-GB" sz="1800" u="sng" dirty="0" smtClean="0">
              <a:solidFill>
                <a:srgbClr val="0070C0"/>
              </a:solidFill>
              <a:latin typeface="Gill Sans Ultra Bold" panose="020B0A02020104020203" pitchFamily="34" charset="0"/>
            </a:endParaRPr>
          </a:p>
          <a:p>
            <a:pPr>
              <a:lnSpc>
                <a:spcPct val="160000"/>
              </a:lnSpc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rojo</a:t>
            </a:r>
            <a:endParaRPr lang="en-GB" sz="18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negro</a:t>
            </a: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FFFF00"/>
                </a:solidFill>
                <a:latin typeface="Comic Sans MS" panose="030F0702030302020204" pitchFamily="66" charset="0"/>
              </a:rPr>
              <a:t>amarillo</a:t>
            </a:r>
            <a:endParaRPr lang="en-GB" sz="1800" dirty="0" smtClean="0">
              <a:solidFill>
                <a:srgbClr val="FFFF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solidFill>
                  <a:srgbClr val="D79C07"/>
                </a:solidFill>
                <a:latin typeface="Comic Sans MS" panose="030F0702030302020204" pitchFamily="66" charset="0"/>
              </a:rPr>
              <a:t>dorado</a:t>
            </a: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morado</a:t>
            </a:r>
            <a:endParaRPr lang="en-GB" sz="1800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pardo</a:t>
            </a:r>
            <a:endParaRPr lang="en-GB" sz="1800" dirty="0" smtClean="0"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azul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rgbClr val="03B914"/>
                </a:solidFill>
                <a:latin typeface="Comic Sans MS" panose="030F0702030302020204" pitchFamily="66" charset="0"/>
              </a:rPr>
              <a:t>verde</a:t>
            </a:r>
            <a:endParaRPr lang="en-GB" sz="1800" dirty="0" smtClean="0">
              <a:solidFill>
                <a:srgbClr val="03B914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err="1" smtClean="0">
                <a:solidFill>
                  <a:schemeClr val="bg1">
                    <a:lumMod val="50000"/>
                  </a:schemeClr>
                </a:solidFill>
                <a:latin typeface="Comic Sans MS" panose="030F0702030302020204" pitchFamily="66" charset="0"/>
              </a:rPr>
              <a:t>gris</a:t>
            </a:r>
            <a:endParaRPr lang="en-GB" sz="1800" dirty="0" smtClean="0">
              <a:solidFill>
                <a:schemeClr val="bg1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779912" y="1239192"/>
            <a:ext cx="101781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en-US" sz="2000" b="1" cap="none" spc="0" dirty="0" err="1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  <a:latin typeface="Comic Sans MS" panose="030F0702030302020204" pitchFamily="66" charset="0"/>
              </a:rPr>
              <a:t>blanco</a:t>
            </a:r>
            <a:endParaRPr lang="en-US" sz="20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  <a:latin typeface="Comic Sans MS" panose="030F0702030302020204" pitchFamily="66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5017609" y="4941168"/>
            <a:ext cx="4162903" cy="208823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0 </a:t>
            </a:r>
            <a:r>
              <a:rPr lang="en-GB" sz="1800" b="1" dirty="0" smtClean="0">
                <a:latin typeface="Comic Sans MS" panose="030F0702030302020204" pitchFamily="66" charset="0"/>
              </a:rPr>
              <a:t>cero</a:t>
            </a:r>
            <a:r>
              <a:rPr lang="en-GB" sz="1800" dirty="0" smtClean="0">
                <a:latin typeface="Comic Sans MS" panose="030F0702030302020204" pitchFamily="66" charset="0"/>
              </a:rPr>
              <a:t>	     4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cuatro</a:t>
            </a:r>
            <a:r>
              <a:rPr lang="en-GB" sz="1800" dirty="0" smtClean="0">
                <a:latin typeface="Comic Sans MS" panose="030F0702030302020204" pitchFamily="66" charset="0"/>
              </a:rPr>
              <a:t>  	8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ocho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marL="342900" indent="-342900" algn="l">
              <a:lnSpc>
                <a:spcPct val="170000"/>
              </a:lnSpc>
              <a:buFontTx/>
              <a:buAutoNum type="arabicPlain"/>
            </a:pPr>
            <a:r>
              <a:rPr lang="en-GB" sz="1800" b="1" dirty="0" err="1" smtClean="0">
                <a:latin typeface="Comic Sans MS" panose="030F0702030302020204" pitchFamily="66" charset="0"/>
              </a:rPr>
              <a:t>uno</a:t>
            </a:r>
            <a:r>
              <a:rPr lang="en-GB" sz="1800" dirty="0" smtClean="0">
                <a:latin typeface="Comic Sans MS" panose="030F0702030302020204" pitchFamily="66" charset="0"/>
              </a:rPr>
              <a:t>	     5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cinco</a:t>
            </a:r>
            <a:r>
              <a:rPr lang="en-GB" sz="1800" dirty="0" smtClean="0">
                <a:latin typeface="Comic Sans MS" panose="030F0702030302020204" pitchFamily="66" charset="0"/>
              </a:rPr>
              <a:t>	 9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nueve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  </a:t>
            </a:r>
            <a:r>
              <a:rPr lang="en-GB" sz="1800" b="1" dirty="0" smtClean="0">
                <a:latin typeface="Comic Sans MS" panose="030F0702030302020204" pitchFamily="66" charset="0"/>
              </a:rPr>
              <a:t>dos</a:t>
            </a:r>
            <a:r>
              <a:rPr lang="en-GB" sz="1800" dirty="0" smtClean="0">
                <a:latin typeface="Comic Sans MS" panose="030F0702030302020204" pitchFamily="66" charset="0"/>
              </a:rPr>
              <a:t>	     6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seis</a:t>
            </a:r>
            <a:r>
              <a:rPr lang="en-GB" sz="1800" dirty="0" smtClean="0">
                <a:latin typeface="Comic Sans MS" panose="030F0702030302020204" pitchFamily="66" charset="0"/>
              </a:rPr>
              <a:t>	10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diez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3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tres</a:t>
            </a:r>
            <a:r>
              <a:rPr lang="en-GB" sz="1800" dirty="0" smtClean="0">
                <a:latin typeface="Comic Sans MS" panose="030F0702030302020204" pitchFamily="66" charset="0"/>
              </a:rPr>
              <a:t>	     7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siete</a:t>
            </a:r>
            <a:r>
              <a:rPr lang="en-GB" sz="1800" dirty="0" smtClean="0">
                <a:latin typeface="Comic Sans MS" panose="030F0702030302020204" pitchFamily="66" charset="0"/>
              </a:rPr>
              <a:t>		    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4644008" y="0"/>
            <a:ext cx="4752528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u="sng" dirty="0" err="1" smtClean="0">
                <a:latin typeface="Gill Sans Ultra Bold" panose="020B0A02020104020203" pitchFamily="34" charset="0"/>
              </a:rPr>
              <a:t>En</a:t>
            </a:r>
            <a:r>
              <a:rPr lang="en-GB" sz="1600" u="sng" dirty="0" smtClean="0">
                <a:latin typeface="Gill Sans Ultra Bold" panose="020B0A02020104020203" pitchFamily="34" charset="0"/>
              </a:rPr>
              <a:t> </a:t>
            </a:r>
            <a:r>
              <a:rPr lang="en-GB" sz="1600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la </a:t>
            </a:r>
            <a:r>
              <a:rPr lang="en-GB" sz="1600" u="sng" dirty="0" err="1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clase</a:t>
            </a:r>
            <a:r>
              <a:rPr lang="en-GB" sz="1600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u="sng" dirty="0" smtClean="0">
                <a:latin typeface="Gill Sans Ultra Bold" panose="020B0A02020104020203" pitchFamily="34" charset="0"/>
              </a:rPr>
              <a:t>= In the classroom</a:t>
            </a:r>
            <a:endParaRPr lang="en-GB" sz="1600" u="sng" dirty="0">
              <a:latin typeface="Gill Sans Ultra Bold" panose="020B0A02020104020203" pitchFamily="34" charset="0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5488778" y="4780237"/>
            <a:ext cx="3049425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Los </a:t>
            </a:r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números</a:t>
            </a:r>
            <a:endParaRPr lang="en-GB" sz="1800" u="sng" dirty="0">
              <a:solidFill>
                <a:srgbClr val="0070C0"/>
              </a:solidFill>
              <a:latin typeface="Gill Sans Ultra Bold" panose="020B0A02020104020203" pitchFamily="34" charset="0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151"/>
          <a:stretch/>
        </p:blipFill>
        <p:spPr bwMode="auto">
          <a:xfrm>
            <a:off x="7190375" y="4386974"/>
            <a:ext cx="1883639" cy="4667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5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039" t="22322" r="10111" b="12910"/>
          <a:stretch/>
        </p:blipFill>
        <p:spPr bwMode="auto">
          <a:xfrm>
            <a:off x="8280592" y="2310264"/>
            <a:ext cx="779658" cy="692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09" b="10709"/>
          <a:stretch/>
        </p:blipFill>
        <p:spPr bwMode="auto">
          <a:xfrm>
            <a:off x="5076056" y="4035392"/>
            <a:ext cx="1147337" cy="70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7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9" t="34277" r="17876" b="21454"/>
          <a:stretch/>
        </p:blipFill>
        <p:spPr bwMode="auto">
          <a:xfrm>
            <a:off x="8166564" y="3438964"/>
            <a:ext cx="830982" cy="63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8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30" t="29009" r="16216" b="32276"/>
          <a:stretch/>
        </p:blipFill>
        <p:spPr bwMode="auto">
          <a:xfrm>
            <a:off x="5175614" y="743023"/>
            <a:ext cx="908554" cy="5579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9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858" b="27566"/>
          <a:stretch/>
        </p:blipFill>
        <p:spPr bwMode="auto">
          <a:xfrm>
            <a:off x="4960660" y="3048524"/>
            <a:ext cx="1492510" cy="337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Shape 93"/>
          <p:cNvPicPr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5233667" y="1844824"/>
            <a:ext cx="1066525" cy="56881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1" descr="http://tse1.mm.bing.net/th?&amp;id=OIP.M0c7cc73996421bdfc745b31f2d7ab74fo0&amp;w=300&amp;h=300&amp;c=0&amp;pid=1.9&amp;rs=0&amp;p=0">
            <a:hlinkClick r:id="rId10"/>
          </p:cNvPr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2" y="2925713"/>
            <a:ext cx="495300" cy="49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Picture 22" descr="http://tse1.mm.bing.net/th?&amp;id=OIP.M9893bad2767740c9859f6e97816062baH0&amp;w=300&amp;h=300&amp;c=0&amp;pid=1.9&amp;rs=0&amp;p=0">
            <a:hlinkClick r:id="rId12"/>
          </p:cNvPr>
          <p:cNvPicPr/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2276872"/>
            <a:ext cx="504825" cy="504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Picture 23" descr="http://tse1.mm.bing.net/th?&amp;id=OIP.M9e7c572013af1457bf9a26029e2539b7o0&amp;w=300&amp;h=300&amp;c=0&amp;pid=1.9&amp;rs=0&amp;p=0">
            <a:hlinkClick r:id="rId14"/>
          </p:cNvPr>
          <p:cNvPicPr/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2" y="3429769"/>
            <a:ext cx="514350" cy="514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4" descr="http://tse1.mm.bing.net/th?&amp;id=OIP.Ma75bbffe4523e09868f43b95908ec9ceH0&amp;w=300&amp;h=300&amp;c=0&amp;pid=1.9&amp;rs=0&amp;p=0">
            <a:hlinkClick r:id="rId16"/>
          </p:cNvPr>
          <p:cNvPicPr/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3946841"/>
            <a:ext cx="561975" cy="561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Picture 25" descr="http://tse1.mm.bing.net/th?&amp;id=OIP.M6cfc5b7658300930ea3ae4aca20dc912H0&amp;w=300&amp;h=300&amp;c=0&amp;pid=1.9&amp;rs=0&amp;p=0">
            <a:hlinkClick r:id="rId18"/>
          </p:cNvPr>
          <p:cNvPicPr/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80" y="4496810"/>
            <a:ext cx="497205" cy="523875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AutoShape 2" descr="Image result for seve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8070" y="5877272"/>
            <a:ext cx="283690" cy="4372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 descr="Image result for eight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2176" y="6314562"/>
            <a:ext cx="347708" cy="543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5076056" y="260648"/>
            <a:ext cx="4392488" cy="42808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goma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    		          	         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unas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       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tijeras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estuche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    	</a:t>
            </a: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	un</a:t>
            </a: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    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rotulador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bolígrafo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</a:t>
            </a: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       un</a:t>
            </a: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   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cuaderno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pegamento</a:t>
            </a:r>
            <a:r>
              <a:rPr lang="en-GB" sz="18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</a:t>
            </a: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             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lápices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de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colores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AutoShape 2" descr="Image result for school scissors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840" y="1412776"/>
            <a:ext cx="861070" cy="39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823" y="2492896"/>
            <a:ext cx="1142057" cy="376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5"/>
          <p:cNvPicPr>
            <a:picLocks noChangeAspect="1" noChangeArrowheads="1"/>
          </p:cNvPicPr>
          <p:nvPr/>
        </p:nvPicPr>
        <p:blipFill rotWithShape="1"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00" r="19126" b="5300"/>
          <a:stretch/>
        </p:blipFill>
        <p:spPr bwMode="auto">
          <a:xfrm>
            <a:off x="6523041" y="3467483"/>
            <a:ext cx="641247" cy="9418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27"/>
          <p:cNvSpPr/>
          <p:nvPr/>
        </p:nvSpPr>
        <p:spPr>
          <a:xfrm>
            <a:off x="3635896" y="741467"/>
            <a:ext cx="1440160" cy="455974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0" name="Straight Connector 29"/>
          <p:cNvCxnSpPr/>
          <p:nvPr/>
        </p:nvCxnSpPr>
        <p:spPr>
          <a:xfrm>
            <a:off x="5004048" y="4853728"/>
            <a:ext cx="41087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4" name="Straight Connector 1023"/>
          <p:cNvCxnSpPr/>
          <p:nvPr/>
        </p:nvCxnSpPr>
        <p:spPr>
          <a:xfrm>
            <a:off x="5004048" y="5301208"/>
            <a:ext cx="0" cy="15567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26" name="Straight Connector 1025"/>
          <p:cNvCxnSpPr/>
          <p:nvPr/>
        </p:nvCxnSpPr>
        <p:spPr>
          <a:xfrm flipV="1">
            <a:off x="5004048" y="-144463"/>
            <a:ext cx="0" cy="88748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Rectangle 34"/>
          <p:cNvSpPr/>
          <p:nvPr/>
        </p:nvSpPr>
        <p:spPr>
          <a:xfrm>
            <a:off x="7349562" y="375687"/>
            <a:ext cx="1830950" cy="646331"/>
          </a:xfrm>
          <a:prstGeom prst="rect">
            <a:avLst/>
          </a:prstGeom>
          <a:ln w="38100">
            <a:solidFill>
              <a:schemeClr val="accent3"/>
            </a:solidFill>
            <a:prstDash val="sysDot"/>
          </a:ln>
        </p:spPr>
        <p:txBody>
          <a:bodyPr wrap="none">
            <a:spAutoFit/>
          </a:bodyPr>
          <a:lstStyle/>
          <a:p>
            <a:r>
              <a:rPr lang="en-GB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¿</a:t>
            </a:r>
            <a:r>
              <a:rPr lang="en-GB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Tienes</a:t>
            </a:r>
            <a:r>
              <a:rPr lang="en-GB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…?</a:t>
            </a:r>
          </a:p>
          <a:p>
            <a:r>
              <a:rPr lang="en-GB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Do you have…?</a:t>
            </a:r>
            <a:endParaRPr lang="en-GB" dirty="0"/>
          </a:p>
        </p:txBody>
      </p:sp>
      <p:sp>
        <p:nvSpPr>
          <p:cNvPr id="29" name="Rectangle 28"/>
          <p:cNvSpPr/>
          <p:nvPr/>
        </p:nvSpPr>
        <p:spPr>
          <a:xfrm>
            <a:off x="7560188" y="3139751"/>
            <a:ext cx="1665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dirty="0" err="1">
                <a:solidFill>
                  <a:srgbClr val="0070C0"/>
                </a:solidFill>
                <a:latin typeface="Comic Sans MS" panose="030F0702030302020204" pitchFamily="66" charset="0"/>
              </a:rPr>
              <a:t>sacapuntas</a:t>
            </a:r>
            <a:endParaRPr lang="en-GB" dirty="0"/>
          </a:p>
        </p:txBody>
      </p:sp>
      <p:sp>
        <p:nvSpPr>
          <p:cNvPr id="31" name="Rectangle 30"/>
          <p:cNvSpPr/>
          <p:nvPr/>
        </p:nvSpPr>
        <p:spPr>
          <a:xfrm>
            <a:off x="7956376" y="2123564"/>
            <a:ext cx="9861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dirty="0" err="1">
                <a:solidFill>
                  <a:srgbClr val="0070C0"/>
                </a:solidFill>
                <a:latin typeface="Comic Sans MS" panose="030F0702030302020204" pitchFamily="66" charset="0"/>
              </a:rPr>
              <a:t>lápiz</a:t>
            </a:r>
            <a:endParaRPr lang="en-GB" dirty="0"/>
          </a:p>
        </p:txBody>
      </p:sp>
      <p:sp>
        <p:nvSpPr>
          <p:cNvPr id="32" name="Rectangle 31"/>
          <p:cNvSpPr/>
          <p:nvPr/>
        </p:nvSpPr>
        <p:spPr>
          <a:xfrm>
            <a:off x="7668344" y="1057485"/>
            <a:ext cx="11528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dirty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dirty="0" err="1">
                <a:solidFill>
                  <a:srgbClr val="FF0066"/>
                </a:solidFill>
                <a:latin typeface="Comic Sans MS" panose="030F0702030302020204" pitchFamily="66" charset="0"/>
              </a:rPr>
              <a:t>regla</a:t>
            </a:r>
            <a:endParaRPr lang="en-GB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3100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6372200" y="2505042"/>
            <a:ext cx="2808312" cy="3084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60000"/>
              </a:lnSpc>
            </a:pPr>
            <a:r>
              <a:rPr lang="en-GB" sz="1800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Los </a:t>
            </a:r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meses</a:t>
            </a:r>
            <a:r>
              <a:rPr lang="en-GB" sz="1800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 del </a:t>
            </a:r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año</a:t>
            </a:r>
            <a:endParaRPr lang="en-GB" sz="1800" u="sng" dirty="0" smtClean="0">
              <a:solidFill>
                <a:srgbClr val="0070C0"/>
              </a:solidFill>
              <a:latin typeface="Gill Sans Ultra Bold" panose="020B0A02020104020203" pitchFamily="34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enero</a:t>
            </a: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	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febrero</a:t>
            </a:r>
            <a:endParaRPr lang="en-GB" sz="1800" dirty="0" smtClean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marzo</a:t>
            </a: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	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abril</a:t>
            </a:r>
            <a:endParaRPr lang="en-GB" sz="1800" dirty="0" smtClean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mayo	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junio</a:t>
            </a:r>
            <a:endParaRPr lang="en-GB" sz="1800" dirty="0" smtClean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julio</a:t>
            </a:r>
            <a:r>
              <a:rPr lang="en-GB" sz="1800" dirty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	</a:t>
            </a: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agosto</a:t>
            </a:r>
            <a:endParaRPr lang="en-GB" sz="1800" dirty="0" smtClean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septiembre</a:t>
            </a: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octubre</a:t>
            </a:r>
            <a:endParaRPr lang="en-GB" sz="1800" dirty="0" smtClean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noviembre</a:t>
            </a:r>
            <a:r>
              <a:rPr lang="en-GB" sz="18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     </a:t>
            </a:r>
            <a:r>
              <a:rPr lang="en-GB" sz="18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diciembre</a:t>
            </a:r>
            <a:endParaRPr lang="en-GB" sz="1800" dirty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268126" y="713684"/>
            <a:ext cx="52289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Y</a:t>
            </a: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</a:t>
            </a: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</a:t>
            </a: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</a:t>
            </a:r>
          </a:p>
          <a:p>
            <a:pPr algn="ctr"/>
            <a:endParaRPr lang="en-US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4</a:t>
            </a:r>
            <a:endParaRPr lang="en-U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44624"/>
            <a:ext cx="1403647" cy="57163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0 </a:t>
            </a:r>
            <a:r>
              <a:rPr lang="en-GB" sz="1800" b="1" dirty="0" smtClean="0">
                <a:latin typeface="Comic Sans MS" panose="030F0702030302020204" pitchFamily="66" charset="0"/>
              </a:rPr>
              <a:t>cero</a:t>
            </a:r>
            <a:r>
              <a:rPr lang="en-GB" sz="1800" dirty="0" smtClean="0">
                <a:latin typeface="Comic Sans MS" panose="030F0702030302020204" pitchFamily="66" charset="0"/>
              </a:rPr>
              <a:t>	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 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uno</a:t>
            </a:r>
            <a:r>
              <a:rPr lang="en-GB" sz="1800" dirty="0" smtClean="0">
                <a:latin typeface="Comic Sans MS" panose="030F0702030302020204" pitchFamily="66" charset="0"/>
              </a:rPr>
              <a:t>	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 </a:t>
            </a:r>
            <a:r>
              <a:rPr lang="en-GB" sz="1800" b="1" dirty="0" smtClean="0">
                <a:latin typeface="Comic Sans MS" panose="030F0702030302020204" pitchFamily="66" charset="0"/>
              </a:rPr>
              <a:t>dos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3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tres</a:t>
            </a:r>
            <a:r>
              <a:rPr lang="en-GB" sz="1800" dirty="0" smtClean="0">
                <a:latin typeface="Comic Sans MS" panose="030F0702030302020204" pitchFamily="66" charset="0"/>
              </a:rPr>
              <a:t>	    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4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cuatro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5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cinco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6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seis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7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siete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8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ocho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9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nueve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10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diez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endParaRPr lang="en-GB" sz="1800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endParaRPr lang="en-GB" sz="1800" dirty="0" smtClean="0">
              <a:latin typeface="Comic Sans MS" panose="030F0702030302020204" pitchFamily="66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1043608" y="476672"/>
            <a:ext cx="1907703" cy="487078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	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11  </a:t>
            </a:r>
            <a:r>
              <a:rPr lang="en-GB" sz="1800" b="1" dirty="0" smtClean="0">
                <a:latin typeface="Comic Sans MS" panose="030F0702030302020204" pitchFamily="66" charset="0"/>
              </a:rPr>
              <a:t>once</a:t>
            </a:r>
            <a:r>
              <a:rPr lang="en-GB" sz="1800" dirty="0" smtClean="0">
                <a:latin typeface="Comic Sans MS" panose="030F0702030302020204" pitchFamily="66" charset="0"/>
              </a:rPr>
              <a:t>	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12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doce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13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trece</a:t>
            </a:r>
            <a:r>
              <a:rPr lang="en-GB" sz="1800" dirty="0" smtClean="0">
                <a:latin typeface="Comic Sans MS" panose="030F0702030302020204" pitchFamily="66" charset="0"/>
              </a:rPr>
              <a:t>	    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14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catorce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15 </a:t>
            </a:r>
            <a:r>
              <a:rPr lang="en-GB" sz="1800" b="1" dirty="0" smtClean="0">
                <a:latin typeface="Comic Sans MS" panose="030F0702030302020204" pitchFamily="66" charset="0"/>
              </a:rPr>
              <a:t>quince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16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dieciséis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17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diecisiete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18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dieciocho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19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diecinueve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>
                <a:latin typeface="Comic Sans MS" panose="030F0702030302020204" pitchFamily="66" charset="0"/>
              </a:rPr>
              <a:t>2</a:t>
            </a:r>
            <a:r>
              <a:rPr lang="en-GB" sz="1800" dirty="0" smtClean="0">
                <a:latin typeface="Comic Sans MS" panose="030F0702030302020204" pitchFamily="66" charset="0"/>
              </a:rPr>
              <a:t>0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endParaRPr lang="en-GB" sz="1800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endParaRPr lang="en-GB" sz="1800" dirty="0" smtClean="0">
              <a:latin typeface="Comic Sans MS" panose="030F0702030302020204" pitchFamily="66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2592289" y="63165"/>
            <a:ext cx="2353685" cy="571634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	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21 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veintiuno</a:t>
            </a:r>
            <a:r>
              <a:rPr lang="en-GB" sz="1800" dirty="0" smtClean="0">
                <a:latin typeface="Comic Sans MS" panose="030F0702030302020204" pitchFamily="66" charset="0"/>
              </a:rPr>
              <a:t>	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22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veintidós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23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veintitrés</a:t>
            </a:r>
            <a:r>
              <a:rPr lang="en-GB" sz="1800" dirty="0" smtClean="0">
                <a:latin typeface="Comic Sans MS" panose="030F0702030302020204" pitchFamily="66" charset="0"/>
              </a:rPr>
              <a:t>	        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24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veinticuatro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25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veinticinco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26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veintiséis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27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veintisiete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28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veintiocho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29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veintinueve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>
                <a:latin typeface="Comic Sans MS" panose="030F0702030302020204" pitchFamily="66" charset="0"/>
              </a:rPr>
              <a:t>3</a:t>
            </a:r>
            <a:r>
              <a:rPr lang="en-GB" sz="1800" dirty="0" smtClean="0">
                <a:latin typeface="Comic Sans MS" panose="030F0702030302020204" pitchFamily="66" charset="0"/>
              </a:rPr>
              <a:t>0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treinta</a:t>
            </a:r>
            <a:endParaRPr lang="en-GB" sz="1800" b="1" dirty="0" smtClean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r>
              <a:rPr lang="en-GB" sz="1800" dirty="0" smtClean="0">
                <a:latin typeface="Comic Sans MS" panose="030F0702030302020204" pitchFamily="66" charset="0"/>
              </a:rPr>
              <a:t>31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treinta</a:t>
            </a:r>
            <a:r>
              <a:rPr lang="en-GB" sz="1800" b="1" dirty="0" smtClean="0">
                <a:latin typeface="Comic Sans MS" panose="030F0702030302020204" pitchFamily="66" charset="0"/>
              </a:rPr>
              <a:t> y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uno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70000"/>
              </a:lnSpc>
            </a:pPr>
            <a:endParaRPr lang="en-GB" sz="1800" dirty="0" smtClean="0">
              <a:latin typeface="Comic Sans MS" panose="030F0702030302020204" pitchFamily="66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067944" y="-171400"/>
            <a:ext cx="2808312" cy="47406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60000"/>
              </a:lnSpc>
            </a:pPr>
            <a:r>
              <a:rPr lang="en-GB" sz="1800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Las  </a:t>
            </a:r>
            <a:r>
              <a:rPr lang="en-GB" sz="1800" u="sng" dirty="0" err="1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estaciones</a:t>
            </a:r>
            <a:endParaRPr lang="en-GB" sz="1800" u="sng" dirty="0" smtClean="0">
              <a:solidFill>
                <a:srgbClr val="FF0066"/>
              </a:solidFill>
              <a:latin typeface="Gill Sans Ultra Bold" panose="020B0A02020104020203" pitchFamily="34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la primavera</a:t>
            </a:r>
          </a:p>
          <a:p>
            <a:pPr>
              <a:lnSpc>
                <a:spcPct val="160000"/>
              </a:lnSpc>
            </a:pPr>
            <a:endParaRPr lang="en-GB" sz="1800" dirty="0"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endParaRPr lang="en-GB" sz="1800" dirty="0" smtClean="0"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verano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otoño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endParaRPr lang="en-GB" sz="1800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>
              <a:lnSpc>
                <a:spcPct val="16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invierno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6" name="Picture 2" descr="Image result for sprin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5572" y="709256"/>
            <a:ext cx="1309687" cy="871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summer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882" y="1976968"/>
            <a:ext cx="1672435" cy="940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autumn">
            <a:hlinkClick r:id="rId6"/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33" r="17089"/>
          <a:stretch/>
        </p:blipFill>
        <p:spPr bwMode="auto">
          <a:xfrm>
            <a:off x="4764794" y="3201104"/>
            <a:ext cx="1411241" cy="872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invierno pirineos">
            <a:hlinkClick r:id="rId8"/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05"/>
          <a:stretch/>
        </p:blipFill>
        <p:spPr bwMode="auto">
          <a:xfrm>
            <a:off x="4685099" y="4425240"/>
            <a:ext cx="1541671" cy="1016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0" y="5013176"/>
            <a:ext cx="9756576" cy="208823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Festivales</a:t>
            </a:r>
            <a:endParaRPr lang="en-GB" sz="1800" u="sng" dirty="0" smtClean="0">
              <a:solidFill>
                <a:srgbClr val="0070C0"/>
              </a:solidFill>
              <a:latin typeface="Gill Sans Ultra Bold" panose="020B0A02020104020203" pitchFamily="34" charset="0"/>
            </a:endParaRPr>
          </a:p>
          <a:p>
            <a:pPr algn="l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Los Reyes 	</a:t>
            </a:r>
            <a:r>
              <a:rPr lang="en-GB" sz="16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Las </a:t>
            </a:r>
            <a:r>
              <a:rPr lang="en-GB" sz="16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Fallas</a:t>
            </a:r>
            <a:r>
              <a:rPr lang="en-GB" sz="16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El </a:t>
            </a:r>
            <a:r>
              <a:rPr lang="en-GB" sz="1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Colacho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	San Fermín     	Los </a:t>
            </a:r>
            <a:r>
              <a:rPr lang="en-GB" sz="1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Inocentes</a:t>
            </a:r>
            <a:endParaRPr lang="en-GB" sz="1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lvl="0" algn="l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Magos</a:t>
            </a:r>
            <a:endParaRPr lang="en-GB" sz="1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lvl="0" algn="l"/>
            <a:endParaRPr lang="en-GB" sz="1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lvl="0" algn="l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</a:t>
            </a:r>
          </a:p>
          <a:p>
            <a:pPr algn="l"/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 </a:t>
            </a:r>
            <a:r>
              <a:rPr lang="en-GB" sz="1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Carnaval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	San Jorge 	San </a:t>
            </a:r>
            <a:r>
              <a:rPr lang="en-GB" sz="1600" dirty="0">
                <a:solidFill>
                  <a:srgbClr val="0070C0"/>
                </a:solidFill>
                <a:latin typeface="Comic Sans MS" panose="030F0702030302020204" pitchFamily="66" charset="0"/>
              </a:rPr>
              <a:t>Juan </a:t>
            </a:r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</a:t>
            </a:r>
            <a:r>
              <a:rPr lang="en-GB" sz="16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La </a:t>
            </a:r>
            <a:r>
              <a:rPr lang="en-GB" sz="1600" dirty="0">
                <a:solidFill>
                  <a:srgbClr val="FF0066"/>
                </a:solidFill>
                <a:latin typeface="Comic Sans MS" panose="030F0702030302020204" pitchFamily="66" charset="0"/>
              </a:rPr>
              <a:t>Tomatina 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542349" y="-99392"/>
            <a:ext cx="3049425" cy="5216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Los </a:t>
            </a:r>
            <a:r>
              <a:rPr lang="en-GB" sz="1800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números</a:t>
            </a:r>
            <a:endParaRPr lang="en-GB" sz="1800" u="sng" dirty="0">
              <a:solidFill>
                <a:srgbClr val="0070C0"/>
              </a:solidFill>
              <a:latin typeface="Gill Sans Ultra Bold" panose="020B0A02020104020203" pitchFamily="34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6308317" y="284270"/>
            <a:ext cx="2808312" cy="2352642"/>
          </a:xfrm>
          <a:prstGeom prst="rect">
            <a:avLst/>
          </a:prstGeom>
          <a:ln w="38100">
            <a:solidFill>
              <a:schemeClr val="accent3"/>
            </a:solidFill>
            <a:prstDash val="sysDot"/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60000"/>
              </a:lnSpc>
            </a:pPr>
            <a:r>
              <a:rPr lang="en-GB" sz="1800" b="1" dirty="0" smtClean="0">
                <a:latin typeface="Comic Sans MS" panose="030F0702030302020204" pitchFamily="66" charset="0"/>
              </a:rPr>
              <a:t>¿</a:t>
            </a:r>
            <a:r>
              <a:rPr lang="en-GB" sz="18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Cuándo</a:t>
            </a:r>
            <a:r>
              <a:rPr lang="en-GB" sz="18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latin typeface="Comic Sans MS" panose="030F0702030302020204" pitchFamily="66" charset="0"/>
              </a:rPr>
              <a:t>tu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cumpleaños</a:t>
            </a:r>
            <a:r>
              <a:rPr lang="en-GB" sz="1800" b="1" dirty="0" smtClean="0">
                <a:latin typeface="Comic Sans MS" panose="030F0702030302020204" pitchFamily="66" charset="0"/>
              </a:rPr>
              <a:t>? = When 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is</a:t>
            </a:r>
            <a:r>
              <a:rPr lang="en-GB" sz="1800" b="1" dirty="0" smtClean="0">
                <a:latin typeface="Comic Sans MS" panose="030F0702030302020204" pitchFamily="66" charset="0"/>
              </a:rPr>
              <a:t> your birthday?</a:t>
            </a:r>
            <a:endParaRPr lang="en-GB" sz="1800" b="1" dirty="0">
              <a:latin typeface="Comic Sans MS" panose="030F0702030302020204" pitchFamily="66" charset="0"/>
            </a:endParaRPr>
          </a:p>
          <a:p>
            <a:pPr algn="l">
              <a:lnSpc>
                <a:spcPct val="160000"/>
              </a:lnSpc>
            </a:pPr>
            <a:r>
              <a:rPr lang="en-GB" sz="1800" b="1" dirty="0" err="1" smtClean="0">
                <a:latin typeface="Comic Sans MS" panose="030F0702030302020204" pitchFamily="66" charset="0"/>
              </a:rPr>
              <a:t>Mi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cumpleaños</a:t>
            </a:r>
            <a:r>
              <a:rPr lang="en-GB" sz="18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</a:t>
            </a:r>
            <a:r>
              <a:rPr lang="en-GB" sz="1800" b="1" dirty="0" smtClean="0">
                <a:latin typeface="Comic Sans MS" panose="030F0702030302020204" pitchFamily="66" charset="0"/>
              </a:rPr>
              <a:t> </a:t>
            </a:r>
            <a:r>
              <a:rPr lang="en-GB" sz="1800" b="1" u="sng" dirty="0" smtClean="0">
                <a:latin typeface="Comic Sans MS" panose="030F0702030302020204" pitchFamily="66" charset="0"/>
              </a:rPr>
              <a:t>(</a:t>
            </a:r>
            <a:r>
              <a:rPr lang="en-GB" sz="1800" b="1" u="sng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número</a:t>
            </a:r>
            <a:r>
              <a:rPr lang="en-GB" sz="1800" b="1" u="sng" dirty="0" smtClean="0">
                <a:latin typeface="Comic Sans MS" panose="030F0702030302020204" pitchFamily="66" charset="0"/>
              </a:rPr>
              <a:t>)</a:t>
            </a:r>
            <a:r>
              <a:rPr lang="en-GB" sz="1800" b="1" dirty="0" smtClean="0">
                <a:latin typeface="Comic Sans MS" panose="030F0702030302020204" pitchFamily="66" charset="0"/>
              </a:rPr>
              <a:t> de </a:t>
            </a:r>
            <a:r>
              <a:rPr lang="en-GB" sz="1800" b="1" u="sng" dirty="0" smtClean="0">
                <a:latin typeface="Comic Sans MS" panose="030F0702030302020204" pitchFamily="66" charset="0"/>
              </a:rPr>
              <a:t>(</a:t>
            </a:r>
            <a:r>
              <a:rPr lang="en-GB" sz="1800" b="1" u="sng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mes</a:t>
            </a:r>
            <a:r>
              <a:rPr lang="en-GB" sz="1800" b="1" u="sng" dirty="0" smtClean="0">
                <a:latin typeface="Comic Sans MS" panose="030F0702030302020204" pitchFamily="66" charset="0"/>
              </a:rPr>
              <a:t>)</a:t>
            </a:r>
            <a:r>
              <a:rPr lang="en-GB" sz="1800" b="1" dirty="0" smtClean="0">
                <a:latin typeface="Comic Sans MS" panose="030F0702030302020204" pitchFamily="66" charset="0"/>
              </a:rPr>
              <a:t>.</a:t>
            </a:r>
            <a:endParaRPr lang="en-GB" sz="1800" b="1" dirty="0">
              <a:latin typeface="Comic Sans MS" panose="030F0702030302020204" pitchFamily="66" charset="0"/>
            </a:endParaRPr>
          </a:p>
        </p:txBody>
      </p:sp>
      <p:pic>
        <p:nvPicPr>
          <p:cNvPr id="9" name="Picture 2" descr="Image result for tarta de cumpleaños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-28275"/>
            <a:ext cx="1083018" cy="9458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 descr="http://www.abc.es/Media/201312/28/inocentes--644x362.jpg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41" r="10763"/>
          <a:stretch/>
        </p:blipFill>
        <p:spPr bwMode="auto">
          <a:xfrm>
            <a:off x="7712473" y="5872314"/>
            <a:ext cx="911396" cy="615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 descr="https://s-media-cache-ak0.pinimg.com/236x/9e/51/de/9e51dee3bf3f8e667563ef319c5aec50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5805883"/>
            <a:ext cx="794103" cy="726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http://bisercostablanca.com/wp-content/uploads/2014/07/sanf2.jpg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0224" y="5805264"/>
            <a:ext cx="949835" cy="713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https://4.bp.blogspot.com/-1hyNmWH2pqc/V2uQtdYwDRI/AAAAAAAASIk/moys2GTa8EoXfUaE8-X5Pn3-q4B_N41hQCKgB/s1600/hoguera-san-juan.jp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6645" y="5877285"/>
            <a:ext cx="890866" cy="66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http://www4.pictures.zimbio.com/gi/El+Colacho+Festival+jdw5GNRWZfdl.jpg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5805883"/>
            <a:ext cx="803891" cy="58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http://turismo.ayto-caceres.es/sites/default/files/_mg_6504_0.jpg"/>
          <p:cNvPicPr>
            <a:picLocks noChangeAspect="1" noChangeArrowheads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76" t="8065" r="23531" b="2349"/>
          <a:stretch/>
        </p:blipFill>
        <p:spPr bwMode="auto">
          <a:xfrm>
            <a:off x="2910684" y="5786818"/>
            <a:ext cx="869228" cy="738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 descr="http://www.citylifemadrid.com/wp-content/uploads/6-Falla-1.jpg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459" y="5829036"/>
            <a:ext cx="832399" cy="624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419" y="5949280"/>
            <a:ext cx="868285" cy="578857"/>
          </a:xfrm>
          <a:prstGeom prst="rect">
            <a:avLst/>
          </a:prstGeom>
        </p:spPr>
      </p:pic>
      <p:pic>
        <p:nvPicPr>
          <p:cNvPr id="24" name="Picture 4" descr="http://diarium.usal.es/gestionpymes/files/2013/11/ServletLink.jpg"/>
          <p:cNvPicPr>
            <a:picLocks noChangeAspect="1" noChangeArrowheads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86" t="1627" r="12892" b="-5272"/>
          <a:stretch/>
        </p:blipFill>
        <p:spPr bwMode="auto">
          <a:xfrm>
            <a:off x="82072" y="6081489"/>
            <a:ext cx="817520" cy="803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Straight Connector 10"/>
          <p:cNvCxnSpPr/>
          <p:nvPr/>
        </p:nvCxnSpPr>
        <p:spPr>
          <a:xfrm flipH="1">
            <a:off x="1614678" y="5589240"/>
            <a:ext cx="763784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V="1">
            <a:off x="6372200" y="2636912"/>
            <a:ext cx="0" cy="295232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6372200" y="2636912"/>
            <a:ext cx="280831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31230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Picture 21" descr="flo-butterfl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5013176"/>
            <a:ext cx="1358096" cy="5274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 descr="Image result for pera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92" r="16545" b="7380"/>
          <a:stretch/>
        </p:blipFill>
        <p:spPr bwMode="auto">
          <a:xfrm>
            <a:off x="5640901" y="630590"/>
            <a:ext cx="731299" cy="792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Image result for fresa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17" t="4653" r="22473" b="17700"/>
          <a:stretch/>
        </p:blipFill>
        <p:spPr bwMode="auto">
          <a:xfrm rot="3730775">
            <a:off x="5888164" y="1726953"/>
            <a:ext cx="640567" cy="945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4" descr="bir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867" r="28975"/>
          <a:stretch>
            <a:fillRect/>
          </a:stretch>
        </p:blipFill>
        <p:spPr bwMode="auto">
          <a:xfrm>
            <a:off x="179512" y="5165869"/>
            <a:ext cx="867144" cy="7147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1"/>
          <p:cNvSpPr txBox="1">
            <a:spLocks/>
          </p:cNvSpPr>
          <p:nvPr/>
        </p:nvSpPr>
        <p:spPr>
          <a:xfrm>
            <a:off x="-36512" y="332656"/>
            <a:ext cx="3779912" cy="50405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serpiente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tortuga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gato</a:t>
            </a:r>
            <a:r>
              <a:rPr lang="en-GB" sz="18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        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perro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conejo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  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pez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ratón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	 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caballo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pájaro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 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hámster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-36512" y="-27919"/>
            <a:ext cx="3204356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u="sng" dirty="0" smtClean="0">
                <a:latin typeface="Gill Sans Ultra Bold" panose="020B0A02020104020203" pitchFamily="34" charset="0"/>
              </a:rPr>
              <a:t>¿</a:t>
            </a:r>
            <a:r>
              <a:rPr lang="en-GB" sz="1600" u="sng" dirty="0" err="1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Tienes</a:t>
            </a:r>
            <a:r>
              <a:rPr lang="en-GB" sz="1600" u="sng" dirty="0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un animal</a:t>
            </a:r>
            <a:r>
              <a:rPr lang="en-GB" sz="1600" u="sng" dirty="0" smtClean="0">
                <a:latin typeface="Gill Sans Ultra Bold" panose="020B0A02020104020203" pitchFamily="34" charset="0"/>
              </a:rPr>
              <a:t>? = </a:t>
            </a:r>
          </a:p>
          <a:p>
            <a:r>
              <a:rPr lang="en-GB" sz="1600" u="sng" dirty="0" smtClean="0">
                <a:latin typeface="Gill Sans Ultra Bold" panose="020B0A02020104020203" pitchFamily="34" charset="0"/>
              </a:rPr>
              <a:t>Do you have an animal?</a:t>
            </a:r>
            <a:endParaRPr lang="en-GB" sz="1600" u="sng" dirty="0">
              <a:latin typeface="Gill Sans Ultra Bold" panose="020B0A02020104020203" pitchFamily="34" charset="0"/>
            </a:endParaRP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5472608" y="260648"/>
            <a:ext cx="3779912" cy="38780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pera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	   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piña</a:t>
            </a:r>
          </a:p>
          <a:p>
            <a:pPr algn="l"/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fresa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    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manzana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naranja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    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ciruela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              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sandía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pepino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     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plátano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5657413" y="-3124"/>
            <a:ext cx="3049425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Las </a:t>
            </a:r>
            <a:r>
              <a:rPr lang="en-GB" sz="1800" u="sng" dirty="0" err="1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Frutas</a:t>
            </a:r>
            <a:endParaRPr lang="en-GB" sz="1800" u="sng" dirty="0">
              <a:solidFill>
                <a:srgbClr val="FF0066"/>
              </a:solidFill>
              <a:latin typeface="Gill Sans Ultra Bold" panose="020B0A02020104020203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3275856" y="3429000"/>
            <a:ext cx="2179486" cy="22130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La </a:t>
            </a:r>
            <a:r>
              <a:rPr lang="en-GB" sz="1800" dirty="0" err="1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oruga</a:t>
            </a:r>
            <a:r>
              <a:rPr lang="en-GB" sz="1800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 </a:t>
            </a:r>
            <a:r>
              <a:rPr lang="en-GB" sz="1800" dirty="0" err="1" smtClean="0">
                <a:solidFill>
                  <a:schemeClr val="accent6">
                    <a:lumMod val="50000"/>
                  </a:schemeClr>
                </a:solidFill>
                <a:latin typeface="Gill Sans Ultra Bold" panose="020B0A02020104020203" pitchFamily="34" charset="0"/>
              </a:rPr>
              <a:t>muy</a:t>
            </a:r>
            <a:r>
              <a:rPr lang="en-GB" sz="1800" dirty="0" smtClean="0">
                <a:solidFill>
                  <a:schemeClr val="accent6">
                    <a:lumMod val="50000"/>
                  </a:schemeClr>
                </a:solidFill>
                <a:latin typeface="Gill Sans Ultra Bold" panose="020B0A02020104020203" pitchFamily="34" charset="0"/>
              </a:rPr>
              <a:t> </a:t>
            </a:r>
            <a:r>
              <a:rPr lang="en-GB" sz="1800" dirty="0" err="1" smtClean="0">
                <a:solidFill>
                  <a:srgbClr val="7030A0"/>
                </a:solidFill>
                <a:latin typeface="Gill Sans Ultra Bold" panose="020B0A02020104020203" pitchFamily="34" charset="0"/>
              </a:rPr>
              <a:t>hambriente</a:t>
            </a:r>
            <a:r>
              <a:rPr lang="en-GB" sz="1800" dirty="0" smtClean="0">
                <a:solidFill>
                  <a:srgbClr val="7030A0"/>
                </a:solidFill>
                <a:latin typeface="Gill Sans Ultra Bold" panose="020B0A02020104020203" pitchFamily="34" charset="0"/>
              </a:rPr>
              <a:t> </a:t>
            </a:r>
          </a:p>
          <a:p>
            <a:endParaRPr lang="en-GB" sz="18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	</a:t>
            </a:r>
          </a:p>
          <a:p>
            <a:endParaRPr lang="en-GB" sz="18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mariposa</a:t>
            </a:r>
          </a:p>
          <a:p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2987824" y="-459432"/>
            <a:ext cx="2808312" cy="39330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60000"/>
              </a:lnSpc>
            </a:pPr>
            <a:r>
              <a:rPr lang="en-GB" sz="1600" b="1" u="sng" dirty="0" err="1" smtClean="0">
                <a:latin typeface="Gill Sans Ultra Bold" panose="020B0A02020104020203" pitchFamily="34" charset="0"/>
              </a:rPr>
              <a:t>Días</a:t>
            </a:r>
            <a:r>
              <a:rPr lang="en-GB" sz="1600" b="1" u="sng" dirty="0" smtClean="0">
                <a:latin typeface="Gill Sans Ultra Bold" panose="020B0A02020104020203" pitchFamily="34" charset="0"/>
              </a:rPr>
              <a:t> de la </a:t>
            </a:r>
            <a:r>
              <a:rPr lang="en-GB" sz="1600" b="1" u="sng" dirty="0" err="1" smtClean="0">
                <a:latin typeface="Gill Sans Ultra Bold" panose="020B0A02020104020203" pitchFamily="34" charset="0"/>
              </a:rPr>
              <a:t>semana</a:t>
            </a:r>
            <a:endParaRPr lang="en-GB" sz="1600" b="1" u="sng" dirty="0" smtClean="0">
              <a:latin typeface="Gill Sans Ultra Bold" panose="020B0A02020104020203" pitchFamily="34" charset="0"/>
            </a:endParaRPr>
          </a:p>
          <a:p>
            <a:pPr>
              <a:lnSpc>
                <a:spcPct val="160000"/>
              </a:lnSpc>
            </a:pPr>
            <a:r>
              <a:rPr lang="en-GB" sz="16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lunes</a:t>
            </a:r>
            <a:r>
              <a:rPr lang="en-GB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= Monday</a:t>
            </a:r>
          </a:p>
          <a:p>
            <a:pPr>
              <a:lnSpc>
                <a:spcPct val="160000"/>
              </a:lnSpc>
            </a:pPr>
            <a:r>
              <a:rPr lang="en-GB" sz="16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martes</a:t>
            </a:r>
            <a:r>
              <a:rPr lang="en-GB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= Tuesday</a:t>
            </a:r>
          </a:p>
          <a:p>
            <a:pPr>
              <a:lnSpc>
                <a:spcPct val="160000"/>
              </a:lnSpc>
            </a:pPr>
            <a:r>
              <a:rPr lang="en-GB" sz="16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miércoles</a:t>
            </a:r>
            <a:r>
              <a:rPr lang="en-GB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=Wednesday</a:t>
            </a:r>
          </a:p>
          <a:p>
            <a:pPr>
              <a:lnSpc>
                <a:spcPct val="160000"/>
              </a:lnSpc>
            </a:pPr>
            <a:r>
              <a:rPr lang="en-GB" sz="16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jueves</a:t>
            </a:r>
            <a:r>
              <a:rPr lang="en-GB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= Thursday</a:t>
            </a:r>
          </a:p>
          <a:p>
            <a:pPr>
              <a:lnSpc>
                <a:spcPct val="160000"/>
              </a:lnSpc>
            </a:pPr>
            <a:r>
              <a:rPr lang="en-GB" sz="16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viernes</a:t>
            </a:r>
            <a:r>
              <a:rPr lang="en-GB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=Friday</a:t>
            </a:r>
          </a:p>
          <a:p>
            <a:pPr>
              <a:lnSpc>
                <a:spcPct val="160000"/>
              </a:lnSpc>
            </a:pPr>
            <a:r>
              <a:rPr lang="en-GB" sz="16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sábado</a:t>
            </a:r>
            <a:r>
              <a:rPr lang="en-GB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= Saturday</a:t>
            </a:r>
          </a:p>
          <a:p>
            <a:pPr>
              <a:lnSpc>
                <a:spcPct val="160000"/>
              </a:lnSpc>
            </a:pPr>
            <a:r>
              <a:rPr lang="en-GB" sz="16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domingo</a:t>
            </a:r>
            <a:r>
              <a:rPr lang="en-GB" sz="16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Comic Sans MS" panose="030F0702030302020204" pitchFamily="66" charset="0"/>
              </a:rPr>
              <a:t> = Sunday</a:t>
            </a:r>
            <a:endParaRPr lang="en-GB" sz="1600" dirty="0">
              <a:solidFill>
                <a:schemeClr val="tx1">
                  <a:lumMod val="50000"/>
                  <a:lumOff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9" name="Picture 4" descr="rabbit_con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787"/>
          <a:stretch/>
        </p:blipFill>
        <p:spPr bwMode="auto">
          <a:xfrm>
            <a:off x="394997" y="3005629"/>
            <a:ext cx="491202" cy="833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Image result for fish bowl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70" r="11866" b="4900"/>
          <a:stretch/>
        </p:blipFill>
        <p:spPr bwMode="auto">
          <a:xfrm>
            <a:off x="1927670" y="3005629"/>
            <a:ext cx="918850" cy="752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kes\AppData\Local\Microsoft\Windows\Temporary Internet Files\Content.IE5\PT3KFRCM\MP900406961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602" y="862614"/>
            <a:ext cx="981327" cy="653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" descr="cat with cake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88" r="21507"/>
          <a:stretch>
            <a:fillRect/>
          </a:stretch>
        </p:blipFill>
        <p:spPr bwMode="auto">
          <a:xfrm>
            <a:off x="242349" y="1962160"/>
            <a:ext cx="832136" cy="6021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 descr="dog asleep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822" y="1962160"/>
            <a:ext cx="914002" cy="672171"/>
          </a:xfrm>
          <a:prstGeom prst="rect">
            <a:avLst/>
          </a:prstGeom>
          <a:noFill/>
          <a:ln w="571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4" descr="tortoise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44" r="25719"/>
          <a:stretch>
            <a:fillRect/>
          </a:stretch>
        </p:blipFill>
        <p:spPr bwMode="auto">
          <a:xfrm>
            <a:off x="2194842" y="819008"/>
            <a:ext cx="864990" cy="764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4" descr="horsecab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35" r="13531"/>
          <a:stretch>
            <a:fillRect/>
          </a:stretch>
        </p:blipFill>
        <p:spPr bwMode="auto">
          <a:xfrm>
            <a:off x="2071914" y="4156279"/>
            <a:ext cx="961399" cy="64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 descr="mouseweight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54" t="24350"/>
          <a:stretch>
            <a:fillRect/>
          </a:stretch>
        </p:blipFill>
        <p:spPr bwMode="auto">
          <a:xfrm>
            <a:off x="179602" y="4181435"/>
            <a:ext cx="957629" cy="6377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 descr="Image result for banana">
            <a:hlinkClick r:id="rId14"/>
          </p:cNvPr>
          <p:cNvPicPr/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4005064"/>
            <a:ext cx="1007384" cy="64618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 descr="Image result for cucumber">
            <a:hlinkClick r:id="rId16"/>
          </p:cNvPr>
          <p:cNvPicPr/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5156" y="3967118"/>
            <a:ext cx="1128483" cy="7580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Picture 2" descr="Image result for ciruela"/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00" t="10388" r="15846" b="6062"/>
          <a:stretch/>
        </p:blipFill>
        <p:spPr bwMode="auto">
          <a:xfrm>
            <a:off x="7995559" y="2924944"/>
            <a:ext cx="680897" cy="658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4" descr="Image result for sandía"/>
          <p:cNvPicPr>
            <a:picLocks noChangeAspect="1" noChangeArrowheads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8" t="10641" r="8807" b="9481"/>
          <a:stretch/>
        </p:blipFill>
        <p:spPr bwMode="auto">
          <a:xfrm>
            <a:off x="6775994" y="3171692"/>
            <a:ext cx="973720" cy="6365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Shape 94"/>
          <p:cNvPicPr preferRelativeResize="0"/>
          <p:nvPr/>
        </p:nvPicPr>
        <p:blipFill rotWithShape="1">
          <a:blip r:embed="rId20">
            <a:alphaModFix/>
          </a:blip>
          <a:srcRect l="6701" t="3885" r="7526" b="6217"/>
          <a:stretch/>
        </p:blipFill>
        <p:spPr>
          <a:xfrm>
            <a:off x="8010018" y="1831027"/>
            <a:ext cx="738446" cy="733877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Picture 2" descr="Image result for naranja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5007" y="2893815"/>
            <a:ext cx="751209" cy="751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6" descr="Image result for pineapple">
            <a:hlinkClick r:id="rId22"/>
          </p:cNvPr>
          <p:cNvPicPr/>
          <p:nvPr/>
        </p:nvPicPr>
        <p:blipFill rotWithShape="1"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92" r="1718" b="10983"/>
          <a:stretch/>
        </p:blipFill>
        <p:spPr bwMode="auto">
          <a:xfrm>
            <a:off x="7561944" y="738323"/>
            <a:ext cx="1329808" cy="65683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pSp>
        <p:nvGrpSpPr>
          <p:cNvPr id="28" name="Group 27"/>
          <p:cNvGrpSpPr/>
          <p:nvPr/>
        </p:nvGrpSpPr>
        <p:grpSpPr>
          <a:xfrm>
            <a:off x="5062563" y="5661248"/>
            <a:ext cx="805581" cy="929376"/>
            <a:chOff x="3669255" y="61540"/>
            <a:chExt cx="2013359" cy="2095724"/>
          </a:xfrm>
        </p:grpSpPr>
        <p:pic>
          <p:nvPicPr>
            <p:cNvPr id="29" name="Picture 2" descr="Image result for open suitcase"/>
            <p:cNvPicPr>
              <a:picLocks noChangeAspect="1" noChangeArrowheads="1"/>
            </p:cNvPicPr>
            <p:nvPr/>
          </p:nvPicPr>
          <p:blipFill>
            <a:blip r:embed="rId2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69255" y="61540"/>
              <a:ext cx="2013359" cy="20957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0" name="Picture 2" descr="Image result for queso"/>
            <p:cNvPicPr>
              <a:picLocks noChangeAspect="1" noChangeArrowheads="1"/>
            </p:cNvPicPr>
            <p:nvPr/>
          </p:nvPicPr>
          <p:blipFill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786" t="10175" r="10202" b="10743"/>
            <a:stretch/>
          </p:blipFill>
          <p:spPr bwMode="auto">
            <a:xfrm rot="477641">
              <a:off x="4245619" y="921826"/>
              <a:ext cx="1116880" cy="7887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2" name="Group 31"/>
          <p:cNvGrpSpPr/>
          <p:nvPr/>
        </p:nvGrpSpPr>
        <p:grpSpPr>
          <a:xfrm>
            <a:off x="6428200" y="4943504"/>
            <a:ext cx="883585" cy="830255"/>
            <a:chOff x="216024" y="476672"/>
            <a:chExt cx="8868543" cy="4929883"/>
          </a:xfrm>
        </p:grpSpPr>
        <p:pic>
          <p:nvPicPr>
            <p:cNvPr id="33" name="Picture 8" descr="Image result for cheetah mouth open"/>
            <p:cNvPicPr>
              <a:picLocks noChangeAspect="1" noChangeArrowheads="1"/>
            </p:cNvPicPr>
            <p:nvPr/>
          </p:nvPicPr>
          <p:blipFill>
            <a:blip r:embed="rId2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60936" y="476672"/>
              <a:ext cx="4923631" cy="327645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4" name="Picture 2" descr="Image result for sausage"/>
            <p:cNvPicPr>
              <a:picLocks noChangeAspect="1" noChangeArrowheads="1"/>
            </p:cNvPicPr>
            <p:nvPr/>
          </p:nvPicPr>
          <p:blipFill rotWithShape="1">
            <a:blip r:embed="rId2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731" t="4668" r="14290" b="16199"/>
            <a:stretch/>
          </p:blipFill>
          <p:spPr bwMode="auto">
            <a:xfrm>
              <a:off x="216024" y="2088647"/>
              <a:ext cx="5868144" cy="331790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5" name="Group 34"/>
          <p:cNvGrpSpPr/>
          <p:nvPr/>
        </p:nvGrpSpPr>
        <p:grpSpPr>
          <a:xfrm>
            <a:off x="1043608" y="5758824"/>
            <a:ext cx="834393" cy="1126560"/>
            <a:chOff x="3775495" y="2157264"/>
            <a:chExt cx="2085369" cy="2540370"/>
          </a:xfrm>
        </p:grpSpPr>
        <p:pic>
          <p:nvPicPr>
            <p:cNvPr id="36" name="Shape 98"/>
            <p:cNvPicPr preferRelativeResize="0"/>
            <p:nvPr/>
          </p:nvPicPr>
          <p:blipFill rotWithShape="1">
            <a:blip r:embed="rId28">
              <a:alphaModFix/>
            </a:blip>
            <a:srcRect l="22773" t="3028" r="21977" b="3195"/>
            <a:stretch/>
          </p:blipFill>
          <p:spPr>
            <a:xfrm>
              <a:off x="3775495" y="2157264"/>
              <a:ext cx="1750523" cy="254037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37" name="Picture 2" descr="Image result for lard"/>
            <p:cNvPicPr>
              <a:picLocks noChangeAspect="1" noChangeArrowheads="1"/>
            </p:cNvPicPr>
            <p:nvPr/>
          </p:nvPicPr>
          <p:blipFill rotWithShape="1">
            <a:blip r:embed="rId2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34" t="7972" r="9269" b="5213"/>
            <a:stretch/>
          </p:blipFill>
          <p:spPr bwMode="auto">
            <a:xfrm>
              <a:off x="4691416" y="2358264"/>
              <a:ext cx="834602" cy="44159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Picture 4" descr="Image result for cookie dough"/>
            <p:cNvPicPr>
              <a:picLocks noChangeAspect="1" noChangeArrowheads="1"/>
            </p:cNvPicPr>
            <p:nvPr/>
          </p:nvPicPr>
          <p:blipFill>
            <a:blip r:embed="rId3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962615" y="2960659"/>
              <a:ext cx="898249" cy="7772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9" name="Group 38"/>
          <p:cNvGrpSpPr/>
          <p:nvPr/>
        </p:nvGrpSpPr>
        <p:grpSpPr>
          <a:xfrm>
            <a:off x="3397812" y="6016897"/>
            <a:ext cx="886156" cy="841103"/>
            <a:chOff x="1547664" y="1628800"/>
            <a:chExt cx="6227214" cy="5004059"/>
          </a:xfrm>
        </p:grpSpPr>
        <p:pic>
          <p:nvPicPr>
            <p:cNvPr id="40" name="Picture 6" descr="Image result for chocolate cake"/>
            <p:cNvPicPr>
              <a:picLocks noChangeAspect="1" noChangeArrowheads="1"/>
            </p:cNvPicPr>
            <p:nvPr/>
          </p:nvPicPr>
          <p:blipFill rotWithShape="1">
            <a:blip r:embed="rId3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435" t="5567" r="16093" b="12955"/>
            <a:stretch/>
          </p:blipFill>
          <p:spPr bwMode="auto">
            <a:xfrm>
              <a:off x="1547664" y="1628800"/>
              <a:ext cx="6227214" cy="500405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1" name="Picture 4" descr="Image result for pastels"/>
            <p:cNvPicPr>
              <a:picLocks noChangeAspect="1" noChangeArrowheads="1"/>
            </p:cNvPicPr>
            <p:nvPr/>
          </p:nvPicPr>
          <p:blipFill rotWithShape="1">
            <a:blip r:embed="rId3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6" t="20116" r="1"/>
            <a:stretch/>
          </p:blipFill>
          <p:spPr bwMode="auto">
            <a:xfrm rot="19658265">
              <a:off x="3426701" y="2382783"/>
              <a:ext cx="2457488" cy="15420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5" name="Group 44"/>
          <p:cNvGrpSpPr/>
          <p:nvPr/>
        </p:nvGrpSpPr>
        <p:grpSpPr>
          <a:xfrm>
            <a:off x="6658715" y="5877272"/>
            <a:ext cx="804280" cy="926451"/>
            <a:chOff x="-180528" y="-356258"/>
            <a:chExt cx="6336704" cy="7469354"/>
          </a:xfrm>
        </p:grpSpPr>
        <p:pic>
          <p:nvPicPr>
            <p:cNvPr id="46" name="Picture 4" descr="Image result for un magdalena"/>
            <p:cNvPicPr>
              <a:picLocks noChangeAspect="1" noChangeArrowheads="1"/>
            </p:cNvPicPr>
            <p:nvPr/>
          </p:nvPicPr>
          <p:blipFill>
            <a:blip r:embed="rId3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80528" y="-356258"/>
              <a:ext cx="6336704" cy="74693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7" name="Picture 6" descr="Image result for magdalena"/>
            <p:cNvPicPr>
              <a:picLocks noChangeAspect="1" noChangeArrowheads="1"/>
            </p:cNvPicPr>
            <p:nvPr/>
          </p:nvPicPr>
          <p:blipFill>
            <a:blip r:embed="rId3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07704" y="1344166"/>
              <a:ext cx="2047875" cy="22288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8" name="Picture 2" descr="Image result for fruit tart"/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97256" y="5877272"/>
            <a:ext cx="994496" cy="661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0" name="Title 1"/>
          <p:cNvSpPr txBox="1">
            <a:spLocks/>
          </p:cNvSpPr>
          <p:nvPr/>
        </p:nvSpPr>
        <p:spPr>
          <a:xfrm>
            <a:off x="5830924" y="5560205"/>
            <a:ext cx="1807512" cy="574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magdalena</a:t>
            </a:r>
            <a:endParaRPr lang="en-GB" sz="1800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51" name="Title 1"/>
          <p:cNvSpPr txBox="1">
            <a:spLocks/>
          </p:cNvSpPr>
          <p:nvPr/>
        </p:nvSpPr>
        <p:spPr>
          <a:xfrm>
            <a:off x="7463886" y="5164558"/>
            <a:ext cx="1807512" cy="7912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tarta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de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frutas</a:t>
            </a:r>
            <a:endParaRPr lang="en-GB" sz="1800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pic>
        <p:nvPicPr>
          <p:cNvPr id="52" name="Picture 4"/>
          <p:cNvPicPr>
            <a:picLocks noChangeAspect="1" noChangeArrowheads="1"/>
          </p:cNvPicPr>
          <p:nvPr/>
        </p:nvPicPr>
        <p:blipFill rotWithShape="1"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5" t="2505" r="4751" b="5708"/>
          <a:stretch/>
        </p:blipFill>
        <p:spPr bwMode="auto">
          <a:xfrm>
            <a:off x="3779912" y="3869170"/>
            <a:ext cx="1152256" cy="809364"/>
          </a:xfrm>
          <a:prstGeom prst="rect">
            <a:avLst/>
          </a:prstGeom>
          <a:noFill/>
          <a:ln w="2857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" name="Title 1"/>
          <p:cNvSpPr txBox="1">
            <a:spLocks/>
          </p:cNvSpPr>
          <p:nvPr/>
        </p:nvSpPr>
        <p:spPr>
          <a:xfrm>
            <a:off x="5132644" y="4705749"/>
            <a:ext cx="1807512" cy="574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salchicha</a:t>
            </a:r>
            <a:endParaRPr lang="en-GB" sz="1800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55" name="Title 1"/>
          <p:cNvSpPr txBox="1">
            <a:spLocks/>
          </p:cNvSpPr>
          <p:nvPr/>
        </p:nvSpPr>
        <p:spPr>
          <a:xfrm>
            <a:off x="892280" y="6454972"/>
            <a:ext cx="1807512" cy="574428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helado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56" name="Title 1"/>
          <p:cNvSpPr txBox="1">
            <a:spLocks/>
          </p:cNvSpPr>
          <p:nvPr/>
        </p:nvSpPr>
        <p:spPr>
          <a:xfrm>
            <a:off x="2005065" y="5805264"/>
            <a:ext cx="1807512" cy="70924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pastel de chocolate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57" name="Title 1"/>
          <p:cNvSpPr txBox="1">
            <a:spLocks/>
          </p:cNvSpPr>
          <p:nvPr/>
        </p:nvSpPr>
        <p:spPr>
          <a:xfrm>
            <a:off x="3875827" y="5782943"/>
            <a:ext cx="1807512" cy="5744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queso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050" name="Picture 2" descr="Image result for hamster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5154767"/>
            <a:ext cx="889995" cy="731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" name="Straight Connector 2"/>
          <p:cNvCxnSpPr/>
          <p:nvPr/>
        </p:nvCxnSpPr>
        <p:spPr>
          <a:xfrm>
            <a:off x="-108520" y="5854444"/>
            <a:ext cx="3394961" cy="918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5455342" y="4678534"/>
            <a:ext cx="368865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5455342" y="3171692"/>
            <a:ext cx="0" cy="147849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3275856" y="3171692"/>
            <a:ext cx="219675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3275856" y="3252377"/>
            <a:ext cx="0" cy="26335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Rectangle 57"/>
          <p:cNvSpPr/>
          <p:nvPr/>
        </p:nvSpPr>
        <p:spPr>
          <a:xfrm>
            <a:off x="7621660" y="4581128"/>
            <a:ext cx="1522340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Year 3</a:t>
            </a:r>
            <a:endParaRPr lang="en-U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cxnSp>
        <p:nvCxnSpPr>
          <p:cNvPr id="31" name="Straight Connector 30"/>
          <p:cNvCxnSpPr/>
          <p:nvPr/>
        </p:nvCxnSpPr>
        <p:spPr>
          <a:xfrm flipV="1">
            <a:off x="5455342" y="421044"/>
            <a:ext cx="0" cy="27506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V="1">
            <a:off x="3275856" y="501729"/>
            <a:ext cx="0" cy="275064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 flipV="1">
            <a:off x="5472608" y="0"/>
            <a:ext cx="210731" cy="42104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 flipH="1" flipV="1">
            <a:off x="3059832" y="-27919"/>
            <a:ext cx="216024" cy="44896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1187624" y="980728"/>
            <a:ext cx="1069524" cy="646331"/>
          </a:xfrm>
          <a:prstGeom prst="rect">
            <a:avLst/>
          </a:prstGeom>
          <a:ln w="38100">
            <a:solidFill>
              <a:schemeClr val="accent3"/>
            </a:solidFill>
            <a:prstDash val="sysDot"/>
          </a:ln>
        </p:spPr>
        <p:txBody>
          <a:bodyPr wrap="none">
            <a:spAutoFit/>
          </a:bodyPr>
          <a:lstStyle/>
          <a:p>
            <a:r>
              <a:rPr lang="en-GB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Tengo</a:t>
            </a:r>
            <a:r>
              <a:rPr lang="en-GB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…</a:t>
            </a:r>
          </a:p>
          <a:p>
            <a:r>
              <a:rPr lang="en-GB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I have…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9763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77" t="2478" r="26374" b="4322"/>
          <a:stretch/>
        </p:blipFill>
        <p:spPr bwMode="auto">
          <a:xfrm>
            <a:off x="5004048" y="849928"/>
            <a:ext cx="497568" cy="92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6" descr="Image result for quiet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7140" y="4967300"/>
            <a:ext cx="854518" cy="854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588426"/>
            <a:ext cx="936104" cy="7018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1" t="30512" r="17972" b="28096"/>
          <a:stretch/>
        </p:blipFill>
        <p:spPr bwMode="auto">
          <a:xfrm>
            <a:off x="4719302" y="293439"/>
            <a:ext cx="1136154" cy="65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19" t="19760" r="8626" b="17418"/>
          <a:stretch/>
        </p:blipFill>
        <p:spPr bwMode="auto">
          <a:xfrm>
            <a:off x="7663190" y="1774393"/>
            <a:ext cx="854139" cy="658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itle 1"/>
          <p:cNvSpPr txBox="1">
            <a:spLocks/>
          </p:cNvSpPr>
          <p:nvPr/>
        </p:nvSpPr>
        <p:spPr>
          <a:xfrm>
            <a:off x="-72008" y="116632"/>
            <a:ext cx="3923928" cy="674136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200000"/>
              </a:lnSpc>
            </a:pP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unas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lineas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rectas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unas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lineas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curvas</a:t>
            </a:r>
            <a:endParaRPr lang="en-GB" sz="1800" dirty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unas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lineas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largas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unas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lineas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cortas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más</a:t>
            </a:r>
            <a:r>
              <a:rPr lang="en-GB" sz="1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presión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= </a:t>
            </a:r>
            <a:r>
              <a:rPr lang="en-GB" sz="1800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oscuro</a:t>
            </a:r>
            <a:endParaRPr lang="en-GB" sz="1800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dirty="0" err="1" smtClean="0">
                <a:solidFill>
                  <a:srgbClr val="C00000"/>
                </a:solidFill>
                <a:latin typeface="Comic Sans MS" panose="030F0702030302020204" pitchFamily="66" charset="0"/>
              </a:rPr>
              <a:t>menos</a:t>
            </a:r>
            <a:r>
              <a:rPr lang="en-GB" sz="1800" dirty="0" smtClean="0">
                <a:solidFill>
                  <a:srgbClr val="C0000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presión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= </a:t>
            </a:r>
            <a:r>
              <a:rPr lang="en-GB" sz="1800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claro</a:t>
            </a:r>
            <a:endParaRPr lang="en-GB" sz="1800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endParaRPr lang="en-GB" sz="18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espiral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estrella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círculo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	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cuadrado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ojo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	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óvalo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punto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	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unos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puntos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0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rectángulo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triángulo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Oval 1"/>
          <p:cNvSpPr/>
          <p:nvPr/>
        </p:nvSpPr>
        <p:spPr>
          <a:xfrm>
            <a:off x="1104523" y="4771146"/>
            <a:ext cx="396044" cy="36004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Isosceles Triangle 2"/>
          <p:cNvSpPr/>
          <p:nvPr/>
        </p:nvSpPr>
        <p:spPr>
          <a:xfrm>
            <a:off x="3123485" y="6283314"/>
            <a:ext cx="465314" cy="390043"/>
          </a:xfrm>
          <a:prstGeom prst="triangl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228759" y="4771146"/>
            <a:ext cx="380202" cy="39230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1500567" y="6139298"/>
            <a:ext cx="288032" cy="50405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2750626" y="5396679"/>
            <a:ext cx="694157" cy="238563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5-Point Star 6"/>
          <p:cNvSpPr/>
          <p:nvPr/>
        </p:nvSpPr>
        <p:spPr>
          <a:xfrm>
            <a:off x="3095007" y="4077072"/>
            <a:ext cx="513954" cy="432048"/>
          </a:xfrm>
          <a:prstGeom prst="star5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129" b="20042"/>
          <a:stretch/>
        </p:blipFill>
        <p:spPr bwMode="auto">
          <a:xfrm>
            <a:off x="695495" y="5347209"/>
            <a:ext cx="607050" cy="357117"/>
          </a:xfrm>
          <a:prstGeom prst="rect">
            <a:avLst/>
          </a:prstGeom>
          <a:noFill/>
          <a:ln>
            <a:noFill/>
          </a:ln>
          <a:extLst/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88" t="26865" r="24423" b="17722"/>
          <a:stretch/>
        </p:blipFill>
        <p:spPr bwMode="auto">
          <a:xfrm>
            <a:off x="1239630" y="4221088"/>
            <a:ext cx="404953" cy="455049"/>
          </a:xfrm>
          <a:prstGeom prst="rect">
            <a:avLst/>
          </a:prstGeom>
          <a:noFill/>
          <a:ln>
            <a:noFill/>
          </a:ln>
          <a:extLst/>
        </p:spPr>
      </p:pic>
      <p:sp>
        <p:nvSpPr>
          <p:cNvPr id="10" name="Oval 9"/>
          <p:cNvSpPr/>
          <p:nvPr/>
        </p:nvSpPr>
        <p:spPr>
          <a:xfrm>
            <a:off x="1022800" y="6021288"/>
            <a:ext cx="45719" cy="4571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-7068" y="3678312"/>
            <a:ext cx="3049425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Las </a:t>
            </a:r>
            <a:r>
              <a:rPr lang="en-GB" sz="1800" u="sng" dirty="0" err="1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Formas</a:t>
            </a:r>
            <a:r>
              <a:rPr lang="en-GB" sz="1800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 </a:t>
            </a:r>
            <a:r>
              <a:rPr lang="en-GB" sz="1800" u="sng" dirty="0" smtClean="0">
                <a:latin typeface="Gill Sans Ultra Bold" panose="020B0A02020104020203" pitchFamily="34" charset="0"/>
              </a:rPr>
              <a:t>= Shapes</a:t>
            </a:r>
            <a:endParaRPr lang="en-GB" sz="1800" u="sng" dirty="0">
              <a:solidFill>
                <a:srgbClr val="FF0000"/>
              </a:solidFill>
              <a:latin typeface="Gill Sans Ultra Bold" panose="020B0A02020104020203" pitchFamily="34" charset="0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3255048" y="6021288"/>
            <a:ext cx="45719" cy="4571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3347864" y="5949280"/>
            <a:ext cx="45719" cy="4571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3372775" y="6119585"/>
            <a:ext cx="45719" cy="4571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3471072" y="6021288"/>
            <a:ext cx="45719" cy="4571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3228759" y="6093296"/>
            <a:ext cx="45719" cy="4571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3516791" y="5903561"/>
            <a:ext cx="45719" cy="45719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1" name="Straight Connector 20"/>
          <p:cNvCxnSpPr/>
          <p:nvPr/>
        </p:nvCxnSpPr>
        <p:spPr>
          <a:xfrm>
            <a:off x="2076631" y="548680"/>
            <a:ext cx="974846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Freeform 21"/>
          <p:cNvSpPr/>
          <p:nvPr/>
        </p:nvSpPr>
        <p:spPr>
          <a:xfrm>
            <a:off x="2069913" y="881198"/>
            <a:ext cx="762000" cy="360288"/>
          </a:xfrm>
          <a:custGeom>
            <a:avLst/>
            <a:gdLst>
              <a:gd name="connsiteX0" fmla="*/ 0 w 762000"/>
              <a:gd name="connsiteY0" fmla="*/ 346386 h 360288"/>
              <a:gd name="connsiteX1" fmla="*/ 166255 w 762000"/>
              <a:gd name="connsiteY1" fmla="*/ 22 h 360288"/>
              <a:gd name="connsiteX2" fmla="*/ 332509 w 762000"/>
              <a:gd name="connsiteY2" fmla="*/ 360241 h 360288"/>
              <a:gd name="connsiteX3" fmla="*/ 484909 w 762000"/>
              <a:gd name="connsiteY3" fmla="*/ 27731 h 360288"/>
              <a:gd name="connsiteX4" fmla="*/ 637309 w 762000"/>
              <a:gd name="connsiteY4" fmla="*/ 332531 h 360288"/>
              <a:gd name="connsiteX5" fmla="*/ 762000 w 762000"/>
              <a:gd name="connsiteY5" fmla="*/ 138568 h 360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62000" h="360288">
                <a:moveTo>
                  <a:pt x="0" y="346386"/>
                </a:moveTo>
                <a:cubicBezTo>
                  <a:pt x="55418" y="172049"/>
                  <a:pt x="110837" y="-2287"/>
                  <a:pt x="166255" y="22"/>
                </a:cubicBezTo>
                <a:cubicBezTo>
                  <a:pt x="221673" y="2331"/>
                  <a:pt x="279400" y="355623"/>
                  <a:pt x="332509" y="360241"/>
                </a:cubicBezTo>
                <a:cubicBezTo>
                  <a:pt x="385618" y="364859"/>
                  <a:pt x="434109" y="32349"/>
                  <a:pt x="484909" y="27731"/>
                </a:cubicBezTo>
                <a:cubicBezTo>
                  <a:pt x="535709" y="23113"/>
                  <a:pt x="591127" y="314058"/>
                  <a:pt x="637309" y="332531"/>
                </a:cubicBezTo>
                <a:cubicBezTo>
                  <a:pt x="683491" y="351004"/>
                  <a:pt x="722745" y="244786"/>
                  <a:pt x="762000" y="138568"/>
                </a:cubicBezTo>
              </a:path>
            </a:pathLst>
          </a:cu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bb</a:t>
            </a:r>
            <a:endParaRPr lang="en-GB" dirty="0"/>
          </a:p>
        </p:txBody>
      </p:sp>
      <p:cxnSp>
        <p:nvCxnSpPr>
          <p:cNvPr id="23" name="Straight Connector 22"/>
          <p:cNvCxnSpPr/>
          <p:nvPr/>
        </p:nvCxnSpPr>
        <p:spPr>
          <a:xfrm>
            <a:off x="1963490" y="1556792"/>
            <a:ext cx="1087987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2046475" y="2132856"/>
            <a:ext cx="441922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V="1">
            <a:off x="2450913" y="2492896"/>
            <a:ext cx="299713" cy="288032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V="1">
            <a:off x="2569006" y="2492896"/>
            <a:ext cx="299713" cy="288032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 flipV="1">
            <a:off x="2713022" y="2492896"/>
            <a:ext cx="299713" cy="288032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/>
          <p:cNvCxnSpPr/>
          <p:nvPr/>
        </p:nvCxnSpPr>
        <p:spPr>
          <a:xfrm flipV="1">
            <a:off x="2857038" y="2492896"/>
            <a:ext cx="299713" cy="288032"/>
          </a:xfrm>
          <a:prstGeom prst="line">
            <a:avLst/>
          </a:prstGeom>
          <a:ln w="38100">
            <a:solidFill>
              <a:schemeClr val="bg2">
                <a:lumMod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 flipV="1">
            <a:off x="2426002" y="3068960"/>
            <a:ext cx="299713" cy="288032"/>
          </a:xfrm>
          <a:prstGeom prst="line">
            <a:avLst/>
          </a:prstGeom>
          <a:ln w="381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V="1">
            <a:off x="2544095" y="3068960"/>
            <a:ext cx="299713" cy="288032"/>
          </a:xfrm>
          <a:prstGeom prst="line">
            <a:avLst/>
          </a:prstGeom>
          <a:ln w="381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 flipV="1">
            <a:off x="2688111" y="3068960"/>
            <a:ext cx="299713" cy="288032"/>
          </a:xfrm>
          <a:prstGeom prst="line">
            <a:avLst/>
          </a:prstGeom>
          <a:ln w="381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 flipV="1">
            <a:off x="2832127" y="3068960"/>
            <a:ext cx="299713" cy="288032"/>
          </a:xfrm>
          <a:prstGeom prst="line">
            <a:avLst/>
          </a:prstGeom>
          <a:ln w="381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itle 1"/>
          <p:cNvSpPr txBox="1">
            <a:spLocks/>
          </p:cNvSpPr>
          <p:nvPr/>
        </p:nvSpPr>
        <p:spPr>
          <a:xfrm>
            <a:off x="3516026" y="-357161"/>
            <a:ext cx="5627974" cy="443423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250000"/>
              </a:lnSpc>
            </a:pP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piscina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	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playa</a:t>
            </a:r>
          </a:p>
          <a:p>
            <a:pPr algn="l">
              <a:lnSpc>
                <a:spcPct val="250000"/>
              </a:lnSpc>
            </a:pP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catedral</a:t>
            </a:r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		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zoo</a:t>
            </a:r>
          </a:p>
          <a:p>
            <a:pPr algn="l">
              <a:lnSpc>
                <a:spcPct val="25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castillo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	</a:t>
            </a:r>
            <a:r>
              <a:rPr lang="en-GB" sz="1800" dirty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>
                <a:solidFill>
                  <a:srgbClr val="0070C0"/>
                </a:solidFill>
                <a:latin typeface="Comic Sans MS" panose="030F0702030302020204" pitchFamily="66" charset="0"/>
              </a:rPr>
              <a:t>estadio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5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café    		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centro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comercial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algn="l">
              <a:lnSpc>
                <a:spcPct val="250000"/>
              </a:lnSpc>
            </a:pP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restaurante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	un cine</a:t>
            </a:r>
            <a:endParaRPr lang="en-GB" sz="18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51" name="Title 1"/>
          <p:cNvSpPr txBox="1">
            <a:spLocks/>
          </p:cNvSpPr>
          <p:nvPr/>
        </p:nvSpPr>
        <p:spPr>
          <a:xfrm>
            <a:off x="2915816" y="4005064"/>
            <a:ext cx="4752528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u="sng" dirty="0" err="1" smtClean="0">
                <a:solidFill>
                  <a:srgbClr val="FFC000"/>
                </a:solidFill>
                <a:latin typeface="Gill Sans Ultra Bold" panose="020B0A02020104020203" pitchFamily="34" charset="0"/>
              </a:rPr>
              <a:t>Adjetivos</a:t>
            </a:r>
            <a:r>
              <a:rPr lang="en-GB" sz="1600" u="sng" dirty="0" smtClean="0">
                <a:solidFill>
                  <a:srgbClr val="FFC000"/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u="sng" dirty="0" smtClean="0">
                <a:latin typeface="Gill Sans Ultra Bold" panose="020B0A02020104020203" pitchFamily="34" charset="0"/>
              </a:rPr>
              <a:t>= Adjectives</a:t>
            </a:r>
            <a:endParaRPr lang="en-GB" sz="1600" u="sng" dirty="0">
              <a:solidFill>
                <a:srgbClr val="7030A0"/>
              </a:solidFill>
              <a:latin typeface="Gill Sans Ultra Bold" panose="020B0A02020104020203" pitchFamily="34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3717481" y="4671134"/>
            <a:ext cx="5535039" cy="21698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50000"/>
              </a:lnSpc>
            </a:pPr>
            <a:r>
              <a:rPr lang="en-GB" dirty="0">
                <a:solidFill>
                  <a:srgbClr val="FFC000"/>
                </a:solidFill>
                <a:latin typeface="Comic Sans MS" panose="030F0702030302020204" pitchFamily="66" charset="0"/>
              </a:rPr>
              <a:t>bonito	</a:t>
            </a:r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	 </a:t>
            </a:r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feo</a:t>
            </a:r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		</a:t>
            </a:r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tranquilo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250000"/>
              </a:lnSpc>
            </a:pPr>
            <a:r>
              <a:rPr lang="en-GB" dirty="0" err="1">
                <a:solidFill>
                  <a:srgbClr val="FFC000"/>
                </a:solidFill>
                <a:latin typeface="Comic Sans MS" panose="030F0702030302020204" pitchFamily="66" charset="0"/>
              </a:rPr>
              <a:t>moderno</a:t>
            </a:r>
            <a:r>
              <a:rPr lang="en-GB" dirty="0">
                <a:solidFill>
                  <a:srgbClr val="FFC000"/>
                </a:solidFill>
                <a:latin typeface="Comic Sans MS" panose="030F0702030302020204" pitchFamily="66" charset="0"/>
              </a:rPr>
              <a:t>	</a:t>
            </a:r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  	 </a:t>
            </a:r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viejo</a:t>
            </a:r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		</a:t>
            </a:r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ruidoso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pPr>
              <a:lnSpc>
                <a:spcPct val="250000"/>
              </a:lnSpc>
            </a:pPr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divertido</a:t>
            </a:r>
            <a:r>
              <a:rPr lang="en-GB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  	 </a:t>
            </a:r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aburrido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452320" y="-153849"/>
            <a:ext cx="830508" cy="1206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522" y="1762817"/>
            <a:ext cx="951081" cy="681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7585" y="2444724"/>
            <a:ext cx="650288" cy="650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8" descr="Image result for centro comercial girona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02138" y="2736801"/>
            <a:ext cx="841862" cy="692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" name="Title 1"/>
          <p:cNvSpPr txBox="1">
            <a:spLocks/>
          </p:cNvSpPr>
          <p:nvPr/>
        </p:nvSpPr>
        <p:spPr>
          <a:xfrm>
            <a:off x="-32946" y="-99392"/>
            <a:ext cx="3049425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El arte </a:t>
            </a:r>
            <a:r>
              <a:rPr lang="en-GB" sz="1800" u="sng" dirty="0" smtClean="0">
                <a:latin typeface="Gill Sans Ultra Bold" panose="020B0A02020104020203" pitchFamily="34" charset="0"/>
              </a:rPr>
              <a:t>= Art</a:t>
            </a:r>
            <a:endParaRPr lang="en-GB" sz="1800" u="sng" dirty="0">
              <a:solidFill>
                <a:srgbClr val="FF0000"/>
              </a:solidFill>
              <a:latin typeface="Gill Sans Ultra Bold" panose="020B0A02020104020203" pitchFamily="34" charset="0"/>
            </a:endParaRPr>
          </a:p>
        </p:txBody>
      </p:sp>
      <p:sp>
        <p:nvSpPr>
          <p:cNvPr id="29" name="AutoShape 10" descr="Image result for restaurant outline"/>
          <p:cNvSpPr>
            <a:spLocks noChangeAspect="1" noChangeArrowheads="1"/>
          </p:cNvSpPr>
          <p:nvPr/>
        </p:nvSpPr>
        <p:spPr bwMode="auto">
          <a:xfrm>
            <a:off x="0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2" name="Picture 4" descr="Image result for noisy">
            <a:hlinkClick r:id="rId14"/>
          </p:cNvPr>
          <p:cNvPicPr>
            <a:picLocks noChangeAspect="1" noChangeArrowheads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46" t="10102" r="1449" b="15628"/>
          <a:stretch/>
        </p:blipFill>
        <p:spPr bwMode="auto">
          <a:xfrm>
            <a:off x="7938028" y="5949280"/>
            <a:ext cx="1233629" cy="891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4350" y="6320378"/>
            <a:ext cx="787770" cy="5205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4" name="Picture 2" descr="Image result for boring emoji">
            <a:hlinkClick r:id="rId17"/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4053" y="6259402"/>
            <a:ext cx="624251" cy="724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6595" y="5614054"/>
            <a:ext cx="908559" cy="624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5272" y="4829419"/>
            <a:ext cx="1253032" cy="7598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6249" y="4829419"/>
            <a:ext cx="1146354" cy="716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7" name="Rectangle 56"/>
          <p:cNvSpPr/>
          <p:nvPr/>
        </p:nvSpPr>
        <p:spPr>
          <a:xfrm>
            <a:off x="3131840" y="293439"/>
            <a:ext cx="522899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Y</a:t>
            </a: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E</a:t>
            </a: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A</a:t>
            </a: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</a:t>
            </a:r>
          </a:p>
          <a:p>
            <a:pPr algn="ctr"/>
            <a:endParaRPr lang="en-US" sz="36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en-US" sz="36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4</a:t>
            </a:r>
            <a:endParaRPr lang="en-US" sz="36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cxnSp>
        <p:nvCxnSpPr>
          <p:cNvPr id="24" name="Straight Connector 23"/>
          <p:cNvCxnSpPr/>
          <p:nvPr/>
        </p:nvCxnSpPr>
        <p:spPr>
          <a:xfrm>
            <a:off x="3251618" y="0"/>
            <a:ext cx="26289" cy="396637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956932"/>
            <a:ext cx="814686" cy="6189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39" name="Straight Connector 38"/>
          <p:cNvCxnSpPr/>
          <p:nvPr/>
        </p:nvCxnSpPr>
        <p:spPr>
          <a:xfrm flipV="1">
            <a:off x="3717481" y="3966374"/>
            <a:ext cx="0" cy="28916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-98903" y="3631332"/>
            <a:ext cx="3372775" cy="136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3300767" y="3966374"/>
            <a:ext cx="5807737" cy="283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"/>
          <p:cNvSpPr txBox="1">
            <a:spLocks/>
          </p:cNvSpPr>
          <p:nvPr/>
        </p:nvSpPr>
        <p:spPr>
          <a:xfrm>
            <a:off x="3275856" y="-99392"/>
            <a:ext cx="5868144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u="sng" dirty="0" smtClean="0">
                <a:latin typeface="Gill Sans Ultra Bold" panose="020B0A02020104020203" pitchFamily="34" charset="0"/>
              </a:rPr>
              <a:t>¿</a:t>
            </a:r>
            <a:r>
              <a:rPr lang="en-GB" sz="1600" u="sng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Qué</a:t>
            </a:r>
            <a:r>
              <a:rPr lang="en-GB" sz="1600" u="sng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u="sng" dirty="0" smtClean="0">
                <a:solidFill>
                  <a:srgbClr val="03B914"/>
                </a:solidFill>
                <a:latin typeface="Gill Sans Ultra Bold" panose="020B0A02020104020203" pitchFamily="34" charset="0"/>
              </a:rPr>
              <a:t>hay</a:t>
            </a:r>
            <a:r>
              <a:rPr lang="en-GB" sz="1600" u="sng" dirty="0" smtClean="0">
                <a:latin typeface="Gill Sans Ultra Bold" panose="020B0A02020104020203" pitchFamily="34" charset="0"/>
              </a:rPr>
              <a:t> </a:t>
            </a:r>
            <a:r>
              <a:rPr lang="en-GB" sz="1600" u="sng" dirty="0" err="1" smtClean="0">
                <a:latin typeface="Gill Sans Ultra Bold" panose="020B0A02020104020203" pitchFamily="34" charset="0"/>
              </a:rPr>
              <a:t>en</a:t>
            </a:r>
            <a:r>
              <a:rPr lang="en-GB" sz="1600" u="sng" dirty="0" smtClean="0">
                <a:latin typeface="Gill Sans Ultra Bold" panose="020B0A02020104020203" pitchFamily="34" charset="0"/>
              </a:rPr>
              <a:t> </a:t>
            </a:r>
            <a:r>
              <a:rPr lang="en-GB" sz="1600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la ciudad</a:t>
            </a:r>
            <a:r>
              <a:rPr lang="en-GB" sz="1600" u="sng" dirty="0" smtClean="0">
                <a:latin typeface="Gill Sans Ultra Bold" panose="020B0A02020104020203" pitchFamily="34" charset="0"/>
              </a:rPr>
              <a:t>?</a:t>
            </a:r>
            <a:r>
              <a:rPr lang="en-GB" sz="1600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u="sng" dirty="0" smtClean="0">
                <a:latin typeface="Gill Sans Ultra Bold" panose="020B0A02020104020203" pitchFamily="34" charset="0"/>
              </a:rPr>
              <a:t>= What is there in the town?</a:t>
            </a:r>
            <a:endParaRPr lang="en-GB" sz="1600" u="sng" dirty="0">
              <a:latin typeface="Gill Sans Ultra Bold" panose="020B0A02020104020203" pitchFamily="34" charset="0"/>
            </a:endParaRPr>
          </a:p>
        </p:txBody>
      </p:sp>
      <p:pic>
        <p:nvPicPr>
          <p:cNvPr id="63" name="Picture 2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6134" y="1052736"/>
            <a:ext cx="1080115" cy="6811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5292081" y="188640"/>
            <a:ext cx="22322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Hay… = There is…</a:t>
            </a:r>
            <a:endParaRPr lang="en-GB" dirty="0"/>
          </a:p>
        </p:txBody>
      </p:sp>
      <p:pic>
        <p:nvPicPr>
          <p:cNvPr id="65" name="Picture 3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3205960"/>
            <a:ext cx="1077813" cy="583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Rectangle 39"/>
          <p:cNvSpPr/>
          <p:nvPr/>
        </p:nvSpPr>
        <p:spPr>
          <a:xfrm>
            <a:off x="3765235" y="4365104"/>
            <a:ext cx="10438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pequeño</a:t>
            </a:r>
            <a:endParaRPr lang="en-GB" dirty="0"/>
          </a:p>
        </p:txBody>
      </p:sp>
      <p:sp>
        <p:nvSpPr>
          <p:cNvPr id="67" name="Rectangle 66"/>
          <p:cNvSpPr/>
          <p:nvPr/>
        </p:nvSpPr>
        <p:spPr>
          <a:xfrm>
            <a:off x="5885407" y="4365104"/>
            <a:ext cx="9188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grande</a:t>
            </a:r>
            <a:endParaRPr lang="en-GB" dirty="0"/>
          </a:p>
        </p:txBody>
      </p:sp>
      <p:sp>
        <p:nvSpPr>
          <p:cNvPr id="41" name="Cube 40"/>
          <p:cNvSpPr/>
          <p:nvPr/>
        </p:nvSpPr>
        <p:spPr>
          <a:xfrm>
            <a:off x="4864350" y="4437112"/>
            <a:ext cx="319718" cy="225316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Cube 42"/>
          <p:cNvSpPr/>
          <p:nvPr/>
        </p:nvSpPr>
        <p:spPr>
          <a:xfrm>
            <a:off x="6804248" y="4005064"/>
            <a:ext cx="1750594" cy="766082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226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16632"/>
            <a:ext cx="864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Your conversation may sound like this one.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Listen.</a:t>
            </a:r>
          </a:p>
        </p:txBody>
      </p:sp>
      <p:sp>
        <p:nvSpPr>
          <p:cNvPr id="3" name="Explosion 1 2"/>
          <p:cNvSpPr/>
          <p:nvPr/>
        </p:nvSpPr>
        <p:spPr>
          <a:xfrm>
            <a:off x="395537" y="2348880"/>
            <a:ext cx="8208911" cy="432048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SassoonCRInfant" panose="02010503020300020003" pitchFamily="2" charset="0"/>
              </a:rPr>
              <a:t>Can you guess who I taught at home?</a:t>
            </a:r>
            <a:endParaRPr lang="en-GB" sz="2400" dirty="0">
              <a:latin typeface="SassoonCRInfant" panose="02010503020300020003" pitchFamily="2" charset="0"/>
            </a:endParaRPr>
          </a:p>
        </p:txBody>
      </p:sp>
      <p:pic>
        <p:nvPicPr>
          <p:cNvPr id="4" name="1. Conversation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923928" y="107073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982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465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51520" y="116632"/>
            <a:ext cx="864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And like these.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Listen.</a:t>
            </a:r>
          </a:p>
        </p:txBody>
      </p:sp>
      <p:pic>
        <p:nvPicPr>
          <p:cNvPr id="5" name="2. Animal.wm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2123728" y="980728"/>
            <a:ext cx="487363" cy="487363"/>
          </a:xfrm>
          <a:prstGeom prst="rect">
            <a:avLst/>
          </a:prstGeom>
        </p:spPr>
      </p:pic>
      <p:pic>
        <p:nvPicPr>
          <p:cNvPr id="6" name="2. town.wma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5364088" y="961197"/>
            <a:ext cx="487363" cy="487363"/>
          </a:xfrm>
          <a:prstGeom prst="rect">
            <a:avLst/>
          </a:prstGeom>
        </p:spPr>
      </p:pic>
      <p:sp>
        <p:nvSpPr>
          <p:cNvPr id="7" name="Explosion 1 6"/>
          <p:cNvSpPr/>
          <p:nvPr/>
        </p:nvSpPr>
        <p:spPr>
          <a:xfrm>
            <a:off x="395537" y="2348880"/>
            <a:ext cx="8208911" cy="4320480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SassoonCRInfant" panose="02010503020300020003" pitchFamily="2" charset="0"/>
              </a:rPr>
              <a:t>Can you guess who I taught at home?</a:t>
            </a:r>
            <a:endParaRPr lang="en-GB" sz="2400" dirty="0">
              <a:latin typeface="SassoonCRInfant" panose="020105030203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3917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273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1908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08520" y="1556792"/>
            <a:ext cx="9252520" cy="39604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 smtClean="0">
                <a:latin typeface="XCCW Joined 6a" panose="03050602040000000000" pitchFamily="66" charset="0"/>
              </a:rPr>
              <a:t>¿</a:t>
            </a:r>
            <a:r>
              <a:rPr lang="en-GB" dirty="0" err="1" smtClean="0">
                <a:latin typeface="XCCW Joined 6a" panose="03050602040000000000" pitchFamily="66" charset="0"/>
              </a:rPr>
              <a:t>Qué</a:t>
            </a:r>
            <a:r>
              <a:rPr lang="en-GB" dirty="0" smtClean="0">
                <a:latin typeface="XCCW Joined 6a" panose="03050602040000000000" pitchFamily="66" charset="0"/>
              </a:rPr>
              <a:t> </a:t>
            </a:r>
            <a:r>
              <a:rPr lang="en-GB" dirty="0" err="1" smtClean="0">
                <a:latin typeface="XCCW Joined 6a" panose="03050602040000000000" pitchFamily="66" charset="0"/>
              </a:rPr>
              <a:t>te</a:t>
            </a:r>
            <a:r>
              <a:rPr lang="en-GB" dirty="0" smtClean="0">
                <a:latin typeface="XCCW Joined 6a" panose="03050602040000000000" pitchFamily="66" charset="0"/>
              </a:rPr>
              <a:t> </a:t>
            </a:r>
            <a:r>
              <a:rPr lang="en-GB" dirty="0" err="1" smtClean="0">
                <a:latin typeface="XCCW Joined 6a" panose="03050602040000000000" pitchFamily="66" charset="0"/>
              </a:rPr>
              <a:t>gusta</a:t>
            </a:r>
            <a:r>
              <a:rPr lang="en-GB" dirty="0" smtClean="0">
                <a:latin typeface="XCCW Joined 6a" panose="03050602040000000000" pitchFamily="66" charset="0"/>
              </a:rPr>
              <a:t> </a:t>
            </a:r>
            <a:r>
              <a:rPr lang="en-GB" dirty="0" err="1" smtClean="0">
                <a:latin typeface="XCCW Joined 6a" panose="03050602040000000000" pitchFamily="66" charset="0"/>
              </a:rPr>
              <a:t>hacer</a:t>
            </a:r>
            <a:r>
              <a:rPr lang="en-GB" dirty="0" smtClean="0">
                <a:latin typeface="XCCW Joined 6a" panose="03050602040000000000" pitchFamily="66" charset="0"/>
              </a:rPr>
              <a:t>? ¿</a:t>
            </a:r>
            <a:r>
              <a:rPr lang="en-GB" dirty="0" err="1" smtClean="0">
                <a:latin typeface="XCCW Joined 6a" panose="03050602040000000000" pitchFamily="66" charset="0"/>
              </a:rPr>
              <a:t>Por</a:t>
            </a:r>
            <a:r>
              <a:rPr lang="en-GB" dirty="0" smtClean="0">
                <a:latin typeface="XCCW Joined 6a" panose="03050602040000000000" pitchFamily="66" charset="0"/>
              </a:rPr>
              <a:t> </a:t>
            </a:r>
            <a:r>
              <a:rPr lang="en-GB" dirty="0" err="1" smtClean="0">
                <a:latin typeface="XCCW Joined 6a" panose="03050602040000000000" pitchFamily="66" charset="0"/>
              </a:rPr>
              <a:t>qué</a:t>
            </a:r>
            <a:r>
              <a:rPr lang="en-GB" dirty="0" smtClean="0">
                <a:latin typeface="XCCW Joined 6a" panose="03050602040000000000" pitchFamily="66" charset="0"/>
              </a:rPr>
              <a:t>? </a:t>
            </a:r>
          </a:p>
          <a:p>
            <a:pPr marL="0" indent="0">
              <a:buNone/>
            </a:pPr>
            <a:endParaRPr lang="en-GB" dirty="0">
              <a:latin typeface="XCCW Joined 6a" panose="03050602040000000000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XCCW Joined 6a" panose="03050602040000000000" pitchFamily="66" charset="0"/>
              </a:rPr>
              <a:t>¿</a:t>
            </a:r>
            <a:r>
              <a:rPr lang="en-GB" smtClean="0">
                <a:latin typeface="XCCW Joined 6a" panose="03050602040000000000" pitchFamily="66" charset="0"/>
              </a:rPr>
              <a:t>Quién </a:t>
            </a:r>
            <a:r>
              <a:rPr lang="en-GB" dirty="0" smtClean="0">
                <a:latin typeface="XCCW Joined 6a" panose="03050602040000000000" pitchFamily="66" charset="0"/>
              </a:rPr>
              <a:t>hay </a:t>
            </a:r>
            <a:r>
              <a:rPr lang="en-GB" dirty="0" err="1" smtClean="0">
                <a:latin typeface="XCCW Joined 6a" panose="03050602040000000000" pitchFamily="66" charset="0"/>
              </a:rPr>
              <a:t>en</a:t>
            </a:r>
            <a:r>
              <a:rPr lang="en-GB" dirty="0" smtClean="0">
                <a:latin typeface="XCCW Joined 6a" panose="03050602040000000000" pitchFamily="66" charset="0"/>
              </a:rPr>
              <a:t> </a:t>
            </a:r>
            <a:r>
              <a:rPr lang="en-GB" dirty="0" err="1" smtClean="0">
                <a:latin typeface="XCCW Joined 6a" panose="03050602040000000000" pitchFamily="66" charset="0"/>
              </a:rPr>
              <a:t>tu</a:t>
            </a:r>
            <a:r>
              <a:rPr lang="en-GB" dirty="0" smtClean="0">
                <a:latin typeface="XCCW Joined 6a" panose="03050602040000000000" pitchFamily="66" charset="0"/>
              </a:rPr>
              <a:t> </a:t>
            </a:r>
            <a:r>
              <a:rPr lang="en-GB" dirty="0" err="1" smtClean="0">
                <a:latin typeface="XCCW Joined 6a" panose="03050602040000000000" pitchFamily="66" charset="0"/>
              </a:rPr>
              <a:t>familia</a:t>
            </a:r>
            <a:r>
              <a:rPr lang="en-GB" dirty="0" smtClean="0">
                <a:latin typeface="XCCW Joined 6a" panose="03050602040000000000" pitchFamily="66" charset="0"/>
              </a:rPr>
              <a:t>?</a:t>
            </a:r>
          </a:p>
          <a:p>
            <a:pPr marL="0" indent="0">
              <a:buNone/>
            </a:pPr>
            <a:endParaRPr lang="en-GB" dirty="0">
              <a:latin typeface="XCCW Joined 6a" panose="03050602040000000000" pitchFamily="66" charset="0"/>
            </a:endParaRPr>
          </a:p>
          <a:p>
            <a:pPr marL="0" indent="0">
              <a:buNone/>
            </a:pPr>
            <a:r>
              <a:rPr lang="en-GB" dirty="0" smtClean="0">
                <a:latin typeface="XCCW Joined 6a" panose="03050602040000000000" pitchFamily="66" charset="0"/>
              </a:rPr>
              <a:t>¿</a:t>
            </a:r>
            <a:r>
              <a:rPr lang="en-GB" dirty="0" err="1" smtClean="0">
                <a:latin typeface="XCCW Joined 6a" panose="03050602040000000000" pitchFamily="66" charset="0"/>
              </a:rPr>
              <a:t>Cómo</a:t>
            </a:r>
            <a:r>
              <a:rPr lang="en-GB" dirty="0" smtClean="0">
                <a:latin typeface="XCCW Joined 6a" panose="03050602040000000000" pitchFamily="66" charset="0"/>
              </a:rPr>
              <a:t> </a:t>
            </a:r>
            <a:r>
              <a:rPr lang="en-GB" dirty="0" err="1" smtClean="0">
                <a:latin typeface="XCCW Joined 6a" panose="03050602040000000000" pitchFamily="66" charset="0"/>
              </a:rPr>
              <a:t>eres</a:t>
            </a:r>
            <a:r>
              <a:rPr lang="en-GB" dirty="0" smtClean="0">
                <a:latin typeface="XCCW Joined 6a" panose="03050602040000000000" pitchFamily="66" charset="0"/>
              </a:rPr>
              <a:t>?         </a:t>
            </a:r>
          </a:p>
          <a:p>
            <a:pPr marL="0" indent="0">
              <a:buNone/>
            </a:pPr>
            <a:r>
              <a:rPr lang="en-GB" sz="2400" dirty="0" smtClean="0">
                <a:solidFill>
                  <a:srgbClr val="FF0066"/>
                </a:solidFill>
                <a:latin typeface="XCCW Joined 6a" panose="03050602040000000000" pitchFamily="66" charset="0"/>
              </a:rPr>
              <a:t>Remember feminine endings if you are a girl!</a:t>
            </a:r>
            <a:endParaRPr lang="en-GB" dirty="0" smtClean="0">
              <a:latin typeface="XCCW Joined 6a" panose="03050602040000000000" pitchFamily="66" charset="0"/>
            </a:endParaRPr>
          </a:p>
          <a:p>
            <a:pPr marL="0" indent="0">
              <a:buNone/>
            </a:pPr>
            <a:endParaRPr lang="en-GB" dirty="0">
              <a:latin typeface="XCCW Joined 6a" panose="03050602040000000000" pitchFamily="66" charset="0"/>
            </a:endParaRPr>
          </a:p>
        </p:txBody>
      </p:sp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6399" y="1412776"/>
            <a:ext cx="1233487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501008"/>
            <a:ext cx="936104" cy="936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Image result for little miss shy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3591516"/>
            <a:ext cx="773588" cy="773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84" r="26912" b="13451"/>
          <a:stretch/>
        </p:blipFill>
        <p:spPr bwMode="auto">
          <a:xfrm>
            <a:off x="6404990" y="2599561"/>
            <a:ext cx="785828" cy="896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7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38" r="-5141" b="19039"/>
          <a:stretch/>
        </p:blipFill>
        <p:spPr bwMode="auto">
          <a:xfrm>
            <a:off x="7308304" y="2600655"/>
            <a:ext cx="956191" cy="948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395536" y="116632"/>
            <a:ext cx="864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Let’s move into Year 5 learning.</a:t>
            </a:r>
          </a:p>
          <a:p>
            <a:r>
              <a:rPr lang="en-GB" sz="2800" dirty="0" smtClean="0">
                <a:latin typeface="Comic Sans MS" panose="030F0702030302020204" pitchFamily="66" charset="0"/>
              </a:rPr>
              <a:t>Can you remember these questions?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51520" y="5517232"/>
            <a:ext cx="86409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Look on the vocab sheets on the next slides to help you form an answer.</a:t>
            </a:r>
          </a:p>
        </p:txBody>
      </p:sp>
    </p:spTree>
    <p:extLst>
      <p:ext uri="{BB962C8B-B14F-4D97-AF65-F5344CB8AC3E}">
        <p14:creationId xmlns:p14="http://schemas.microsoft.com/office/powerpoint/2010/main" val="2540379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itle 1"/>
          <p:cNvSpPr txBox="1">
            <a:spLocks/>
          </p:cNvSpPr>
          <p:nvPr/>
        </p:nvSpPr>
        <p:spPr>
          <a:xfrm>
            <a:off x="3963345" y="815154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baloncesto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737320"/>
            <a:ext cx="816768" cy="459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850" y="1327077"/>
            <a:ext cx="782854" cy="440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3246" y="692696"/>
            <a:ext cx="830962" cy="46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0587" y="1630933"/>
            <a:ext cx="897357" cy="504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 descr="Image result for atletismo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4611" y="1192966"/>
            <a:ext cx="654904" cy="437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9515" y="1192966"/>
            <a:ext cx="729945" cy="4379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850" y="385478"/>
            <a:ext cx="949420" cy="534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0935" y="-23829"/>
            <a:ext cx="492939" cy="7340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4147" y="163434"/>
            <a:ext cx="635043" cy="53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1161158"/>
            <a:ext cx="1053287" cy="592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8384" y="332656"/>
            <a:ext cx="1084601" cy="4503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Title 1"/>
          <p:cNvSpPr txBox="1">
            <a:spLocks/>
          </p:cNvSpPr>
          <p:nvPr/>
        </p:nvSpPr>
        <p:spPr>
          <a:xfrm>
            <a:off x="3131840" y="1228004"/>
            <a:ext cx="1344507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tenis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6588264" y="1525278"/>
            <a:ext cx="1656144" cy="4635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atletismo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6878" y="2556754"/>
            <a:ext cx="963596" cy="6381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4405" y="2889684"/>
            <a:ext cx="1064099" cy="589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3233" y="4112332"/>
            <a:ext cx="1018645" cy="677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467"/>
          <a:stretch/>
        </p:blipFill>
        <p:spPr bwMode="auto">
          <a:xfrm>
            <a:off x="2582442" y="3720807"/>
            <a:ext cx="1091874" cy="677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2564904"/>
            <a:ext cx="1052408" cy="593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021677"/>
            <a:ext cx="853856" cy="623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7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7214" y="2780928"/>
            <a:ext cx="831130" cy="639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4147" y="4109921"/>
            <a:ext cx="1030846" cy="6872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247" y="3861048"/>
            <a:ext cx="1088858" cy="5890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076056" y="1772816"/>
            <a:ext cx="3635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Los </a:t>
            </a:r>
            <a:r>
              <a:rPr lang="en-GB" b="1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deportes</a:t>
            </a:r>
            <a:r>
              <a:rPr lang="en-GB" b="1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 </a:t>
            </a:r>
            <a:r>
              <a:rPr lang="en-GB" b="1" u="sng" dirty="0" smtClean="0">
                <a:latin typeface="Gill Sans Ultra Bold" panose="020B0A02020104020203" pitchFamily="34" charset="0"/>
              </a:rPr>
              <a:t>= Sports</a:t>
            </a:r>
            <a:endParaRPr lang="en-GB" b="1" u="sng" dirty="0">
              <a:solidFill>
                <a:srgbClr val="0070C0"/>
              </a:solidFill>
              <a:latin typeface="Gill Sans Ultra Bold" panose="020B0A02020104020203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059832" y="2198618"/>
            <a:ext cx="48038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Los </a:t>
            </a:r>
            <a:r>
              <a:rPr lang="en-GB" b="1" u="sng" dirty="0" err="1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pasatiempos</a:t>
            </a:r>
            <a:r>
              <a:rPr lang="en-GB" b="1" u="sng" dirty="0" smtClean="0">
                <a:solidFill>
                  <a:srgbClr val="0070C0"/>
                </a:solidFill>
                <a:latin typeface="Gill Sans Ultra Bold" panose="020B0A02020104020203" pitchFamily="34" charset="0"/>
              </a:rPr>
              <a:t> </a:t>
            </a:r>
            <a:r>
              <a:rPr lang="en-GB" b="1" u="sng" dirty="0" smtClean="0">
                <a:latin typeface="Gill Sans Ultra Bold" panose="020B0A02020104020203" pitchFamily="34" charset="0"/>
              </a:rPr>
              <a:t>= Hobbies</a:t>
            </a:r>
            <a:endParaRPr lang="en-GB" b="1" u="sng" dirty="0">
              <a:solidFill>
                <a:srgbClr val="0070C0"/>
              </a:solidFill>
              <a:latin typeface="Gill Sans Ultra Bold" panose="020B0A02020104020203" pitchFamily="34" charset="0"/>
            </a:endParaRPr>
          </a:p>
        </p:txBody>
      </p:sp>
      <p:sp>
        <p:nvSpPr>
          <p:cNvPr id="9" name="Smiley Face 8"/>
          <p:cNvSpPr/>
          <p:nvPr/>
        </p:nvSpPr>
        <p:spPr>
          <a:xfrm>
            <a:off x="72008" y="620860"/>
            <a:ext cx="504056" cy="432048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Smiley Face 28"/>
          <p:cNvSpPr/>
          <p:nvPr/>
        </p:nvSpPr>
        <p:spPr>
          <a:xfrm>
            <a:off x="611560" y="620584"/>
            <a:ext cx="504056" cy="432048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Smiley Face 29"/>
          <p:cNvSpPr/>
          <p:nvPr/>
        </p:nvSpPr>
        <p:spPr>
          <a:xfrm>
            <a:off x="611560" y="1120807"/>
            <a:ext cx="504056" cy="432048"/>
          </a:xfrm>
          <a:prstGeom prst="smileyFac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1" name="Smiley Face 30"/>
          <p:cNvSpPr/>
          <p:nvPr/>
        </p:nvSpPr>
        <p:spPr>
          <a:xfrm>
            <a:off x="611560" y="1611170"/>
            <a:ext cx="504056" cy="432048"/>
          </a:xfrm>
          <a:prstGeom prst="smileyFace">
            <a:avLst>
              <a:gd name="adj" fmla="val -4653"/>
            </a:avLst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Smiley Face 32"/>
          <p:cNvSpPr/>
          <p:nvPr/>
        </p:nvSpPr>
        <p:spPr>
          <a:xfrm>
            <a:off x="58920" y="2119992"/>
            <a:ext cx="504056" cy="432048"/>
          </a:xfrm>
          <a:prstGeom prst="smileyFace">
            <a:avLst>
              <a:gd name="adj" fmla="val -4653"/>
            </a:avLst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Smiley Face 33"/>
          <p:cNvSpPr/>
          <p:nvPr/>
        </p:nvSpPr>
        <p:spPr>
          <a:xfrm>
            <a:off x="611560" y="2119992"/>
            <a:ext cx="504056" cy="432048"/>
          </a:xfrm>
          <a:prstGeom prst="smileyFace">
            <a:avLst>
              <a:gd name="adj" fmla="val -4653"/>
            </a:avLst>
          </a:prstGeom>
          <a:solidFill>
            <a:schemeClr val="bg1">
              <a:lumMod val="8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Title 1"/>
          <p:cNvSpPr txBox="1">
            <a:spLocks/>
          </p:cNvSpPr>
          <p:nvPr/>
        </p:nvSpPr>
        <p:spPr>
          <a:xfrm>
            <a:off x="1043608" y="675066"/>
            <a:ext cx="2421155" cy="1800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me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gusta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mucho</a:t>
            </a:r>
          </a:p>
          <a:p>
            <a:pPr algn="l"/>
            <a:endParaRPr lang="en-GB" sz="1800" b="1" dirty="0" smtClean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me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gusta</a:t>
            </a:r>
            <a:endParaRPr lang="en-GB" sz="1800" b="1" dirty="0" smtClean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b="1" dirty="0" smtClean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b="1" dirty="0" smtClean="0">
                <a:latin typeface="Comic Sans MS" panose="030F0702030302020204" pitchFamily="66" charset="0"/>
              </a:rPr>
              <a:t>no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me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gusta</a:t>
            </a:r>
            <a:endParaRPr lang="en-GB" sz="1800" b="1" dirty="0" smtClean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algn="l"/>
            <a:endParaRPr lang="en-GB" sz="1800" b="1" dirty="0" smtClean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algn="l"/>
            <a:r>
              <a:rPr lang="en-GB" sz="1800" b="1" dirty="0" smtClean="0">
                <a:latin typeface="Comic Sans MS" panose="030F0702030302020204" pitchFamily="66" charset="0"/>
              </a:rPr>
              <a:t>no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me </a:t>
            </a:r>
            <a:r>
              <a:rPr lang="en-GB" sz="1800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gusta</a:t>
            </a:r>
            <a:r>
              <a:rPr lang="en-GB" sz="18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 </a:t>
            </a:r>
            <a:r>
              <a:rPr lang="en-GB" sz="1800" b="1" dirty="0" smtClean="0">
                <a:solidFill>
                  <a:schemeClr val="accent6">
                    <a:lumMod val="50000"/>
                  </a:schemeClr>
                </a:solidFill>
                <a:latin typeface="Comic Sans MS" panose="030F0702030302020204" pitchFamily="66" charset="0"/>
              </a:rPr>
              <a:t>nada</a:t>
            </a:r>
            <a:endParaRPr lang="en-GB" sz="1800" b="1" dirty="0">
              <a:solidFill>
                <a:schemeClr val="accent6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7884368" y="-27384"/>
            <a:ext cx="13340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la 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gimnasia</a:t>
            </a:r>
            <a:endParaRPr lang="en-GB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4111723" y="1765830"/>
            <a:ext cx="110959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dirty="0" err="1">
                <a:solidFill>
                  <a:srgbClr val="0070C0"/>
                </a:solidFill>
                <a:latin typeface="Comic Sans MS" panose="030F0702030302020204" pitchFamily="66" charset="0"/>
              </a:rPr>
              <a:t>fútbol</a:t>
            </a:r>
            <a:endParaRPr lang="en-GB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550499" y="620688"/>
            <a:ext cx="13404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dirty="0" err="1">
                <a:solidFill>
                  <a:srgbClr val="0070C0"/>
                </a:solidFill>
                <a:latin typeface="Comic Sans MS" panose="030F0702030302020204" pitchFamily="66" charset="0"/>
              </a:rPr>
              <a:t>patinete</a:t>
            </a:r>
            <a:endParaRPr lang="en-GB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38" name="Rectangle 37"/>
          <p:cNvSpPr/>
          <p:nvPr/>
        </p:nvSpPr>
        <p:spPr>
          <a:xfrm>
            <a:off x="5369821" y="345452"/>
            <a:ext cx="12843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dirty="0" err="1">
                <a:solidFill>
                  <a:srgbClr val="0070C0"/>
                </a:solidFill>
                <a:latin typeface="Comic Sans MS" panose="030F0702030302020204" pitchFamily="66" charset="0"/>
              </a:rPr>
              <a:t>ciclismo</a:t>
            </a:r>
            <a:endParaRPr lang="en-GB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3059832" y="369621"/>
            <a:ext cx="10518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el rugby</a:t>
            </a:r>
          </a:p>
        </p:txBody>
      </p:sp>
      <p:sp>
        <p:nvSpPr>
          <p:cNvPr id="40" name="Rectangle 39"/>
          <p:cNvSpPr/>
          <p:nvPr/>
        </p:nvSpPr>
        <p:spPr>
          <a:xfrm>
            <a:off x="7884368" y="841963"/>
            <a:ext cx="13260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rgbClr val="FF0066"/>
                </a:solidFill>
                <a:latin typeface="Comic Sans MS" panose="030F0702030302020204" pitchFamily="66" charset="0"/>
              </a:rPr>
              <a:t>la </a:t>
            </a:r>
            <a:r>
              <a:rPr lang="en-GB" dirty="0" err="1">
                <a:solidFill>
                  <a:srgbClr val="FF0066"/>
                </a:solidFill>
                <a:latin typeface="Comic Sans MS" panose="030F0702030302020204" pitchFamily="66" charset="0"/>
              </a:rPr>
              <a:t>natación</a:t>
            </a:r>
            <a:endParaRPr lang="en-GB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41" name="Rectangle 40"/>
          <p:cNvSpPr/>
          <p:nvPr/>
        </p:nvSpPr>
        <p:spPr>
          <a:xfrm>
            <a:off x="5112088" y="1260049"/>
            <a:ext cx="137390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32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Year 5</a:t>
            </a:r>
            <a:endParaRPr lang="en-US" sz="32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0" y="323364"/>
            <a:ext cx="23705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err="1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Verbos</a:t>
            </a:r>
            <a:r>
              <a:rPr lang="en-GB" b="1" u="sng" dirty="0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 </a:t>
            </a:r>
            <a:r>
              <a:rPr lang="en-GB" b="1" u="sng" dirty="0" smtClean="0">
                <a:latin typeface="Gill Sans Ultra Bold" panose="020B0A02020104020203" pitchFamily="34" charset="0"/>
              </a:rPr>
              <a:t>= Verbs</a:t>
            </a:r>
            <a:endParaRPr lang="en-GB" b="1" u="sng" dirty="0">
              <a:solidFill>
                <a:srgbClr val="0070C0"/>
              </a:solidFill>
              <a:latin typeface="Gill Sans Ultra Bold" panose="020B0A02020104020203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0" y="2566645"/>
            <a:ext cx="2370588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err="1" smtClean="0">
                <a:solidFill>
                  <a:srgbClr val="7030A0"/>
                </a:solidFill>
                <a:latin typeface="Gill Sans Ultra Bold" panose="020B0A02020104020203" pitchFamily="34" charset="0"/>
              </a:rPr>
              <a:t>Conjunciones</a:t>
            </a:r>
            <a:r>
              <a:rPr lang="en-GB" b="1" u="sng" dirty="0" smtClean="0">
                <a:solidFill>
                  <a:srgbClr val="7030A0"/>
                </a:solidFill>
                <a:latin typeface="Gill Sans Ultra Bold" panose="020B0A02020104020203" pitchFamily="34" charset="0"/>
              </a:rPr>
              <a:t> </a:t>
            </a:r>
            <a:r>
              <a:rPr lang="en-GB" b="1" u="sng" dirty="0" smtClean="0">
                <a:latin typeface="Gill Sans Ultra Bold" panose="020B0A02020104020203" pitchFamily="34" charset="0"/>
              </a:rPr>
              <a:t>= Conjunctions</a:t>
            </a:r>
          </a:p>
          <a:p>
            <a:pPr>
              <a:spcAft>
                <a:spcPts val="600"/>
              </a:spcAft>
            </a:pP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y = </a:t>
            </a:r>
            <a:r>
              <a:rPr lang="en-GB" dirty="0" smtClean="0">
                <a:latin typeface="Comic Sans MS" panose="030F0702030302020204" pitchFamily="66" charset="0"/>
              </a:rPr>
              <a:t>and</a:t>
            </a:r>
            <a:endParaRPr lang="en-GB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>
              <a:spcAft>
                <a:spcPts val="600"/>
              </a:spcAft>
            </a:pPr>
            <a:r>
              <a:rPr lang="en-GB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porque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= </a:t>
            </a:r>
            <a:r>
              <a:rPr lang="en-GB" dirty="0" smtClean="0">
                <a:latin typeface="Comic Sans MS" panose="030F0702030302020204" pitchFamily="66" charset="0"/>
              </a:rPr>
              <a:t>because</a:t>
            </a:r>
          </a:p>
          <a:p>
            <a:pPr>
              <a:spcAft>
                <a:spcPts val="600"/>
              </a:spcAft>
            </a:pPr>
            <a:r>
              <a:rPr lang="en-GB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pero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= </a:t>
            </a:r>
            <a:r>
              <a:rPr lang="en-GB" dirty="0" smtClean="0">
                <a:latin typeface="Comic Sans MS" panose="030F0702030302020204" pitchFamily="66" charset="0"/>
              </a:rPr>
              <a:t>but</a:t>
            </a:r>
          </a:p>
          <a:p>
            <a:pPr>
              <a:spcAft>
                <a:spcPts val="600"/>
              </a:spcAft>
            </a:pPr>
            <a:r>
              <a:rPr lang="en-GB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también</a:t>
            </a: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= </a:t>
            </a:r>
            <a:r>
              <a:rPr lang="en-GB" dirty="0" smtClean="0">
                <a:latin typeface="Comic Sans MS" panose="030F0702030302020204" pitchFamily="66" charset="0"/>
              </a:rPr>
              <a:t>also</a:t>
            </a:r>
          </a:p>
          <a:p>
            <a:pPr>
              <a:spcAft>
                <a:spcPts val="600"/>
              </a:spcAft>
            </a:pPr>
            <a:r>
              <a:rPr lang="en-GB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con = </a:t>
            </a:r>
            <a:r>
              <a:rPr lang="en-GB" dirty="0" smtClean="0">
                <a:latin typeface="Comic Sans MS" panose="030F0702030302020204" pitchFamily="66" charset="0"/>
              </a:rPr>
              <a:t>with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691680" y="4931876"/>
            <a:ext cx="76328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err="1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Opiniones</a:t>
            </a:r>
            <a:r>
              <a:rPr lang="en-GB" b="1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 </a:t>
            </a:r>
            <a:r>
              <a:rPr lang="en-GB" b="1" u="sng" dirty="0" smtClean="0">
                <a:solidFill>
                  <a:srgbClr val="7030A0"/>
                </a:solidFill>
                <a:latin typeface="Gill Sans Ultra Bold" panose="020B0A02020104020203" pitchFamily="34" charset="0"/>
              </a:rPr>
              <a:t>con </a:t>
            </a:r>
            <a:r>
              <a:rPr lang="en-GB" b="1" u="sng" dirty="0" err="1" smtClean="0">
                <a:solidFill>
                  <a:srgbClr val="FFC000"/>
                </a:solidFill>
                <a:latin typeface="Gill Sans Ultra Bold" panose="020B0A02020104020203" pitchFamily="34" charset="0"/>
              </a:rPr>
              <a:t>adjetivos</a:t>
            </a:r>
            <a:r>
              <a:rPr lang="en-GB" b="1" u="sng" dirty="0" smtClean="0">
                <a:solidFill>
                  <a:srgbClr val="FFC000"/>
                </a:solidFill>
                <a:latin typeface="Gill Sans Ultra Bold" panose="020B0A02020104020203" pitchFamily="34" charset="0"/>
              </a:rPr>
              <a:t> </a:t>
            </a:r>
            <a:r>
              <a:rPr lang="en-GB" b="1" u="sng" dirty="0" smtClean="0">
                <a:latin typeface="Gill Sans Ultra Bold" panose="020B0A02020104020203" pitchFamily="34" charset="0"/>
              </a:rPr>
              <a:t>= Opinions with adjectives</a:t>
            </a:r>
          </a:p>
        </p:txBody>
      </p:sp>
      <p:sp>
        <p:nvSpPr>
          <p:cNvPr id="45" name="Title 1"/>
          <p:cNvSpPr txBox="1">
            <a:spLocks/>
          </p:cNvSpPr>
          <p:nvPr/>
        </p:nvSpPr>
        <p:spPr>
          <a:xfrm>
            <a:off x="2357950" y="3212608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jugar</a:t>
            </a:r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en</a:t>
            </a:r>
            <a:r>
              <a:rPr lang="en-GB" sz="1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</a:t>
            </a:r>
            <a:r>
              <a:rPr lang="en-GB" sz="1800" dirty="0" smtClean="0"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ordinador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46" name="Title 1"/>
          <p:cNvSpPr txBox="1">
            <a:spLocks/>
          </p:cNvSpPr>
          <p:nvPr/>
        </p:nvSpPr>
        <p:spPr>
          <a:xfrm>
            <a:off x="3930851" y="2531753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jugar</a:t>
            </a:r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en</a:t>
            </a:r>
            <a:r>
              <a:rPr lang="en-GB" sz="1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</a:t>
            </a:r>
            <a:r>
              <a:rPr lang="en-GB" sz="1800" dirty="0" smtClean="0"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móvil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47" name="Title 1"/>
          <p:cNvSpPr txBox="1">
            <a:spLocks/>
          </p:cNvSpPr>
          <p:nvPr/>
        </p:nvSpPr>
        <p:spPr>
          <a:xfrm>
            <a:off x="5171878" y="3212608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jugar</a:t>
            </a:r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con</a:t>
            </a:r>
            <a:r>
              <a:rPr lang="en-GB" sz="1800" dirty="0" smtClean="0">
                <a:latin typeface="Comic Sans MS" panose="030F0702030302020204" pitchFamily="66" charset="0"/>
              </a:rPr>
              <a:t> mi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tableta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48" name="Title 1"/>
          <p:cNvSpPr txBox="1">
            <a:spLocks/>
          </p:cNvSpPr>
          <p:nvPr/>
        </p:nvSpPr>
        <p:spPr>
          <a:xfrm>
            <a:off x="6500563" y="2348880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p</a:t>
            </a:r>
            <a:r>
              <a:rPr lang="en-GB" sz="1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atinar</a:t>
            </a:r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</a:p>
        </p:txBody>
      </p:sp>
      <p:sp>
        <p:nvSpPr>
          <p:cNvPr id="49" name="Title 1"/>
          <p:cNvSpPr txBox="1">
            <a:spLocks/>
          </p:cNvSpPr>
          <p:nvPr/>
        </p:nvSpPr>
        <p:spPr>
          <a:xfrm>
            <a:off x="7719562" y="3393740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leer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libros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50" name="Title 1"/>
          <p:cNvSpPr txBox="1">
            <a:spLocks/>
          </p:cNvSpPr>
          <p:nvPr/>
        </p:nvSpPr>
        <p:spPr>
          <a:xfrm>
            <a:off x="2339752" y="4365104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escuchar</a:t>
            </a:r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música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51" name="Title 1"/>
          <p:cNvSpPr txBox="1">
            <a:spLocks/>
          </p:cNvSpPr>
          <p:nvPr/>
        </p:nvSpPr>
        <p:spPr>
          <a:xfrm>
            <a:off x="3882650" y="3645024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ver</a:t>
            </a:r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la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televisión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pic>
        <p:nvPicPr>
          <p:cNvPr id="52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5650" y="1953580"/>
            <a:ext cx="782854" cy="440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" name="Title 1"/>
          <p:cNvSpPr txBox="1">
            <a:spLocks/>
          </p:cNvSpPr>
          <p:nvPr/>
        </p:nvSpPr>
        <p:spPr>
          <a:xfrm>
            <a:off x="7891291" y="2385628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jugar</a:t>
            </a:r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al</a:t>
            </a:r>
            <a:r>
              <a:rPr lang="en-GB" sz="1800" dirty="0" smtClean="0"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fútbol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54" name="Title 1"/>
          <p:cNvSpPr txBox="1">
            <a:spLocks/>
          </p:cNvSpPr>
          <p:nvPr/>
        </p:nvSpPr>
        <p:spPr>
          <a:xfrm>
            <a:off x="5148181" y="4357408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ir</a:t>
            </a:r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al</a:t>
            </a:r>
            <a:r>
              <a:rPr lang="en-GB" sz="1800" dirty="0" smtClean="0"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cine</a:t>
            </a:r>
          </a:p>
        </p:txBody>
      </p:sp>
      <p:sp>
        <p:nvSpPr>
          <p:cNvPr id="55" name="Title 1"/>
          <p:cNvSpPr txBox="1">
            <a:spLocks/>
          </p:cNvSpPr>
          <p:nvPr/>
        </p:nvSpPr>
        <p:spPr>
          <a:xfrm>
            <a:off x="6377596" y="3549577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ir</a:t>
            </a:r>
            <a:r>
              <a:rPr lang="en-GB" sz="18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smtClean="0">
                <a:latin typeface="Comic Sans MS" panose="030F0702030302020204" pitchFamily="66" charset="0"/>
              </a:rPr>
              <a:t>de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compras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pic>
        <p:nvPicPr>
          <p:cNvPr id="56" name="Picture 2"/>
          <p:cNvPicPr>
            <a:picLocks noChangeAspect="1" noChangeArrowheads="1"/>
          </p:cNvPicPr>
          <p:nvPr/>
        </p:nvPicPr>
        <p:blipFill rotWithShape="1"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77" t="-1562" r="9776"/>
          <a:stretch/>
        </p:blipFill>
        <p:spPr bwMode="auto">
          <a:xfrm>
            <a:off x="8078797" y="3825788"/>
            <a:ext cx="885691" cy="7718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Title 1"/>
          <p:cNvSpPr txBox="1">
            <a:spLocks/>
          </p:cNvSpPr>
          <p:nvPr/>
        </p:nvSpPr>
        <p:spPr>
          <a:xfrm>
            <a:off x="7747275" y="4473860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0000"/>
                </a:solidFill>
                <a:latin typeface="Comic Sans MS" panose="030F0702030302020204" pitchFamily="66" charset="0"/>
              </a:rPr>
              <a:t>cocinar</a:t>
            </a:r>
            <a:endParaRPr lang="en-GB" sz="1800" dirty="0" smtClean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59" name="Straight Connector 58"/>
          <p:cNvCxnSpPr/>
          <p:nvPr/>
        </p:nvCxnSpPr>
        <p:spPr>
          <a:xfrm>
            <a:off x="-62979" y="2564904"/>
            <a:ext cx="320955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 flipH="1" flipV="1">
            <a:off x="3128379" y="260648"/>
            <a:ext cx="3461" cy="235863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2267744" y="2567950"/>
            <a:ext cx="0" cy="230701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>
            <a:off x="0" y="4869160"/>
            <a:ext cx="9144000" cy="580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" name="TextBox 70"/>
          <p:cNvSpPr txBox="1"/>
          <p:nvPr/>
        </p:nvSpPr>
        <p:spPr>
          <a:xfrm>
            <a:off x="113180" y="4941168"/>
            <a:ext cx="1578500" cy="369332"/>
          </a:xfrm>
          <a:prstGeom prst="rect">
            <a:avLst/>
          </a:prstGeom>
          <a:noFill/>
          <a:ln w="38100">
            <a:solidFill>
              <a:schemeClr val="accent3"/>
            </a:solidFill>
            <a:prstDash val="sysDot"/>
          </a:ln>
        </p:spPr>
        <p:txBody>
          <a:bodyPr wrap="square" rtlCol="0">
            <a:spAutoFit/>
          </a:bodyPr>
          <a:lstStyle/>
          <a:p>
            <a:r>
              <a:rPr lang="en-GB" b="1" dirty="0" err="1" smtClean="0">
                <a:solidFill>
                  <a:srgbClr val="00B050"/>
                </a:solidFill>
                <a:latin typeface="Comic Sans MS" panose="030F0702030302020204" pitchFamily="66" charset="0"/>
              </a:rPr>
              <a:t>es</a:t>
            </a:r>
            <a:r>
              <a:rPr lang="en-GB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… </a:t>
            </a:r>
            <a:r>
              <a:rPr lang="en-GB" b="1" dirty="0" smtClean="0">
                <a:latin typeface="Comic Sans MS" panose="030F0702030302020204" pitchFamily="66" charset="0"/>
              </a:rPr>
              <a:t>= it is…</a:t>
            </a:r>
            <a:endParaRPr lang="en-GB" b="1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72" name="Picture 2"/>
          <p:cNvPicPr>
            <a:picLocks noChangeAspect="1" noChangeArrowheads="1"/>
          </p:cNvPicPr>
          <p:nvPr/>
        </p:nvPicPr>
        <p:blipFill rotWithShape="1"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77" t="8500" b="10656"/>
          <a:stretch/>
        </p:blipFill>
        <p:spPr bwMode="auto">
          <a:xfrm>
            <a:off x="194954" y="5373216"/>
            <a:ext cx="920662" cy="591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72" descr="Image result for quiet">
            <a:hlinkClick r:id="rId24"/>
          </p:cNvPr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59399" y="5947697"/>
            <a:ext cx="845081" cy="845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4" descr="Image result for noisy">
            <a:hlinkClick r:id="rId26"/>
          </p:cNvPr>
          <p:cNvPicPr>
            <a:picLocks noChangeAspect="1" noChangeArrowheads="1"/>
          </p:cNvPicPr>
          <p:nvPr/>
        </p:nvPicPr>
        <p:blipFill rotWithShape="1"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46" t="10102" r="1449" b="15628"/>
          <a:stretch/>
        </p:blipFill>
        <p:spPr bwMode="auto">
          <a:xfrm>
            <a:off x="6978645" y="5269036"/>
            <a:ext cx="909394" cy="657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5" name="Picture 14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3367" y="5339106"/>
            <a:ext cx="1048952" cy="693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6" name="Picture 6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6182859"/>
            <a:ext cx="697728" cy="670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" name="Picture 8" descr="Image result for thinking emoji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757" y="5238546"/>
            <a:ext cx="752223" cy="1053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8" name="Picture 11"/>
          <p:cNvPicPr>
            <a:picLocks noChangeAspect="1" noChangeArrowheads="1"/>
          </p:cNvPicPr>
          <p:nvPr/>
        </p:nvPicPr>
        <p:blipFill rotWithShape="1"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" t="26841" b="21572"/>
          <a:stretch/>
        </p:blipFill>
        <p:spPr bwMode="auto">
          <a:xfrm>
            <a:off x="1345934" y="6178024"/>
            <a:ext cx="1281850" cy="6799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Picture 12"/>
          <p:cNvPicPr>
            <a:picLocks noChangeAspect="1" noChangeArrowheads="1"/>
          </p:cNvPicPr>
          <p:nvPr/>
        </p:nvPicPr>
        <p:blipFill rotWithShape="1"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868" r="30514"/>
          <a:stretch/>
        </p:blipFill>
        <p:spPr bwMode="auto">
          <a:xfrm>
            <a:off x="3991197" y="6095538"/>
            <a:ext cx="880499" cy="697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" name="Title 1"/>
          <p:cNvSpPr txBox="1">
            <a:spLocks/>
          </p:cNvSpPr>
          <p:nvPr/>
        </p:nvSpPr>
        <p:spPr>
          <a:xfrm>
            <a:off x="-108520" y="5986028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emocionante</a:t>
            </a:r>
            <a:endParaRPr lang="en-GB" sz="1800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sz="1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(exciting)</a:t>
            </a:r>
          </a:p>
        </p:txBody>
      </p:sp>
      <p:sp>
        <p:nvSpPr>
          <p:cNvPr id="81" name="Title 1"/>
          <p:cNvSpPr txBox="1">
            <a:spLocks/>
          </p:cNvSpPr>
          <p:nvPr/>
        </p:nvSpPr>
        <p:spPr>
          <a:xfrm>
            <a:off x="7675267" y="5531448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tranquilo</a:t>
            </a:r>
            <a:endParaRPr lang="en-GB" sz="1800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sz="1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(quiet, calm)</a:t>
            </a:r>
          </a:p>
        </p:txBody>
      </p:sp>
      <p:sp>
        <p:nvSpPr>
          <p:cNvPr id="82" name="Title 1"/>
          <p:cNvSpPr txBox="1">
            <a:spLocks/>
          </p:cNvSpPr>
          <p:nvPr/>
        </p:nvSpPr>
        <p:spPr>
          <a:xfrm>
            <a:off x="6516216" y="6021288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ruidoso</a:t>
            </a:r>
            <a:endParaRPr lang="en-GB" sz="1800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sz="1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(loud)</a:t>
            </a:r>
          </a:p>
        </p:txBody>
      </p:sp>
      <p:sp>
        <p:nvSpPr>
          <p:cNvPr id="83" name="Title 1"/>
          <p:cNvSpPr txBox="1">
            <a:spLocks/>
          </p:cNvSpPr>
          <p:nvPr/>
        </p:nvSpPr>
        <p:spPr>
          <a:xfrm>
            <a:off x="5659043" y="5668998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malo</a:t>
            </a:r>
            <a:endParaRPr lang="en-GB" sz="1800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sz="1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(bad)</a:t>
            </a:r>
          </a:p>
        </p:txBody>
      </p:sp>
      <p:sp>
        <p:nvSpPr>
          <p:cNvPr id="84" name="Title 1"/>
          <p:cNvSpPr txBox="1">
            <a:spLocks/>
          </p:cNvSpPr>
          <p:nvPr/>
        </p:nvSpPr>
        <p:spPr>
          <a:xfrm>
            <a:off x="4722939" y="6095538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divertido</a:t>
            </a:r>
            <a:endParaRPr lang="en-GB" sz="1800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sz="1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(fun)</a:t>
            </a:r>
          </a:p>
        </p:txBody>
      </p:sp>
      <p:sp>
        <p:nvSpPr>
          <p:cNvPr id="85" name="Title 1"/>
          <p:cNvSpPr txBox="1">
            <a:spLocks/>
          </p:cNvSpPr>
          <p:nvPr/>
        </p:nvSpPr>
        <p:spPr>
          <a:xfrm>
            <a:off x="3642819" y="5517232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aburrido</a:t>
            </a:r>
            <a:endParaRPr lang="en-GB" sz="1800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sz="1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(boring)</a:t>
            </a:r>
          </a:p>
        </p:txBody>
      </p:sp>
      <p:sp>
        <p:nvSpPr>
          <p:cNvPr id="86" name="Title 1"/>
          <p:cNvSpPr txBox="1">
            <a:spLocks/>
          </p:cNvSpPr>
          <p:nvPr/>
        </p:nvSpPr>
        <p:spPr>
          <a:xfrm>
            <a:off x="2490691" y="6254942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interesante</a:t>
            </a:r>
            <a:endParaRPr lang="en-GB" sz="1800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sz="1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(interesting)</a:t>
            </a:r>
          </a:p>
        </p:txBody>
      </p:sp>
      <p:sp>
        <p:nvSpPr>
          <p:cNvPr id="87" name="Title 1"/>
          <p:cNvSpPr txBox="1">
            <a:spLocks/>
          </p:cNvSpPr>
          <p:nvPr/>
        </p:nvSpPr>
        <p:spPr>
          <a:xfrm>
            <a:off x="1185294" y="5628230"/>
            <a:ext cx="1577253" cy="467308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relajante</a:t>
            </a:r>
            <a:endParaRPr lang="en-GB" sz="1800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sz="1800" dirty="0" smtClean="0">
                <a:solidFill>
                  <a:srgbClr val="FFC000"/>
                </a:solidFill>
                <a:latin typeface="Comic Sans MS" panose="030F0702030302020204" pitchFamily="66" charset="0"/>
              </a:rPr>
              <a:t>(relaxing)</a:t>
            </a:r>
          </a:p>
        </p:txBody>
      </p:sp>
      <p:sp>
        <p:nvSpPr>
          <p:cNvPr id="88" name="Title 1"/>
          <p:cNvSpPr txBox="1">
            <a:spLocks/>
          </p:cNvSpPr>
          <p:nvPr/>
        </p:nvSpPr>
        <p:spPr>
          <a:xfrm>
            <a:off x="-36512" y="-99392"/>
            <a:ext cx="7266428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b="1" u="sng" dirty="0" smtClean="0">
                <a:latin typeface="Gill Sans Ultra Bold" panose="020B0A02020104020203" pitchFamily="34" charset="0"/>
              </a:rPr>
              <a:t>¿</a:t>
            </a:r>
            <a:r>
              <a:rPr lang="en-GB" sz="1800" b="1" u="sng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Qué</a:t>
            </a:r>
            <a:r>
              <a:rPr lang="en-GB" sz="1800" b="1" u="sng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 </a:t>
            </a:r>
            <a:r>
              <a:rPr lang="en-GB" sz="1800" b="1" u="sng" dirty="0" err="1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te</a:t>
            </a:r>
            <a:r>
              <a:rPr lang="en-GB" sz="1800" b="1" u="sng" dirty="0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 </a:t>
            </a:r>
            <a:r>
              <a:rPr lang="en-GB" sz="1800" b="1" u="sng" dirty="0" err="1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gusta</a:t>
            </a:r>
            <a:r>
              <a:rPr lang="en-GB" sz="1800" b="1" u="sng" dirty="0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 </a:t>
            </a:r>
            <a:r>
              <a:rPr lang="en-GB" sz="1800" b="1" u="sng" dirty="0" err="1" smtClean="0">
                <a:solidFill>
                  <a:srgbClr val="FF0000"/>
                </a:solidFill>
                <a:latin typeface="Gill Sans Ultra Bold" panose="020B0A02020104020203" pitchFamily="34" charset="0"/>
              </a:rPr>
              <a:t>hacer</a:t>
            </a:r>
            <a:r>
              <a:rPr lang="en-GB" sz="1800" b="1" u="sng" dirty="0" smtClean="0">
                <a:latin typeface="Gill Sans Ultra Bold" panose="020B0A02020104020203" pitchFamily="34" charset="0"/>
              </a:rPr>
              <a:t>? = What do you like to do?</a:t>
            </a:r>
            <a:endParaRPr lang="en-GB" sz="1800" b="1" u="sng" dirty="0">
              <a:latin typeface="Gill Sans Ultra Bold" panose="020B0A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8804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Rectangle 105"/>
          <p:cNvSpPr/>
          <p:nvPr/>
        </p:nvSpPr>
        <p:spPr>
          <a:xfrm>
            <a:off x="3635897" y="5480064"/>
            <a:ext cx="612068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un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baño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/           un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comedor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         un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jardín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/	</a:t>
            </a:r>
          </a:p>
          <a:p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el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baño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</a:t>
            </a: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el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comedor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         el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jardín</a:t>
            </a:r>
            <a:endParaRPr lang="en-GB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		</a:t>
            </a:r>
          </a:p>
          <a:p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cocina</a:t>
            </a:r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/</a:t>
            </a:r>
            <a:r>
              <a:rPr lang="en-GB" dirty="0">
                <a:solidFill>
                  <a:srgbClr val="0070C0"/>
                </a:solidFill>
                <a:latin typeface="Comic Sans MS" panose="030F0702030302020204" pitchFamily="66" charset="0"/>
              </a:rPr>
              <a:t>	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un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dormitorio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/  	un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salón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dirty="0">
                <a:solidFill>
                  <a:srgbClr val="FF0066"/>
                </a:solidFill>
                <a:latin typeface="Comic Sans MS" panose="030F0702030302020204" pitchFamily="66" charset="0"/>
              </a:rPr>
              <a:t>l</a:t>
            </a:r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a 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cocina</a:t>
            </a:r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	   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el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dormitorio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              el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salón</a:t>
            </a:r>
            <a:endParaRPr lang="en-GB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74" name="Rounded Rectangle 73"/>
          <p:cNvSpPr/>
          <p:nvPr/>
        </p:nvSpPr>
        <p:spPr>
          <a:xfrm>
            <a:off x="-180528" y="4221088"/>
            <a:ext cx="3507767" cy="261052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	     </a:t>
            </a:r>
          </a:p>
          <a:p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         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caravana</a:t>
            </a:r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      		     </a:t>
            </a:r>
          </a:p>
          <a:p>
            <a:r>
              <a:rPr lang="en-GB" dirty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un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castillo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   un </a:t>
            </a:r>
            <a:r>
              <a:rPr lang="en-GB" dirty="0" err="1">
                <a:solidFill>
                  <a:srgbClr val="0070C0"/>
                </a:solidFill>
                <a:latin typeface="Comic Sans MS" panose="030F0702030302020204" pitchFamily="66" charset="0"/>
              </a:rPr>
              <a:t>palacio</a:t>
            </a:r>
            <a:endParaRPr lang="en-GB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	</a:t>
            </a:r>
          </a:p>
          <a:p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       un 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piso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		</a:t>
            </a:r>
            <a:endParaRPr lang="en-GB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		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dirty="0" err="1">
                <a:solidFill>
                  <a:srgbClr val="FF0066"/>
                </a:solidFill>
                <a:latin typeface="Comic Sans MS" panose="030F0702030302020204" pitchFamily="66" charset="0"/>
              </a:rPr>
              <a:t>tienda</a:t>
            </a:r>
            <a:r>
              <a:rPr lang="en-GB" dirty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endParaRPr lang="en-GB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      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villa	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de</a:t>
            </a:r>
            <a:r>
              <a:rPr lang="en-GB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r>
              <a:rPr lang="en-GB" dirty="0" err="1">
                <a:solidFill>
                  <a:srgbClr val="FF0066"/>
                </a:solidFill>
                <a:latin typeface="Comic Sans MS" panose="030F0702030302020204" pitchFamily="66" charset="0"/>
              </a:rPr>
              <a:t>campaña</a:t>
            </a:r>
            <a:endParaRPr lang="en-GB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pic>
        <p:nvPicPr>
          <p:cNvPr id="4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9062" y="2872653"/>
            <a:ext cx="628355" cy="628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61" t="2009" r="10202" b="11636"/>
          <a:stretch/>
        </p:blipFill>
        <p:spPr bwMode="auto">
          <a:xfrm>
            <a:off x="827584" y="475426"/>
            <a:ext cx="1062932" cy="704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684" r="26912" b="13451"/>
          <a:stretch/>
        </p:blipFill>
        <p:spPr bwMode="auto">
          <a:xfrm>
            <a:off x="-12913" y="2744362"/>
            <a:ext cx="650963" cy="742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6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54" r="14850" b="462"/>
          <a:stretch/>
        </p:blipFill>
        <p:spPr bwMode="auto">
          <a:xfrm>
            <a:off x="991635" y="2740696"/>
            <a:ext cx="700045" cy="752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38" r="-5141" b="19039"/>
          <a:stretch/>
        </p:blipFill>
        <p:spPr bwMode="auto">
          <a:xfrm>
            <a:off x="2123728" y="475426"/>
            <a:ext cx="792088" cy="7855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8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37" t="8201" r="28074"/>
          <a:stretch/>
        </p:blipFill>
        <p:spPr bwMode="auto">
          <a:xfrm>
            <a:off x="3181233" y="1469516"/>
            <a:ext cx="814703" cy="7362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9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27" t="3009" r="17941" b="40627"/>
          <a:stretch/>
        </p:blipFill>
        <p:spPr bwMode="auto">
          <a:xfrm>
            <a:off x="182612" y="1457179"/>
            <a:ext cx="644972" cy="7399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0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74" t="6277" r="9906" b="5556"/>
          <a:stretch/>
        </p:blipFill>
        <p:spPr bwMode="auto">
          <a:xfrm>
            <a:off x="2651239" y="2762171"/>
            <a:ext cx="552609" cy="715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1"/>
          <p:cNvPicPr>
            <a:picLocks noChangeAspect="1" noChangeArrowheads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34" t="6644" r="12720" b="10501"/>
          <a:stretch/>
        </p:blipFill>
        <p:spPr bwMode="auto">
          <a:xfrm>
            <a:off x="3563888" y="2758189"/>
            <a:ext cx="465386" cy="715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874" y="1417999"/>
            <a:ext cx="565942" cy="75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75" r="17365" b="32741"/>
          <a:stretch/>
        </p:blipFill>
        <p:spPr bwMode="auto">
          <a:xfrm>
            <a:off x="1165348" y="1478813"/>
            <a:ext cx="670348" cy="717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1884058" y="2793289"/>
            <a:ext cx="527702" cy="779727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err="1">
                <a:solidFill>
                  <a:schemeClr val="tx1"/>
                </a:solidFill>
                <a:latin typeface="Comic Sans MS" panose="030F0702030302020204" pitchFamily="66" charset="0"/>
              </a:rPr>
              <a:t>y</a:t>
            </a:r>
            <a:r>
              <a:rPr lang="en-GB" dirty="0" err="1" smtClean="0">
                <a:solidFill>
                  <a:schemeClr val="tx1"/>
                </a:solidFill>
                <a:latin typeface="Comic Sans MS" panose="030F0702030302020204" pitchFamily="66" charset="0"/>
              </a:rPr>
              <a:t>o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= me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3419872" y="-107155"/>
            <a:ext cx="5832648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b="1" u="sng" dirty="0" err="1" smtClean="0">
                <a:solidFill>
                  <a:srgbClr val="03B914"/>
                </a:solidFill>
                <a:latin typeface="Gill Sans Ultra Bold" panose="020B0A02020104020203" pitchFamily="34" charset="0"/>
              </a:rPr>
              <a:t>Verbos</a:t>
            </a:r>
            <a:r>
              <a:rPr lang="en-GB" sz="1600" b="1" u="sng" dirty="0" smtClean="0">
                <a:solidFill>
                  <a:srgbClr val="03B914"/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b="1" u="sng" dirty="0" err="1" smtClean="0">
                <a:solidFill>
                  <a:srgbClr val="FFC000"/>
                </a:solidFill>
                <a:latin typeface="Gill Sans Ultra Bold" panose="020B0A02020104020203" pitchFamily="34" charset="0"/>
              </a:rPr>
              <a:t>importantes</a:t>
            </a:r>
            <a:r>
              <a:rPr lang="en-GB" sz="1600" b="1" u="sng" dirty="0" smtClean="0">
                <a:solidFill>
                  <a:srgbClr val="FFC000"/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b="1" u="sng" dirty="0" smtClean="0">
                <a:latin typeface="Gill Sans Ultra Bold" panose="020B0A02020104020203" pitchFamily="34" charset="0"/>
              </a:rPr>
              <a:t>=</a:t>
            </a:r>
            <a:r>
              <a:rPr lang="en-GB" sz="1600" b="1" u="sng" dirty="0" smtClean="0">
                <a:solidFill>
                  <a:srgbClr val="FF0000"/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b="1" u="sng" dirty="0" smtClean="0">
                <a:solidFill>
                  <a:srgbClr val="FFC000"/>
                </a:solidFill>
                <a:latin typeface="Gill Sans Ultra Bold" panose="020B0A02020104020203" pitchFamily="34" charset="0"/>
              </a:rPr>
              <a:t>Important </a:t>
            </a:r>
            <a:r>
              <a:rPr lang="en-GB" sz="1600" b="1" u="sng" dirty="0" smtClean="0">
                <a:solidFill>
                  <a:srgbClr val="03B914"/>
                </a:solidFill>
                <a:latin typeface="Gill Sans Ultra Bold" panose="020B0A02020104020203" pitchFamily="34" charset="0"/>
              </a:rPr>
              <a:t>verbs</a:t>
            </a:r>
            <a:endParaRPr lang="en-GB" sz="1600" b="1" u="sng" dirty="0">
              <a:solidFill>
                <a:srgbClr val="03B914"/>
              </a:solidFill>
              <a:latin typeface="Gill Sans Ultra Bold" panose="020B0A02020104020203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3419872" y="188640"/>
            <a:ext cx="6045354" cy="148533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Me </a:t>
            </a:r>
            <a:r>
              <a:rPr lang="en-GB" dirty="0" err="1" smtClean="0">
                <a:solidFill>
                  <a:srgbClr val="03B914"/>
                </a:solidFill>
                <a:latin typeface="Comic Sans MS" panose="030F0702030302020204" pitchFamily="66" charset="0"/>
              </a:rPr>
              <a:t>llamo</a:t>
            </a:r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 = I </a:t>
            </a:r>
            <a:r>
              <a:rPr lang="en-GB" dirty="0">
                <a:solidFill>
                  <a:srgbClr val="03B914"/>
                </a:solidFill>
                <a:latin typeface="Comic Sans MS" panose="030F0702030302020204" pitchFamily="66" charset="0"/>
              </a:rPr>
              <a:t>am </a:t>
            </a:r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called	  Se llama = s/he is called</a:t>
            </a:r>
          </a:p>
          <a:p>
            <a:r>
              <a:rPr lang="en-GB" dirty="0" err="1" smtClean="0">
                <a:solidFill>
                  <a:srgbClr val="03B914"/>
                </a:solidFill>
                <a:latin typeface="Comic Sans MS" panose="030F0702030302020204" pitchFamily="66" charset="0"/>
              </a:rPr>
              <a:t>Tengo</a:t>
            </a:r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 = I have		  </a:t>
            </a:r>
            <a:r>
              <a:rPr lang="en-GB" dirty="0" err="1" smtClean="0">
                <a:solidFill>
                  <a:srgbClr val="03B914"/>
                </a:solidFill>
                <a:latin typeface="Comic Sans MS" panose="030F0702030302020204" pitchFamily="66" charset="0"/>
              </a:rPr>
              <a:t>Tiene</a:t>
            </a:r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 </a:t>
            </a:r>
            <a:r>
              <a:rPr lang="en-GB" dirty="0">
                <a:solidFill>
                  <a:srgbClr val="03B914"/>
                </a:solidFill>
                <a:latin typeface="Comic Sans MS" panose="030F0702030302020204" pitchFamily="66" charset="0"/>
              </a:rPr>
              <a:t>= </a:t>
            </a:r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s/he has</a:t>
            </a:r>
          </a:p>
          <a:p>
            <a:r>
              <a:rPr lang="en-GB" dirty="0" err="1" smtClean="0">
                <a:solidFill>
                  <a:srgbClr val="03B914"/>
                </a:solidFill>
                <a:latin typeface="Comic Sans MS" panose="030F0702030302020204" pitchFamily="66" charset="0"/>
              </a:rPr>
              <a:t>Estoy</a:t>
            </a:r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 = I am (+ feeling)  	  </a:t>
            </a:r>
            <a:r>
              <a:rPr lang="en-GB" dirty="0" err="1" smtClean="0">
                <a:solidFill>
                  <a:srgbClr val="03B914"/>
                </a:solidFill>
                <a:latin typeface="Comic Sans MS" panose="030F0702030302020204" pitchFamily="66" charset="0"/>
              </a:rPr>
              <a:t>Está</a:t>
            </a:r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 = s/he is (+ feeling)</a:t>
            </a:r>
            <a:endParaRPr lang="en-GB" dirty="0">
              <a:solidFill>
                <a:srgbClr val="03B914"/>
              </a:solidFill>
              <a:latin typeface="Comic Sans MS" panose="030F0702030302020204" pitchFamily="66" charset="0"/>
            </a:endParaRPr>
          </a:p>
          <a:p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Soy = I am (+</a:t>
            </a:r>
            <a:r>
              <a:rPr lang="en-GB" dirty="0">
                <a:solidFill>
                  <a:srgbClr val="03B914"/>
                </a:solidFill>
                <a:latin typeface="Comic Sans MS" panose="030F0702030302020204" pitchFamily="66" charset="0"/>
              </a:rPr>
              <a:t>personality) </a:t>
            </a:r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  </a:t>
            </a:r>
            <a:r>
              <a:rPr lang="en-GB" dirty="0" err="1" smtClean="0">
                <a:solidFill>
                  <a:srgbClr val="03B914"/>
                </a:solidFill>
                <a:latin typeface="Comic Sans MS" panose="030F0702030302020204" pitchFamily="66" charset="0"/>
              </a:rPr>
              <a:t>Es</a:t>
            </a:r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 = s/he is(+</a:t>
            </a:r>
            <a:r>
              <a:rPr lang="en-GB" dirty="0">
                <a:solidFill>
                  <a:srgbClr val="03B914"/>
                </a:solidFill>
                <a:latin typeface="Comic Sans MS" panose="030F0702030302020204" pitchFamily="66" charset="0"/>
              </a:rPr>
              <a:t>personality</a:t>
            </a:r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)</a:t>
            </a:r>
          </a:p>
          <a:p>
            <a:r>
              <a:rPr lang="en-GB" dirty="0">
                <a:solidFill>
                  <a:srgbClr val="03B914"/>
                </a:solidFill>
                <a:latin typeface="Comic Sans MS" panose="030F0702030302020204" pitchFamily="66" charset="0"/>
              </a:rPr>
              <a:t>	</a:t>
            </a:r>
            <a:r>
              <a:rPr lang="en-GB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	Vivo = I live	Hay = There is</a:t>
            </a:r>
          </a:p>
        </p:txBody>
      </p:sp>
      <p:sp>
        <p:nvSpPr>
          <p:cNvPr id="16" name="Title 1"/>
          <p:cNvSpPr txBox="1">
            <a:spLocks/>
          </p:cNvSpPr>
          <p:nvPr/>
        </p:nvSpPr>
        <p:spPr>
          <a:xfrm>
            <a:off x="707213" y="1080233"/>
            <a:ext cx="1344507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abuelo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1931349" y="1080233"/>
            <a:ext cx="1344507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abuela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-84875" y="2125093"/>
            <a:ext cx="1344507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padre</a:t>
            </a: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923237" y="2125777"/>
            <a:ext cx="1344507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madre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2267744" y="2125093"/>
            <a:ext cx="878032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8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tío</a:t>
            </a:r>
            <a:endParaRPr lang="en-GB" sz="18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21" name="Title 1"/>
          <p:cNvSpPr txBox="1">
            <a:spLocks/>
          </p:cNvSpPr>
          <p:nvPr/>
        </p:nvSpPr>
        <p:spPr>
          <a:xfrm>
            <a:off x="3131840" y="2125093"/>
            <a:ext cx="1008112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tía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23" name="Straight Connector 22"/>
          <p:cNvCxnSpPr>
            <a:stCxn id="17" idx="1"/>
          </p:cNvCxnSpPr>
          <p:nvPr/>
        </p:nvCxnSpPr>
        <p:spPr>
          <a:xfrm flipH="1">
            <a:off x="1740042" y="1314631"/>
            <a:ext cx="191307" cy="23619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>
            <a:stCxn id="17" idx="1"/>
          </p:cNvCxnSpPr>
          <p:nvPr/>
        </p:nvCxnSpPr>
        <p:spPr>
          <a:xfrm>
            <a:off x="1931349" y="1314631"/>
            <a:ext cx="336395" cy="36794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V="1">
            <a:off x="467544" y="2466759"/>
            <a:ext cx="479874" cy="23439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923237" y="2466759"/>
            <a:ext cx="336395" cy="27393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/>
          <p:cNvCxnSpPr>
            <a:endCxn id="12" idx="0"/>
          </p:cNvCxnSpPr>
          <p:nvPr/>
        </p:nvCxnSpPr>
        <p:spPr>
          <a:xfrm>
            <a:off x="923237" y="2466759"/>
            <a:ext cx="1224672" cy="32653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/>
          <p:cNvCxnSpPr>
            <a:stCxn id="8" idx="0"/>
            <a:endCxn id="21" idx="1"/>
          </p:cNvCxnSpPr>
          <p:nvPr/>
        </p:nvCxnSpPr>
        <p:spPr>
          <a:xfrm flipV="1">
            <a:off x="2927544" y="2359491"/>
            <a:ext cx="204296" cy="40268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>
            <a:stCxn id="21" idx="1"/>
          </p:cNvCxnSpPr>
          <p:nvPr/>
        </p:nvCxnSpPr>
        <p:spPr>
          <a:xfrm>
            <a:off x="3131840" y="2359491"/>
            <a:ext cx="398710" cy="34166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1931885" y="612925"/>
            <a:ext cx="16766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>
            <a:off x="847619" y="1837617"/>
            <a:ext cx="31772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>
            <a:stCxn id="10" idx="3"/>
          </p:cNvCxnSpPr>
          <p:nvPr/>
        </p:nvCxnSpPr>
        <p:spPr>
          <a:xfrm>
            <a:off x="2915816" y="1795780"/>
            <a:ext cx="21602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itle 1"/>
          <p:cNvSpPr txBox="1">
            <a:spLocks/>
          </p:cNvSpPr>
          <p:nvPr/>
        </p:nvSpPr>
        <p:spPr>
          <a:xfrm>
            <a:off x="-180528" y="3456497"/>
            <a:ext cx="1187011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</a:t>
            </a:r>
            <a:r>
              <a:rPr lang="en-GB" sz="1600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hermano</a:t>
            </a:r>
            <a:endParaRPr lang="en-GB" sz="1600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46" name="Title 1"/>
          <p:cNvSpPr txBox="1">
            <a:spLocks/>
          </p:cNvSpPr>
          <p:nvPr/>
        </p:nvSpPr>
        <p:spPr>
          <a:xfrm>
            <a:off x="2483768" y="3456497"/>
            <a:ext cx="936104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un primo</a:t>
            </a:r>
          </a:p>
        </p:txBody>
      </p:sp>
      <p:sp>
        <p:nvSpPr>
          <p:cNvPr id="47" name="Title 1"/>
          <p:cNvSpPr txBox="1">
            <a:spLocks/>
          </p:cNvSpPr>
          <p:nvPr/>
        </p:nvSpPr>
        <p:spPr>
          <a:xfrm>
            <a:off x="3275856" y="3456497"/>
            <a:ext cx="1056475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prima</a:t>
            </a:r>
          </a:p>
        </p:txBody>
      </p:sp>
      <p:sp>
        <p:nvSpPr>
          <p:cNvPr id="50" name="Title 1"/>
          <p:cNvSpPr txBox="1">
            <a:spLocks/>
          </p:cNvSpPr>
          <p:nvPr/>
        </p:nvSpPr>
        <p:spPr>
          <a:xfrm>
            <a:off x="792701" y="3456497"/>
            <a:ext cx="1187011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6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sz="16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6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hermana</a:t>
            </a:r>
            <a:endParaRPr lang="en-GB" sz="16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pic>
        <p:nvPicPr>
          <p:cNvPr id="37" name="Picture 2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7494" y="3501008"/>
            <a:ext cx="522936" cy="533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2" descr="Image result for little miss bossy"/>
          <p:cNvPicPr>
            <a:picLocks noChangeAspect="1" noChangeArrowheads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23" t="2540" r="16764" b="1415"/>
          <a:stretch/>
        </p:blipFill>
        <p:spPr bwMode="auto">
          <a:xfrm>
            <a:off x="7344116" y="1844824"/>
            <a:ext cx="546756" cy="587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3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3615" y="4598450"/>
            <a:ext cx="439526" cy="531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1192" y="2420888"/>
            <a:ext cx="773550" cy="548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" name="Picture 2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9070" y="2420888"/>
            <a:ext cx="728339" cy="5212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2" descr="Image result for little miss shy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3874" y="4061861"/>
            <a:ext cx="519267" cy="519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730" y="4570665"/>
            <a:ext cx="807416" cy="6415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576" y="4077072"/>
            <a:ext cx="324347" cy="473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2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107" y="3451510"/>
            <a:ext cx="548661" cy="625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" name="Picture 2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4908" y="1879068"/>
            <a:ext cx="691476" cy="5418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2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7560" y="2924944"/>
            <a:ext cx="571893" cy="4945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2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431" y="4323054"/>
            <a:ext cx="582293" cy="4549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7" name="Picture 5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4720" y="5774502"/>
            <a:ext cx="617080" cy="4628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2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686106"/>
            <a:ext cx="661684" cy="3990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3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4" y="6463556"/>
            <a:ext cx="507794" cy="380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2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396" y="5301208"/>
            <a:ext cx="572634" cy="3918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3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8892" y="4977316"/>
            <a:ext cx="676924" cy="453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2" name="Picture 2"/>
          <p:cNvPicPr>
            <a:picLocks noChangeAspect="1" noChangeArrowheads="1"/>
          </p:cNvPicPr>
          <p:nvPr/>
        </p:nvPicPr>
        <p:blipFill rotWithShape="1"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48" r="10459"/>
          <a:stretch/>
        </p:blipFill>
        <p:spPr bwMode="auto">
          <a:xfrm>
            <a:off x="-36512" y="5869464"/>
            <a:ext cx="592319" cy="4241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" name="Picture 3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437112"/>
            <a:ext cx="741813" cy="556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63"/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107" y="5561337"/>
            <a:ext cx="638353" cy="47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2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9007" y="6364272"/>
            <a:ext cx="835706" cy="4842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/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6128327"/>
            <a:ext cx="504364" cy="7570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3"/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5521618"/>
            <a:ext cx="772969" cy="51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5"/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6118" y="6396563"/>
            <a:ext cx="780774" cy="461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2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5391" y="5546113"/>
            <a:ext cx="920985" cy="466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0" name="Title 1"/>
          <p:cNvSpPr txBox="1">
            <a:spLocks/>
          </p:cNvSpPr>
          <p:nvPr/>
        </p:nvSpPr>
        <p:spPr>
          <a:xfrm rot="16200000">
            <a:off x="2187278" y="2988494"/>
            <a:ext cx="5328592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1200" b="1" u="sng" dirty="0" err="1" smtClean="0">
                <a:latin typeface="Gill Sans Ultra Bold" panose="020B0A02020104020203" pitchFamily="34" charset="0"/>
              </a:rPr>
              <a:t>Mi</a:t>
            </a:r>
            <a:r>
              <a:rPr lang="en-GB" sz="1200" b="1" u="sng" dirty="0" smtClean="0">
                <a:latin typeface="Gill Sans Ultra Bold" panose="020B0A02020104020203" pitchFamily="34" charset="0"/>
              </a:rPr>
              <a:t> </a:t>
            </a:r>
            <a:r>
              <a:rPr lang="en-GB" sz="1200" b="1" u="sng" dirty="0" err="1" smtClean="0">
                <a:solidFill>
                  <a:srgbClr val="FF0000"/>
                </a:solidFill>
                <a:latin typeface="Gill Sans Ultra Bold" panose="020B0A02020104020203" pitchFamily="34" charset="0"/>
              </a:rPr>
              <a:t>personalidad</a:t>
            </a:r>
            <a:r>
              <a:rPr lang="en-GB" sz="1200" b="1" u="sng" dirty="0" smtClean="0">
                <a:solidFill>
                  <a:srgbClr val="FF0000"/>
                </a:solidFill>
                <a:latin typeface="Gill Sans Ultra Bold" panose="020B0A02020104020203" pitchFamily="34" charset="0"/>
              </a:rPr>
              <a:t> </a:t>
            </a:r>
            <a:r>
              <a:rPr lang="en-GB" sz="1200" b="1" u="sng" dirty="0" smtClean="0">
                <a:latin typeface="Gill Sans Ultra Bold" panose="020B0A02020104020203" pitchFamily="34" charset="0"/>
              </a:rPr>
              <a:t>= My personality</a:t>
            </a:r>
            <a:endParaRPr lang="en-GB" sz="1200" b="1" u="sng" dirty="0">
              <a:solidFill>
                <a:srgbClr val="03B914"/>
              </a:solidFill>
              <a:latin typeface="Gill Sans Ultra Bold" panose="020B0A02020104020203" pitchFamily="34" charset="0"/>
            </a:endParaRPr>
          </a:p>
        </p:txBody>
      </p:sp>
      <p:sp>
        <p:nvSpPr>
          <p:cNvPr id="71" name="Rounded Rectangle 70"/>
          <p:cNvSpPr/>
          <p:nvPr/>
        </p:nvSpPr>
        <p:spPr>
          <a:xfrm>
            <a:off x="5435294" y="1761441"/>
            <a:ext cx="1981530" cy="353976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desordenad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</a:t>
            </a:r>
            <a:endParaRPr lang="en-GB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desordenad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a</a:t>
            </a:r>
            <a:endParaRPr lang="en-GB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divertid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</a:t>
            </a:r>
            <a:endParaRPr lang="en-GB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divertid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a</a:t>
            </a:r>
            <a:endParaRPr lang="en-GB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feliz</a:t>
            </a:r>
            <a:endParaRPr lang="en-GB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feliz</a:t>
            </a:r>
            <a:endParaRPr lang="en-GB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gracios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</a:t>
            </a:r>
            <a:endParaRPr lang="en-GB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gracios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a</a:t>
            </a:r>
            <a:endParaRPr lang="en-GB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gruñón</a:t>
            </a:r>
            <a:endParaRPr lang="en-GB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gruñón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a</a:t>
            </a:r>
            <a:endParaRPr lang="en-GB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inteligente</a:t>
            </a:r>
            <a:endParaRPr lang="en-GB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inteligente</a:t>
            </a:r>
            <a:endParaRPr lang="en-GB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920880" y="1812880"/>
            <a:ext cx="151260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mandón</a:t>
            </a:r>
            <a:endParaRPr lang="en-GB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mandon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a</a:t>
            </a:r>
            <a:endParaRPr lang="en-GB" dirty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ordenad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</a:t>
            </a:r>
            <a:endParaRPr lang="en-GB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ordenad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a</a:t>
            </a:r>
            <a:endParaRPr lang="en-GB" dirty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ruidos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</a:t>
            </a:r>
            <a:endParaRPr lang="en-GB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ruidos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a</a:t>
            </a:r>
            <a:endParaRPr lang="en-GB" dirty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servicial</a:t>
            </a:r>
            <a:endParaRPr lang="en-GB" dirty="0" smtClean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servicial</a:t>
            </a:r>
            <a:endParaRPr lang="en-GB" dirty="0">
              <a:solidFill>
                <a:srgbClr val="FFC00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timid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</a:t>
            </a:r>
            <a:endParaRPr lang="en-GB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timid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a</a:t>
            </a:r>
            <a:endParaRPr lang="en-GB" dirty="0">
              <a:solidFill>
                <a:srgbClr val="FF0066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travies</a:t>
            </a:r>
            <a:r>
              <a:rPr lang="en-GB" dirty="0" err="1" smtClean="0">
                <a:solidFill>
                  <a:srgbClr val="0070C0"/>
                </a:solidFill>
                <a:latin typeface="Comic Sans MS" panose="030F0702030302020204" pitchFamily="66" charset="0"/>
              </a:rPr>
              <a:t>o</a:t>
            </a:r>
            <a:endParaRPr lang="en-GB" dirty="0" smtClean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GB" dirty="0" err="1" smtClean="0">
                <a:solidFill>
                  <a:srgbClr val="FFC000"/>
                </a:solidFill>
                <a:latin typeface="Comic Sans MS" panose="030F0702030302020204" pitchFamily="66" charset="0"/>
              </a:rPr>
              <a:t>travies</a:t>
            </a:r>
            <a:r>
              <a:rPr lang="en-GB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a</a:t>
            </a:r>
            <a:endParaRPr lang="en-GB" dirty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29" name="Straight Connector 28"/>
          <p:cNvCxnSpPr/>
          <p:nvPr/>
        </p:nvCxnSpPr>
        <p:spPr>
          <a:xfrm>
            <a:off x="4989062" y="2420888"/>
            <a:ext cx="419145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Title 1"/>
          <p:cNvSpPr txBox="1">
            <a:spLocks/>
          </p:cNvSpPr>
          <p:nvPr/>
        </p:nvSpPr>
        <p:spPr>
          <a:xfrm>
            <a:off x="-36512" y="3933056"/>
            <a:ext cx="5097238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600" b="1" u="sng" dirty="0" smtClean="0">
                <a:latin typeface="Gill Sans Ultra Bold" panose="020B0A02020104020203" pitchFamily="34" charset="0"/>
              </a:rPr>
              <a:t>¿</a:t>
            </a:r>
            <a:r>
              <a:rPr lang="en-GB" sz="1600" b="1" u="sng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Dónde</a:t>
            </a:r>
            <a:r>
              <a:rPr lang="en-GB" sz="1600" b="1" u="sng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b="1" u="sng" dirty="0" err="1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vives</a:t>
            </a:r>
            <a:r>
              <a:rPr lang="en-GB" sz="1600" b="1" u="sng" dirty="0" smtClean="0">
                <a:latin typeface="Gill Sans Ultra Bold" panose="020B0A02020104020203" pitchFamily="34" charset="0"/>
              </a:rPr>
              <a:t>? = Where do you live?</a:t>
            </a:r>
            <a:endParaRPr lang="en-GB" sz="1600" b="1" u="sng" dirty="0">
              <a:latin typeface="Gill Sans Ultra Bold" panose="020B0A02020104020203" pitchFamily="34" charset="0"/>
            </a:endParaRPr>
          </a:p>
        </p:txBody>
      </p:sp>
      <p:sp>
        <p:nvSpPr>
          <p:cNvPr id="75" name="Title 1"/>
          <p:cNvSpPr txBox="1">
            <a:spLocks/>
          </p:cNvSpPr>
          <p:nvPr/>
        </p:nvSpPr>
        <p:spPr>
          <a:xfrm>
            <a:off x="3456384" y="5140277"/>
            <a:ext cx="5724128" cy="448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n-GB" sz="1600" b="1" u="sng" dirty="0" smtClean="0">
                <a:latin typeface="Gill Sans Ultra Bold" panose="020B0A02020104020203" pitchFamily="34" charset="0"/>
              </a:rPr>
              <a:t>¿</a:t>
            </a:r>
            <a:r>
              <a:rPr lang="en-GB" sz="1600" b="1" u="sng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Cómo</a:t>
            </a:r>
            <a:r>
              <a:rPr lang="en-GB" sz="1600" b="1" u="sng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b="1" u="sng" dirty="0" err="1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es</a:t>
            </a:r>
            <a:r>
              <a:rPr lang="en-GB" sz="1600" b="1" u="sng" dirty="0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b="1" u="sng" dirty="0" err="1" smtClean="0">
                <a:latin typeface="Gill Sans Ultra Bold" panose="020B0A02020104020203" pitchFamily="34" charset="0"/>
              </a:rPr>
              <a:t>tu</a:t>
            </a:r>
            <a:r>
              <a:rPr lang="en-GB" sz="1600" b="1" u="sng" dirty="0" smtClean="0">
                <a:latin typeface="Gill Sans Ultra Bold" panose="020B0A02020104020203" pitchFamily="34" charset="0"/>
              </a:rPr>
              <a:t> </a:t>
            </a:r>
            <a:r>
              <a:rPr lang="en-GB" sz="1600" b="1" u="sng" dirty="0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casa</a:t>
            </a:r>
            <a:r>
              <a:rPr lang="en-GB" sz="1600" b="1" u="sng" dirty="0" smtClean="0">
                <a:latin typeface="Gill Sans Ultra Bold" panose="020B0A02020104020203" pitchFamily="34" charset="0"/>
              </a:rPr>
              <a:t>? = What is your house like?</a:t>
            </a:r>
            <a:endParaRPr lang="en-GB" sz="1600" b="1" u="sng" dirty="0">
              <a:latin typeface="Gill Sans Ultra Bold" panose="020B0A02020104020203" pitchFamily="34" charset="0"/>
            </a:endParaRPr>
          </a:p>
        </p:txBody>
      </p:sp>
      <p:cxnSp>
        <p:nvCxnSpPr>
          <p:cNvPr id="76" name="Straight Connector 75"/>
          <p:cNvCxnSpPr/>
          <p:nvPr/>
        </p:nvCxnSpPr>
        <p:spPr>
          <a:xfrm>
            <a:off x="5004048" y="2924944"/>
            <a:ext cx="419145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5004048" y="3501008"/>
            <a:ext cx="419145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>
            <a:off x="5004048" y="4077072"/>
            <a:ext cx="419145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5004048" y="4581128"/>
            <a:ext cx="419145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>
            <a:off x="3331195" y="0"/>
            <a:ext cx="16669" cy="141799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>
            <a:off x="3327239" y="1417999"/>
            <a:ext cx="1976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>
            <a:off x="5302651" y="1417999"/>
            <a:ext cx="12005" cy="25597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Connector 94"/>
          <p:cNvCxnSpPr/>
          <p:nvPr/>
        </p:nvCxnSpPr>
        <p:spPr>
          <a:xfrm>
            <a:off x="5314656" y="1673972"/>
            <a:ext cx="382934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4572000" y="1417999"/>
            <a:ext cx="0" cy="344608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 flipV="1">
            <a:off x="5184576" y="5212262"/>
            <a:ext cx="4067944" cy="169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>
            <a:off x="-12913" y="4015226"/>
            <a:ext cx="458491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Straight Connector 102"/>
          <p:cNvCxnSpPr/>
          <p:nvPr/>
        </p:nvCxnSpPr>
        <p:spPr>
          <a:xfrm flipV="1">
            <a:off x="3173797" y="4378042"/>
            <a:ext cx="14871" cy="2492897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Straight Connector 104"/>
          <p:cNvCxnSpPr/>
          <p:nvPr/>
        </p:nvCxnSpPr>
        <p:spPr>
          <a:xfrm flipV="1">
            <a:off x="3203848" y="4382019"/>
            <a:ext cx="1368152" cy="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Title 1"/>
          <p:cNvSpPr txBox="1">
            <a:spLocks/>
          </p:cNvSpPr>
          <p:nvPr/>
        </p:nvSpPr>
        <p:spPr>
          <a:xfrm>
            <a:off x="3131840" y="4832412"/>
            <a:ext cx="2146953" cy="46879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unas</a:t>
            </a:r>
            <a:r>
              <a:rPr lang="en-GB" sz="1800" dirty="0" smtClean="0">
                <a:solidFill>
                  <a:srgbClr val="FF0066"/>
                </a:solidFill>
                <a:latin typeface="Comic Sans MS" panose="030F0702030302020204" pitchFamily="66" charset="0"/>
              </a:rPr>
              <a:t> </a:t>
            </a:r>
            <a:r>
              <a:rPr lang="en-GB" sz="1800" dirty="0" err="1" smtClean="0">
                <a:solidFill>
                  <a:srgbClr val="FF0066"/>
                </a:solidFill>
                <a:latin typeface="Comic Sans MS" panose="030F0702030302020204" pitchFamily="66" charset="0"/>
              </a:rPr>
              <a:t>habitaciones</a:t>
            </a:r>
            <a:endParaRPr lang="en-GB" sz="1800" dirty="0" smtClean="0">
              <a:solidFill>
                <a:srgbClr val="FF0066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13" name="Straight Connector 112"/>
          <p:cNvCxnSpPr/>
          <p:nvPr/>
        </p:nvCxnSpPr>
        <p:spPr>
          <a:xfrm>
            <a:off x="5078107" y="4864086"/>
            <a:ext cx="106469" cy="36511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2" name="Rectangle 121"/>
          <p:cNvSpPr/>
          <p:nvPr/>
        </p:nvSpPr>
        <p:spPr>
          <a:xfrm>
            <a:off x="4853623" y="1628800"/>
            <a:ext cx="439889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b="1" u="sng" dirty="0">
                <a:latin typeface="Gill Sans Ultra Bold" panose="020B0A02020104020203" pitchFamily="34" charset="0"/>
              </a:rPr>
              <a:t>¿</a:t>
            </a:r>
            <a:r>
              <a:rPr lang="en-GB" sz="1600" b="1" u="sng" dirty="0" err="1">
                <a:solidFill>
                  <a:schemeClr val="accent2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Cómo</a:t>
            </a:r>
            <a:r>
              <a:rPr lang="en-GB" sz="1600" b="1" u="sng" dirty="0">
                <a:solidFill>
                  <a:schemeClr val="accent2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b="1" u="sng" dirty="0" err="1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eres</a:t>
            </a:r>
            <a:r>
              <a:rPr lang="en-GB" sz="1600" b="1" u="sng" dirty="0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b="1" u="sng" dirty="0" smtClean="0">
                <a:latin typeface="Gill Sans Ultra Bold" panose="020B0A02020104020203" pitchFamily="34" charset="0"/>
              </a:rPr>
              <a:t>? = What are you like?</a:t>
            </a:r>
            <a:endParaRPr lang="en-GB" sz="1600" dirty="0"/>
          </a:p>
        </p:txBody>
      </p:sp>
      <p:cxnSp>
        <p:nvCxnSpPr>
          <p:cNvPr id="127" name="Straight Connector 126"/>
          <p:cNvCxnSpPr/>
          <p:nvPr/>
        </p:nvCxnSpPr>
        <p:spPr>
          <a:xfrm>
            <a:off x="4572000" y="4864086"/>
            <a:ext cx="506107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2" name="Rectangle 131"/>
          <p:cNvSpPr/>
          <p:nvPr/>
        </p:nvSpPr>
        <p:spPr>
          <a:xfrm rot="16200000">
            <a:off x="3529365" y="2311396"/>
            <a:ext cx="1373902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n-US" sz="32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Year 5</a:t>
            </a:r>
            <a:endParaRPr lang="en-US" sz="32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88" name="Title 1"/>
          <p:cNvSpPr txBox="1">
            <a:spLocks/>
          </p:cNvSpPr>
          <p:nvPr/>
        </p:nvSpPr>
        <p:spPr>
          <a:xfrm>
            <a:off x="-36512" y="-70215"/>
            <a:ext cx="3384376" cy="6188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1600" b="1" u="sng" dirty="0" smtClean="0">
                <a:latin typeface="Gill Sans Ultra Bold" panose="020B0A02020104020203" pitchFamily="34" charset="0"/>
              </a:rPr>
              <a:t>¿</a:t>
            </a:r>
            <a:r>
              <a:rPr lang="en-GB" sz="1600" b="1" u="sng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Quién</a:t>
            </a:r>
            <a:r>
              <a:rPr lang="en-GB" sz="1600" b="1" u="sng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Gill Sans Ultra Bold" panose="020B0A02020104020203" pitchFamily="34" charset="0"/>
              </a:rPr>
              <a:t> </a:t>
            </a:r>
            <a:r>
              <a:rPr lang="en-GB" sz="1600" b="1" u="sng" dirty="0" smtClean="0">
                <a:solidFill>
                  <a:srgbClr val="00B050"/>
                </a:solidFill>
                <a:latin typeface="Gill Sans Ultra Bold" panose="020B0A02020104020203" pitchFamily="34" charset="0"/>
              </a:rPr>
              <a:t>hay </a:t>
            </a:r>
            <a:r>
              <a:rPr lang="en-GB" sz="1600" b="1" u="sng" dirty="0" err="1" smtClean="0">
                <a:latin typeface="Gill Sans Ultra Bold" panose="020B0A02020104020203" pitchFamily="34" charset="0"/>
              </a:rPr>
              <a:t>en</a:t>
            </a:r>
            <a:r>
              <a:rPr lang="en-GB" sz="1600" b="1" u="sng" dirty="0" smtClean="0">
                <a:latin typeface="Gill Sans Ultra Bold" panose="020B0A02020104020203" pitchFamily="34" charset="0"/>
              </a:rPr>
              <a:t> </a:t>
            </a:r>
            <a:r>
              <a:rPr lang="en-GB" sz="1600" b="1" u="sng" dirty="0" err="1" smtClean="0">
                <a:latin typeface="Gill Sans Ultra Bold" panose="020B0A02020104020203" pitchFamily="34" charset="0"/>
              </a:rPr>
              <a:t>tu</a:t>
            </a:r>
            <a:r>
              <a:rPr lang="en-GB" sz="1600" b="1" u="sng" dirty="0" smtClean="0">
                <a:latin typeface="Gill Sans Ultra Bold" panose="020B0A02020104020203" pitchFamily="34" charset="0"/>
              </a:rPr>
              <a:t> </a:t>
            </a:r>
            <a:r>
              <a:rPr lang="en-GB" sz="1600" b="1" u="sng" dirty="0" err="1" smtClean="0">
                <a:solidFill>
                  <a:srgbClr val="FF0066"/>
                </a:solidFill>
                <a:latin typeface="Gill Sans Ultra Bold" panose="020B0A02020104020203" pitchFamily="34" charset="0"/>
              </a:rPr>
              <a:t>familia</a:t>
            </a:r>
            <a:r>
              <a:rPr lang="en-GB" sz="1600" b="1" u="sng" dirty="0" smtClean="0">
                <a:latin typeface="Gill Sans Ultra Bold" panose="020B0A02020104020203" pitchFamily="34" charset="0"/>
              </a:rPr>
              <a:t>? = Who is in your family ?</a:t>
            </a:r>
            <a:endParaRPr lang="en-GB" sz="1600" b="1" u="sng" dirty="0">
              <a:latin typeface="Gill Sans Ultra Bold" panose="020B0A02020104020203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4362" y="4252446"/>
            <a:ext cx="2361544" cy="369332"/>
          </a:xfrm>
          <a:prstGeom prst="rect">
            <a:avLst/>
          </a:prstGeom>
          <a:ln w="38100">
            <a:solidFill>
              <a:schemeClr val="accent3"/>
            </a:solidFill>
            <a:prstDash val="sysDot"/>
          </a:ln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03B914"/>
                </a:solidFill>
                <a:latin typeface="Comic Sans MS" panose="030F0702030302020204" pitchFamily="66" charset="0"/>
              </a:rPr>
              <a:t>Vivo </a:t>
            </a:r>
            <a:r>
              <a:rPr lang="en-GB" b="1" dirty="0" err="1">
                <a:latin typeface="Comic Sans MS" panose="030F0702030302020204" pitchFamily="66" charset="0"/>
              </a:rPr>
              <a:t>en</a:t>
            </a:r>
            <a:r>
              <a:rPr lang="en-GB" b="1" dirty="0" smtClean="0">
                <a:latin typeface="Comic Sans MS" panose="030F0702030302020204" pitchFamily="66" charset="0"/>
              </a:rPr>
              <a:t>… = </a:t>
            </a:r>
            <a:r>
              <a:rPr lang="en-GB" b="1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I live </a:t>
            </a:r>
            <a:r>
              <a:rPr lang="en-GB" b="1" dirty="0" smtClean="0">
                <a:latin typeface="Comic Sans MS" panose="030F0702030302020204" pitchFamily="66" charset="0"/>
              </a:rPr>
              <a:t>in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195111" y="4653136"/>
            <a:ext cx="10807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err="1">
                <a:solidFill>
                  <a:srgbClr val="FF0066"/>
                </a:solidFill>
                <a:latin typeface="Comic Sans MS" panose="030F0702030302020204" pitchFamily="66" charset="0"/>
              </a:rPr>
              <a:t>una</a:t>
            </a:r>
            <a:r>
              <a:rPr lang="en-GB" dirty="0">
                <a:solidFill>
                  <a:srgbClr val="FF0066"/>
                </a:solidFill>
                <a:latin typeface="Comic Sans MS" panose="030F0702030302020204" pitchFamily="66" charset="0"/>
              </a:rPr>
              <a:t> casa</a:t>
            </a:r>
          </a:p>
        </p:txBody>
      </p:sp>
      <p:sp>
        <p:nvSpPr>
          <p:cNvPr id="90" name="Rectangle 89"/>
          <p:cNvSpPr/>
          <p:nvPr/>
        </p:nvSpPr>
        <p:spPr>
          <a:xfrm>
            <a:off x="6385535" y="2953580"/>
            <a:ext cx="958917" cy="646331"/>
          </a:xfrm>
          <a:prstGeom prst="rect">
            <a:avLst/>
          </a:prstGeom>
          <a:ln w="38100">
            <a:solidFill>
              <a:schemeClr val="accent3"/>
            </a:solidFill>
            <a:prstDash val="sysDot"/>
          </a:ln>
        </p:spPr>
        <p:txBody>
          <a:bodyPr wrap="none">
            <a:spAutoFit/>
          </a:bodyPr>
          <a:lstStyle/>
          <a:p>
            <a:r>
              <a:rPr lang="en-GB" b="1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Soy</a:t>
            </a:r>
            <a:r>
              <a:rPr lang="en-GB" b="1" dirty="0" smtClean="0">
                <a:latin typeface="Comic Sans MS" panose="030F0702030302020204" pitchFamily="66" charset="0"/>
              </a:rPr>
              <a:t>… </a:t>
            </a:r>
          </a:p>
          <a:p>
            <a:r>
              <a:rPr lang="en-GB" b="1" dirty="0" smtClean="0">
                <a:latin typeface="Comic Sans MS" panose="030F0702030302020204" pitchFamily="66" charset="0"/>
              </a:rPr>
              <a:t>= </a:t>
            </a:r>
            <a:r>
              <a:rPr lang="en-GB" b="1" dirty="0" smtClean="0">
                <a:solidFill>
                  <a:srgbClr val="03B914"/>
                </a:solidFill>
                <a:latin typeface="Comic Sans MS" panose="030F0702030302020204" pitchFamily="66" charset="0"/>
              </a:rPr>
              <a:t>I am</a:t>
            </a:r>
            <a:endParaRPr lang="en-GB" b="1" dirty="0">
              <a:latin typeface="Comic Sans MS" panose="030F0702030302020204" pitchFamily="66" charset="0"/>
            </a:endParaRPr>
          </a:p>
        </p:txBody>
      </p:sp>
      <p:sp>
        <p:nvSpPr>
          <p:cNvPr id="91" name="Rectangle 90"/>
          <p:cNvSpPr/>
          <p:nvPr/>
        </p:nvSpPr>
        <p:spPr>
          <a:xfrm>
            <a:off x="4427984" y="6057148"/>
            <a:ext cx="2055479" cy="338554"/>
          </a:xfrm>
          <a:prstGeom prst="rect">
            <a:avLst/>
          </a:prstGeom>
          <a:ln w="38100">
            <a:solidFill>
              <a:schemeClr val="accent3"/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en-GB" sz="16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Hay… = There is…</a:t>
            </a:r>
            <a:endParaRPr lang="en-GB" sz="1600" dirty="0"/>
          </a:p>
        </p:txBody>
      </p:sp>
      <p:sp>
        <p:nvSpPr>
          <p:cNvPr id="92" name="Rectangle 91"/>
          <p:cNvSpPr/>
          <p:nvPr/>
        </p:nvSpPr>
        <p:spPr>
          <a:xfrm>
            <a:off x="17468" y="476672"/>
            <a:ext cx="783222" cy="954107"/>
          </a:xfrm>
          <a:prstGeom prst="rect">
            <a:avLst/>
          </a:prstGeom>
          <a:ln w="38100">
            <a:solidFill>
              <a:schemeClr val="accent3"/>
            </a:solidFill>
            <a:prstDash val="sysDot"/>
          </a:ln>
        </p:spPr>
        <p:txBody>
          <a:bodyPr wrap="square">
            <a:spAutoFit/>
          </a:bodyPr>
          <a:lstStyle/>
          <a:p>
            <a:r>
              <a:rPr lang="en-GB" sz="1400" b="1" dirty="0" smtClean="0">
                <a:solidFill>
                  <a:srgbClr val="00B050"/>
                </a:solidFill>
                <a:latin typeface="Comic Sans MS" panose="030F0702030302020204" pitchFamily="66" charset="0"/>
              </a:rPr>
              <a:t>Hay… = There is…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1873664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xplosion 1 1"/>
          <p:cNvSpPr/>
          <p:nvPr/>
        </p:nvSpPr>
        <p:spPr>
          <a:xfrm>
            <a:off x="-1044623" y="1988840"/>
            <a:ext cx="11305255" cy="5832648"/>
          </a:xfrm>
          <a:prstGeom prst="irregularSeal1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latin typeface="SassoonCRInfant" panose="02010503020300020003" pitchFamily="2" charset="0"/>
              </a:rPr>
              <a:t>Challenge: Teach someone at home the questions and the answers. Can you guess which family members I taught this time?</a:t>
            </a:r>
          </a:p>
          <a:p>
            <a:pPr algn="ctr"/>
            <a:r>
              <a:rPr lang="en-GB" sz="2400" dirty="0" smtClean="0">
                <a:latin typeface="SassoonCRInfant" panose="02010503020300020003" pitchFamily="2" charset="0"/>
              </a:rPr>
              <a:t>Can you record your conversation and put it on the school Facebook page or send it to me at:</a:t>
            </a:r>
          </a:p>
          <a:p>
            <a:pPr algn="ctr"/>
            <a:r>
              <a:rPr lang="en-GB" sz="2400" b="1" dirty="0" smtClean="0">
                <a:hlinkClick r:id="rId8"/>
              </a:rPr>
              <a:t>info@bassettgreen.net</a:t>
            </a:r>
            <a:r>
              <a:rPr lang="en-GB" sz="2400" b="1" dirty="0" smtClean="0"/>
              <a:t> </a:t>
            </a:r>
            <a:r>
              <a:rPr lang="en-GB" sz="2400" dirty="0" smtClean="0">
                <a:latin typeface="SassoonCRInfant" panose="02010503020300020003" pitchFamily="2" charset="0"/>
              </a:rPr>
              <a:t> </a:t>
            </a:r>
            <a:endParaRPr lang="en-GB" sz="2400" dirty="0">
              <a:latin typeface="SassoonCRInfant" panose="02010503020300020003" pitchFamily="2" charset="0"/>
            </a:endParaRPr>
          </a:p>
        </p:txBody>
      </p:sp>
      <p:pic>
        <p:nvPicPr>
          <p:cNvPr id="3" name="6. Qs a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87624" y="188640"/>
            <a:ext cx="487363" cy="487363"/>
          </a:xfrm>
          <a:prstGeom prst="rect">
            <a:avLst/>
          </a:prstGeom>
        </p:spPr>
      </p:pic>
      <p:pic>
        <p:nvPicPr>
          <p:cNvPr id="4" name="6. Qs b.MP3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174168" y="188639"/>
            <a:ext cx="487363" cy="487363"/>
          </a:xfrm>
          <a:prstGeom prst="rect">
            <a:avLst/>
          </a:prstGeom>
        </p:spPr>
      </p:pic>
      <p:pic>
        <p:nvPicPr>
          <p:cNvPr id="5" name="6. Qs c.MP3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7092280" y="18864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629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2839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2711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2117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5-Point Star 1"/>
          <p:cNvSpPr/>
          <p:nvPr/>
        </p:nvSpPr>
        <p:spPr>
          <a:xfrm>
            <a:off x="395536" y="188640"/>
            <a:ext cx="8496944" cy="6408712"/>
          </a:xfrm>
          <a:prstGeom prst="star5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Well done for completing lesson 3!</a:t>
            </a:r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5855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</TotalTime>
  <Words>927</Words>
  <Application>Microsoft Office PowerPoint</Application>
  <PresentationFormat>On-screen Show (4:3)</PresentationFormat>
  <Paragraphs>389</Paragraphs>
  <Slides>16</Slides>
  <Notes>1</Notes>
  <HiddenSlides>0</HiddenSlides>
  <MMClips>6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Yo = 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Katie Edwards</dc:creator>
  <cp:lastModifiedBy>Katie Edwards</cp:lastModifiedBy>
  <cp:revision>13</cp:revision>
  <dcterms:created xsi:type="dcterms:W3CDTF">2020-04-28T14:27:59Z</dcterms:created>
  <dcterms:modified xsi:type="dcterms:W3CDTF">2020-06-23T21:18:50Z</dcterms:modified>
</cp:coreProperties>
</file>