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57" r:id="rId4"/>
    <p:sldId id="260" r:id="rId5"/>
    <p:sldId id="268" r:id="rId6"/>
    <p:sldId id="277" r:id="rId7"/>
    <p:sldId id="278" r:id="rId8"/>
    <p:sldId id="269" r:id="rId9"/>
    <p:sldId id="270" r:id="rId10"/>
    <p:sldId id="271" r:id="rId11"/>
    <p:sldId id="272" r:id="rId12"/>
    <p:sldId id="273" r:id="rId13"/>
    <p:sldId id="274" r:id="rId14"/>
    <p:sldId id="276" r:id="rId15"/>
    <p:sldId id="27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845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D3CC8C-531E-4373-BB35-46D08F2481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04E83-1FFE-4B84-893E-6B376DE43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521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to sound out the title.</a:t>
            </a:r>
            <a:r>
              <a:rPr lang="en-GB" baseline="0" dirty="0" smtClean="0"/>
              <a:t> It means: Do you have an animal/a pet?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04E83-1FFE-4B84-893E-6B376DE434B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103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to say the sounds</a:t>
            </a:r>
            <a:r>
              <a:rPr lang="en-GB" baseline="0" dirty="0" smtClean="0"/>
              <a:t> if they remember them.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04E83-1FFE-4B84-893E-6B376DE434B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161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Sounds mat</a:t>
            </a:r>
            <a:r>
              <a:rPr lang="en-GB" baseline="0" dirty="0" smtClean="0"/>
              <a:t> with letters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01F0-87A8-4629-B050-8B08B7D1139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14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Sound out first. Then spell on paper using </a:t>
            </a:r>
            <a:r>
              <a:rPr lang="en-GB" smtClean="0"/>
              <a:t>phonics sheets.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04E83-1FFE-4B84-893E-6B376DE434B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923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time using a dictionary.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04E83-1FFE-4B84-893E-6B376DE434B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75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Listen</a:t>
            </a:r>
            <a:r>
              <a:rPr lang="en-GB" baseline="0" dirty="0" smtClean="0"/>
              <a:t> again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04E83-1FFE-4B84-893E-6B376DE434B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72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247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49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0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984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809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57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335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27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813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123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497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97FC1-060A-4360-9A12-133EF1AB31F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5DE91-D4CA-4860-B664-EAC6A6C5FD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62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13" Type="http://schemas.openxmlformats.org/officeDocument/2006/relationships/image" Target="../media/image14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3.jpeg"/><Relationship Id="rId5" Type="http://schemas.openxmlformats.org/officeDocument/2006/relationships/image" Target="../media/image9.jpeg"/><Relationship Id="rId15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10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12.jpe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8" Type="http://schemas.openxmlformats.org/officeDocument/2006/relationships/image" Target="../media/image27.png"/><Relationship Id="rId26" Type="http://schemas.openxmlformats.org/officeDocument/2006/relationships/image" Target="../media/image16.png"/><Relationship Id="rId39" Type="http://schemas.openxmlformats.org/officeDocument/2006/relationships/image" Target="../media/image38.jpeg"/><Relationship Id="rId3" Type="http://schemas.openxmlformats.org/officeDocument/2006/relationships/image" Target="../media/image15.png"/><Relationship Id="rId21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34" Type="http://schemas.openxmlformats.org/officeDocument/2006/relationships/hyperlink" Target="http://www.google.co.uk/url?sa=i&amp;rct=j&amp;q=&amp;esrc=s&amp;source=images&amp;cd=&amp;cad=rja&amp;uact=8&amp;ved=0ahUKEwjRrba3scTRAhVKOBQKHQ--DxQQjRwIBw&amp;url=http://blog.readytomanage.com/10-body-language-signals-every-leader-needs-to-know/&amp;bvm=bv.144224172,d.ZGg&amp;psig=AFQjCNFLmeF1CGesCSmZMlVRQUGBoUxpZw&amp;ust=1484577608877920" TargetMode="External"/><Relationship Id="rId42" Type="http://schemas.openxmlformats.org/officeDocument/2006/relationships/hyperlink" Target="http://www.google.co.uk/url?sa=i&amp;rct=j&amp;q=&amp;esrc=s&amp;source=images&amp;cd=&amp;cad=rja&amp;uact=8&amp;ved=0ahUKEwjE4sLr0O_RAhVMcRQKHYkOC8UQjRwIBw&amp;url=http://www.lunadelolivar.com.ar/castanuelas/&amp;psig=AFQjCNGEPcOwKR4_KJDlJR6__XwlIpXsVg&amp;ust=1486063689280549" TargetMode="External"/><Relationship Id="rId7" Type="http://schemas.openxmlformats.org/officeDocument/2006/relationships/hyperlink" Target="http://www.google.co.uk/url?sa=i&amp;rct=j&amp;q=&amp;esrc=s&amp;source=images&amp;cd=&amp;cad=rja&amp;uact=8&amp;ved=0ahUKEwjssamY9qDSAhXJPxoKHVh4DbAQjRwIBw&amp;url=http://www.datashaka.com/blog/non-techie/2013/11/tyranny-now-avoiding-plughole&amp;psig=AFQjCNFv0MgyYTVAtu0VZem3REKEUzL4jw&amp;ust=1487757308915193" TargetMode="External"/><Relationship Id="rId12" Type="http://schemas.openxmlformats.org/officeDocument/2006/relationships/image" Target="../media/image23.png"/><Relationship Id="rId17" Type="http://schemas.openxmlformats.org/officeDocument/2006/relationships/image" Target="../media/image26.jpeg"/><Relationship Id="rId25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33" Type="http://schemas.openxmlformats.org/officeDocument/2006/relationships/image" Target="../media/image35.jpeg"/><Relationship Id="rId38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29" Type="http://schemas.openxmlformats.org/officeDocument/2006/relationships/image" Target="../media/image33.jpeg"/><Relationship Id="rId41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2.jpeg"/><Relationship Id="rId24" Type="http://schemas.openxmlformats.org/officeDocument/2006/relationships/image" Target="../media/image31.jpeg"/><Relationship Id="rId32" Type="http://schemas.openxmlformats.org/officeDocument/2006/relationships/hyperlink" Target="http://www.google.co.uk/url?sa=i&amp;rct=j&amp;q=&amp;esrc=s&amp;source=images&amp;cd=&amp;cad=rja&amp;uact=8&amp;ved=0ahUKEwjno5K4sMTRAhVDvxQKHfhkARAQjRwIBw&amp;url=http://vectortoons.com/product/hilarious-hard-laughing-cracked-up-smiley-face/&amp;bvm=bv.144224172,d.ZGg&amp;psig=AFQjCNFizQcHs3WHF0U4FTXoNiMrmdN6pA&amp;ust=1484577479646593" TargetMode="External"/><Relationship Id="rId37" Type="http://schemas.openxmlformats.org/officeDocument/2006/relationships/image" Target="../media/image37.png"/><Relationship Id="rId40" Type="http://schemas.openxmlformats.org/officeDocument/2006/relationships/hyperlink" Target="https://www.google.co.uk/url?sa=i&amp;rct=j&amp;q=&amp;esrc=s&amp;source=images&amp;cd=&amp;cad=rja&amp;uact=8&amp;ved=0ahUKEwjD-5n4ssTRAhWF7xQKHeSaChEQjRwIBw&amp;url=https://www.pinterest.com/explore/cute-babies/&amp;bvm=bv.144224172,d.ZGg&amp;psig=AFQjCNFBfBE_7Uc_LydTqi67BWzTrGpgKA&amp;ust=1484578166678277" TargetMode="External"/><Relationship Id="rId5" Type="http://schemas.openxmlformats.org/officeDocument/2006/relationships/hyperlink" Target="http://www.google.co.uk/url?sa=i&amp;rct=j&amp;q=&amp;esrc=s&amp;source=images&amp;cd=&amp;cad=rja&amp;uact=8&amp;ved=0ahUKEwiD0s_Q9qDSAhXMvBoKHTFxArwQjRwIBw&amp;url=http://www.fotosearch.com/CSP993/k14813363/&amp;bvm=bv.147448319,d.ZGg&amp;psig=AFQjCNEL1s8982x8cZWW6iEltkvsrCSW3A&amp;ust=1487757427270686" TargetMode="External"/><Relationship Id="rId15" Type="http://schemas.openxmlformats.org/officeDocument/2006/relationships/image" Target="../media/image24.png"/><Relationship Id="rId23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8" Type="http://schemas.openxmlformats.org/officeDocument/2006/relationships/hyperlink" Target="http://www.google.co.uk/url?sa=i&amp;rct=j&amp;q=&amp;esrc=s&amp;source=images&amp;cd=&amp;cad=rja&amp;uact=8&amp;ved=0ahUKEwiR44qarqnRAhUFmBoKHbXeDgoQjRwIBw&amp;url=http://www.momsteam.com/health-safety/hydration-safety/fluid-guidelines/drinking-fluids-before-during-and-after-sports-important-for-children&amp;bvm=bv.142059868,d.ZGg&amp;psig=AFQjCNHAhyF8zOAYl4ZCOk05iYV_AkUSaA&amp;ust=1483649174654249" TargetMode="External"/><Relationship Id="rId36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10" Type="http://schemas.openxmlformats.org/officeDocument/2006/relationships/image" Target="../media/image21.png"/><Relationship Id="rId19" Type="http://schemas.openxmlformats.org/officeDocument/2006/relationships/image" Target="../media/image28.png"/><Relationship Id="rId31" Type="http://schemas.openxmlformats.org/officeDocument/2006/relationships/image" Target="../media/image34.jpeg"/><Relationship Id="rId44" Type="http://schemas.openxmlformats.org/officeDocument/2006/relationships/image" Target="../media/image6.png"/><Relationship Id="rId4" Type="http://schemas.openxmlformats.org/officeDocument/2006/relationships/image" Target="../media/image17.jpeg"/><Relationship Id="rId9" Type="http://schemas.openxmlformats.org/officeDocument/2006/relationships/image" Target="../media/image20.jpeg"/><Relationship Id="rId14" Type="http://schemas.openxmlformats.org/officeDocument/2006/relationships/image" Target="../media/image14.jpeg"/><Relationship Id="rId22" Type="http://schemas.openxmlformats.org/officeDocument/2006/relationships/image" Target="../media/image30.jpeg"/><Relationship Id="rId27" Type="http://schemas.openxmlformats.org/officeDocument/2006/relationships/image" Target="../media/image32.png"/><Relationship Id="rId3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3" Type="http://schemas.openxmlformats.org/officeDocument/2006/relationships/image" Target="../media/image28.png"/><Relationship Id="rId18" Type="http://schemas.openxmlformats.org/officeDocument/2006/relationships/image" Target="../media/image46.jpeg"/><Relationship Id="rId3" Type="http://schemas.openxmlformats.org/officeDocument/2006/relationships/slideLayout" Target="../slideLayouts/slideLayout7.xml"/><Relationship Id="rId21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7" Type="http://schemas.openxmlformats.org/officeDocument/2006/relationships/image" Target="../media/image38.jpeg"/><Relationship Id="rId12" Type="http://schemas.openxmlformats.org/officeDocument/2006/relationships/image" Target="../media/image42.jpeg"/><Relationship Id="rId17" Type="http://schemas.openxmlformats.org/officeDocument/2006/relationships/image" Target="../media/image45.jpeg"/><Relationship Id="rId2" Type="http://schemas.openxmlformats.org/officeDocument/2006/relationships/audio" Target="../media/media1.wma"/><Relationship Id="rId16" Type="http://schemas.openxmlformats.org/officeDocument/2006/relationships/image" Target="../media/image44.jpeg"/><Relationship Id="rId20" Type="http://schemas.openxmlformats.org/officeDocument/2006/relationships/image" Target="../media/image15.png"/><Relationship Id="rId1" Type="http://schemas.microsoft.com/office/2007/relationships/media" Target="../media/media1.wma"/><Relationship Id="rId6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11" Type="http://schemas.openxmlformats.org/officeDocument/2006/relationships/image" Target="../media/image23.png"/><Relationship Id="rId24" Type="http://schemas.openxmlformats.org/officeDocument/2006/relationships/image" Target="../media/image48.png"/><Relationship Id="rId5" Type="http://schemas.openxmlformats.org/officeDocument/2006/relationships/image" Target="../media/image41.jpeg"/><Relationship Id="rId15" Type="http://schemas.openxmlformats.org/officeDocument/2006/relationships/image" Target="../media/image43.jpeg"/><Relationship Id="rId23" Type="http://schemas.openxmlformats.org/officeDocument/2006/relationships/image" Target="../media/image6.png"/><Relationship Id="rId10" Type="http://schemas.openxmlformats.org/officeDocument/2006/relationships/image" Target="../media/image21.png"/><Relationship Id="rId19" Type="http://schemas.openxmlformats.org/officeDocument/2006/relationships/image" Target="../media/image47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4.jpeg"/><Relationship Id="rId14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2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dreference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58.jpeg"/><Relationship Id="rId7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41.jpe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60.jpeg"/><Relationship Id="rId7" Type="http://schemas.openxmlformats.org/officeDocument/2006/relationships/image" Target="../media/image1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1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38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1.png"/><Relationship Id="rId7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42.jpeg"/><Relationship Id="rId9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3" Type="http://schemas.openxmlformats.org/officeDocument/2006/relationships/image" Target="../media/image28.png"/><Relationship Id="rId18" Type="http://schemas.openxmlformats.org/officeDocument/2006/relationships/image" Target="../media/image46.jpeg"/><Relationship Id="rId3" Type="http://schemas.openxmlformats.org/officeDocument/2006/relationships/slideLayout" Target="../slideLayouts/slideLayout7.xml"/><Relationship Id="rId21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7" Type="http://schemas.openxmlformats.org/officeDocument/2006/relationships/image" Target="../media/image38.jpeg"/><Relationship Id="rId12" Type="http://schemas.openxmlformats.org/officeDocument/2006/relationships/image" Target="../media/image42.jpeg"/><Relationship Id="rId17" Type="http://schemas.openxmlformats.org/officeDocument/2006/relationships/image" Target="../media/image45.jpeg"/><Relationship Id="rId2" Type="http://schemas.openxmlformats.org/officeDocument/2006/relationships/audio" Target="../media/media1.wma"/><Relationship Id="rId16" Type="http://schemas.openxmlformats.org/officeDocument/2006/relationships/image" Target="../media/image44.jpeg"/><Relationship Id="rId20" Type="http://schemas.openxmlformats.org/officeDocument/2006/relationships/image" Target="../media/image15.png"/><Relationship Id="rId1" Type="http://schemas.microsoft.com/office/2007/relationships/media" Target="../media/media1.wma"/><Relationship Id="rId6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11" Type="http://schemas.openxmlformats.org/officeDocument/2006/relationships/image" Target="../media/image23.png"/><Relationship Id="rId24" Type="http://schemas.openxmlformats.org/officeDocument/2006/relationships/image" Target="../media/image48.png"/><Relationship Id="rId5" Type="http://schemas.openxmlformats.org/officeDocument/2006/relationships/image" Target="../media/image41.jpeg"/><Relationship Id="rId15" Type="http://schemas.openxmlformats.org/officeDocument/2006/relationships/image" Target="../media/image43.jpeg"/><Relationship Id="rId23" Type="http://schemas.openxmlformats.org/officeDocument/2006/relationships/image" Target="../media/image6.png"/><Relationship Id="rId10" Type="http://schemas.openxmlformats.org/officeDocument/2006/relationships/image" Target="../media/image21.png"/><Relationship Id="rId19" Type="http://schemas.openxmlformats.org/officeDocument/2006/relationships/image" Target="../media/image47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4.jpeg"/><Relationship Id="rId14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3"/>
          <p:cNvSpPr>
            <a:spLocks noChangeArrowheads="1"/>
          </p:cNvSpPr>
          <p:nvPr/>
        </p:nvSpPr>
        <p:spPr bwMode="auto">
          <a:xfrm>
            <a:off x="-53974" y="224836"/>
            <a:ext cx="8170068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3600" u="sng" dirty="0">
                <a:latin typeface="CCW Precursive 1" pitchFamily="66" charset="0"/>
              </a:rPr>
              <a:t>¿</a:t>
            </a:r>
            <a:r>
              <a:rPr lang="en-GB" altLang="en-US" sz="3600" u="sng" dirty="0" smtClean="0">
                <a:latin typeface="CCW Precursive 1" pitchFamily="66" charset="0"/>
              </a:rPr>
              <a:t>T   n  s   n   </a:t>
            </a:r>
            <a:r>
              <a:rPr lang="en-GB" altLang="en-US" sz="3600" u="sng" dirty="0" err="1" smtClean="0">
                <a:latin typeface="CCW Precursive 1" pitchFamily="66" charset="0"/>
              </a:rPr>
              <a:t>n</a:t>
            </a:r>
            <a:r>
              <a:rPr lang="en-GB" altLang="en-US" sz="3600" u="sng" dirty="0" smtClean="0">
                <a:latin typeface="CCW Precursive 1" pitchFamily="66" charset="0"/>
              </a:rPr>
              <a:t> m  l</a:t>
            </a:r>
            <a:r>
              <a:rPr lang="en-GB" altLang="en-US" sz="3600" u="sng" dirty="0">
                <a:latin typeface="CCW Precursive 1" pitchFamily="66" charset="0"/>
              </a:rPr>
              <a:t>?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-53975" y="1268760"/>
            <a:ext cx="9121775" cy="54864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b="1" u="sng" dirty="0" smtClean="0">
                <a:latin typeface="CCW Precursive 1" panose="03050602040000000000" pitchFamily="66" charset="0"/>
                <a:cs typeface="+mn-cs"/>
              </a:rPr>
              <a:t>Los </a:t>
            </a:r>
            <a:r>
              <a:rPr lang="en-US" sz="2400" b="1" u="sng" dirty="0" err="1" smtClean="0">
                <a:latin typeface="CCW Precursive 1" panose="03050602040000000000" pitchFamily="66" charset="0"/>
                <a:cs typeface="+mn-cs"/>
              </a:rPr>
              <a:t>objetivos</a:t>
            </a:r>
            <a:r>
              <a:rPr lang="en-US" sz="2400" b="1" u="sng" dirty="0" smtClean="0">
                <a:latin typeface="CCW Precursive 1" panose="03050602040000000000" pitchFamily="66" charset="0"/>
                <a:cs typeface="+mn-cs"/>
              </a:rPr>
              <a:t>: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b="1" dirty="0" smtClean="0">
                <a:latin typeface="CCW Precursive 1" panose="03050602040000000000" pitchFamily="66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link the spelling, sound and meaning of </a:t>
            </a: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6 </a:t>
            </a: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animal nouns.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b="1" dirty="0" smtClean="0">
                <a:latin typeface="CCW Precursive 1" panose="03050602040000000000" pitchFamily="66" charset="0"/>
              </a:rPr>
              <a:t> To improve dictionary skills.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b="1" dirty="0" smtClean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b="1" u="sng" dirty="0" smtClean="0">
                <a:latin typeface="CCW Precursive 1" panose="03050602040000000000" pitchFamily="66" charset="0"/>
              </a:rPr>
              <a:t>Para </a:t>
            </a:r>
            <a:r>
              <a:rPr lang="en-US" sz="2400" b="1" u="sng" dirty="0" err="1" smtClean="0">
                <a:latin typeface="CCW Precursive 1" panose="03050602040000000000" pitchFamily="66" charset="0"/>
              </a:rPr>
              <a:t>triunfar</a:t>
            </a:r>
            <a:r>
              <a:rPr lang="en-US" sz="2400" b="1" u="sng" dirty="0" smtClean="0">
                <a:latin typeface="CCW Precursive 1" panose="03050602040000000000" pitchFamily="66" charset="0"/>
              </a:rPr>
              <a:t>: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Apply </a:t>
            </a:r>
            <a:r>
              <a:rPr lang="en-US" sz="24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phonics to read </a:t>
            </a:r>
            <a:r>
              <a:rPr lang="en-US" sz="24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aloud.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smtClean="0">
                <a:latin typeface="CCW Precursive 1" panose="03050602040000000000" pitchFamily="66" charset="0"/>
              </a:rPr>
              <a:t>Apply</a:t>
            </a: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</a:t>
            </a:r>
            <a:r>
              <a:rPr lang="en-US" sz="2400" dirty="0" smtClean="0">
                <a:latin typeface="CCW Precursive 1" panose="03050602040000000000" pitchFamily="66" charset="0"/>
              </a:rPr>
              <a:t>phonics to spell correctly.</a:t>
            </a:r>
            <a:endParaRPr lang="en-US" sz="2400" dirty="0" smtClean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Identify</a:t>
            </a:r>
            <a:r>
              <a:rPr lang="en-US" sz="24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the meaning of each noun in a dictionary.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smtClean="0">
                <a:latin typeface="CCW Precursive 1" panose="03050602040000000000" pitchFamily="66" charset="0"/>
              </a:rPr>
              <a:t>Say </a:t>
            </a:r>
            <a:r>
              <a:rPr lang="en-US" sz="2400" dirty="0" smtClean="0">
                <a:latin typeface="CCW Precursive 1" panose="03050602040000000000" pitchFamily="66" charset="0"/>
              </a:rPr>
              <a:t>each noun and </a:t>
            </a:r>
            <a:r>
              <a:rPr lang="en-US" sz="2400" b="1" dirty="0" smtClean="0">
                <a:latin typeface="CCW Precursive 1" panose="03050602040000000000" pitchFamily="66" charset="0"/>
              </a:rPr>
              <a:t>make links </a:t>
            </a:r>
            <a:r>
              <a:rPr lang="en-US" sz="2400" dirty="0" smtClean="0">
                <a:latin typeface="CCW Precursive 1" panose="03050602040000000000" pitchFamily="66" charset="0"/>
              </a:rPr>
              <a:t>to funny pictures.</a:t>
            </a:r>
            <a:endParaRPr lang="en-US" sz="2400" dirty="0" smtClean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400" dirty="0">
                <a:solidFill>
                  <a:srgbClr val="7030A0"/>
                </a:solidFill>
                <a:latin typeface="CCW Precursive 1" panose="03050602040000000000" pitchFamily="66" charset="0"/>
              </a:rPr>
              <a:t> </a:t>
            </a:r>
            <a:r>
              <a:rPr lang="en-US" sz="24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Say </a:t>
            </a:r>
            <a:r>
              <a:rPr lang="en-US" sz="24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the correct English for each noun.</a:t>
            </a:r>
            <a:endParaRPr lang="en-US" sz="24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dirty="0" smtClean="0">
              <a:latin typeface="CCW Precursive 1" panose="03050602040000000000" pitchFamily="66" charset="0"/>
            </a:endParaRPr>
          </a:p>
        </p:txBody>
      </p:sp>
      <p:pic>
        <p:nvPicPr>
          <p:cNvPr id="3078" name="Picture 9" descr="C:\Users\kes\AppData\Local\Microsoft\Windows\Temporary Internet Files\Content.IE5\XFV4ZBVD\MP90042225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5" b="9400"/>
          <a:stretch/>
        </p:blipFill>
        <p:spPr bwMode="auto">
          <a:xfrm>
            <a:off x="7493072" y="36268"/>
            <a:ext cx="1542896" cy="164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992254" y="205852"/>
            <a:ext cx="474545" cy="4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90600" y="250366"/>
            <a:ext cx="468554" cy="44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105400" y="116632"/>
            <a:ext cx="374992" cy="54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Image result for monkey ooh ooh aah aah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386" y="180760"/>
            <a:ext cx="500628" cy="50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353600" y="237856"/>
            <a:ext cx="474545" cy="4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05000" y="250365"/>
            <a:ext cx="468554" cy="44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611080" y="148045"/>
            <a:ext cx="374992" cy="54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xplosion 1 1"/>
          <p:cNvSpPr/>
          <p:nvPr/>
        </p:nvSpPr>
        <p:spPr bwMode="auto">
          <a:xfrm>
            <a:off x="6237" y="6309320"/>
            <a:ext cx="611080" cy="381000"/>
          </a:xfrm>
          <a:prstGeom prst="irregularSeal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98038" y="160325"/>
            <a:ext cx="402145" cy="53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3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8645" y="157598"/>
            <a:ext cx="1493229" cy="148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172200" y="277616"/>
            <a:ext cx="1474381" cy="138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798696" y="324699"/>
            <a:ext cx="1477026" cy="114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7772400" y="-44353"/>
            <a:ext cx="1179968" cy="1706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94783" y="1791426"/>
            <a:ext cx="1402900" cy="154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age result for sore throat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767304" y="3471613"/>
            <a:ext cx="1276428" cy="119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result for yucky face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7"/>
            <a:ext cx="1175920" cy="1383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mage result for monkey ooh ooh aah aah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161" y="60561"/>
            <a:ext cx="1539639" cy="153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4"/>
          <a:srcRect l="16401" t="6321" r="19760" b="2961"/>
          <a:stretch/>
        </p:blipFill>
        <p:spPr>
          <a:xfrm>
            <a:off x="3971462" y="5229200"/>
            <a:ext cx="934467" cy="1327925"/>
          </a:xfrm>
          <a:prstGeom prst="rect">
            <a:avLst/>
          </a:prstGeom>
        </p:spPr>
      </p:pic>
      <p:pic>
        <p:nvPicPr>
          <p:cNvPr id="12" name="Picture 2" descr="Image result for washing machine spinning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51" y="5273500"/>
            <a:ext cx="857869" cy="12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603987" y="5252708"/>
            <a:ext cx="862035" cy="115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8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401" t="6321" r="19760" b="2961"/>
          <a:stretch/>
        </p:blipFill>
        <p:spPr>
          <a:xfrm>
            <a:off x="3971462" y="5229200"/>
            <a:ext cx="934467" cy="1327925"/>
          </a:xfrm>
          <a:prstGeom prst="rect">
            <a:avLst/>
          </a:prstGeom>
        </p:spPr>
      </p:pic>
      <p:pic>
        <p:nvPicPr>
          <p:cNvPr id="56" name="Picture 4" descr="Image result for spanish fla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176"/>
            <a:ext cx="1471671" cy="109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use squeak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3" t="5851" r="12374"/>
          <a:stretch/>
        </p:blipFill>
        <p:spPr bwMode="auto">
          <a:xfrm>
            <a:off x="3746157" y="3546413"/>
            <a:ext cx="997567" cy="123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plug hole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3" t="26419" r="28034" b="17462"/>
          <a:stretch/>
        </p:blipFill>
        <p:spPr bwMode="auto">
          <a:xfrm>
            <a:off x="4399485" y="4346632"/>
            <a:ext cx="776287" cy="63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47"/>
          <p:cNvSpPr/>
          <p:nvPr/>
        </p:nvSpPr>
        <p:spPr>
          <a:xfrm>
            <a:off x="3735611" y="3485360"/>
            <a:ext cx="1440159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</a:t>
            </a:r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gui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gue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084168" y="73622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6045" y="150536"/>
            <a:ext cx="1235750" cy="12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213697" y="105189"/>
            <a:ext cx="1220151" cy="114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611702" y="389131"/>
            <a:ext cx="1222336" cy="9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7644705" y="272560"/>
            <a:ext cx="887735" cy="128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847" y="181112"/>
            <a:ext cx="1303672" cy="130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5349229" y="2347804"/>
            <a:ext cx="1166987" cy="93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7820832" y="5229200"/>
            <a:ext cx="135968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352436" y="5263646"/>
            <a:ext cx="1040852" cy="104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t="17428" r="7854" b="14286"/>
          <a:stretch/>
        </p:blipFill>
        <p:spPr bwMode="auto">
          <a:xfrm>
            <a:off x="7945831" y="2121651"/>
            <a:ext cx="1162673" cy="123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660295" y="1791427"/>
            <a:ext cx="1160994" cy="127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2940534" y="1835410"/>
            <a:ext cx="1343434" cy="121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shh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4" y="5312476"/>
            <a:ext cx="1089516" cy="9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Image result for sore throat">
            <a:hlinkClick r:id="rId23"/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935861" y="4055618"/>
            <a:ext cx="1056334" cy="98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washing machine spinning">
            <a:hlinkClick r:id="rId25"/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51" y="5273500"/>
            <a:ext cx="857869" cy="12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816"/>
            <a:ext cx="1218333" cy="92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drinking water">
            <a:hlinkClick r:id="rId28"/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1" t="5549" r="12312"/>
          <a:stretch/>
        </p:blipFill>
        <p:spPr bwMode="auto">
          <a:xfrm>
            <a:off x="1303932" y="3519480"/>
            <a:ext cx="1012901" cy="100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Image result for cartoon eat sweetcorn">
            <a:hlinkClick r:id="rId30"/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2598435" y="5305238"/>
            <a:ext cx="1074405" cy="95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Image result for laughing cartoon face">
            <a:hlinkClick r:id="rId32"/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830" y="4002646"/>
            <a:ext cx="991514" cy="97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Image result for clear throat">
            <a:hlinkClick r:id="rId34"/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42" y="3936752"/>
            <a:ext cx="1273874" cy="107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door slamming">
            <a:hlinkClick r:id="rId36"/>
          </p:cNvPr>
          <p:cNvPicPr>
            <a:picLocks noChangeAspect="1" noChangeArrowheads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6557838" y="2028846"/>
            <a:ext cx="1030059" cy="134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Image result for yucky face">
            <a:hlinkClick r:id="rId38"/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973155" cy="114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Image result for cute baby">
            <a:hlinkClick r:id="rId40"/>
          </p:cNvPr>
          <p:cNvPicPr>
            <a:picLocks noChangeAspect="1" noChangeArrowheads="1"/>
          </p:cNvPicPr>
          <p:nvPr/>
        </p:nvPicPr>
        <p:blipFill rotWithShape="1"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17879" b="22204"/>
          <a:stretch/>
        </p:blipFill>
        <p:spPr bwMode="auto">
          <a:xfrm>
            <a:off x="2520712" y="3537360"/>
            <a:ext cx="1040852" cy="111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481" y="87782"/>
            <a:ext cx="136815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471671" y="8642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983839" y="85065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496" y="1775533"/>
            <a:ext cx="1292863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466790" y="1772816"/>
            <a:ext cx="1305010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890152" y="1779147"/>
            <a:ext cx="1252891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557838" y="1772815"/>
            <a:ext cx="1292159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ce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925990" y="1779147"/>
            <a:ext cx="1182514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ci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349229" y="1772815"/>
            <a:ext cx="1113084" cy="158768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</a:t>
            </a: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263" y="3487938"/>
            <a:ext cx="1103953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267556" y="3485221"/>
            <a:ext cx="1082086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448704" y="3486579"/>
            <a:ext cx="118719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277976" y="3486579"/>
            <a:ext cx="1158067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544617" y="3485221"/>
            <a:ext cx="1258507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5496" y="5216130"/>
            <a:ext cx="114632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892338" y="3494895"/>
            <a:ext cx="1144158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</a:t>
            </a: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268868" y="5214771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CW Precursive 1" panose="03050602040000000000" pitchFamily="66" charset="0"/>
              </a:rPr>
              <a:t>ll</a:t>
            </a:r>
            <a:endParaRPr lang="en-GB" sz="4000" b="1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551340" y="5214771"/>
            <a:ext cx="1193508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ñ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149004" y="5213413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rr</a:t>
            </a:r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737972" y="5213413"/>
            <a:ext cx="1312859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V="1">
            <a:off x="3727619" y="3501007"/>
            <a:ext cx="1402114" cy="15655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568015" y="191464"/>
            <a:ext cx="1444145" cy="1581352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Spanish phonics</a:t>
            </a: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211960" y="1772815"/>
            <a:ext cx="1039411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qu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8" name="Picture 2" descr="Image result for castañuelas">
            <a:hlinkClick r:id="rId42"/>
          </p:cNvPr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0"/>
          <a:stretch/>
        </p:blipFill>
        <p:spPr bwMode="auto">
          <a:xfrm>
            <a:off x="4247244" y="2267972"/>
            <a:ext cx="839882" cy="101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Rectangle 58"/>
          <p:cNvSpPr/>
          <p:nvPr/>
        </p:nvSpPr>
        <p:spPr>
          <a:xfrm>
            <a:off x="3852860" y="5213552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445148" y="5213413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6603987" y="5252708"/>
            <a:ext cx="862035" cy="1155306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5340054" y="3369186"/>
            <a:ext cx="7441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err="1">
                <a:latin typeface="Comic Sans MS" panose="030F0702030302020204" pitchFamily="66" charset="0"/>
              </a:rPr>
              <a:t>ge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716237" y="3369186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err="1" smtClean="0">
                <a:latin typeface="Comic Sans MS" panose="030F0702030302020204" pitchFamily="66" charset="0"/>
              </a:rPr>
              <a:t>gi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596336" y="82512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7956376" y="60390"/>
            <a:ext cx="11183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b="1" dirty="0" smtClean="0">
                <a:latin typeface="Comic Sans MS" panose="030F0702030302020204" pitchFamily="66" charset="0"/>
              </a:rPr>
              <a:t>y</a:t>
            </a:r>
            <a:r>
              <a:rPr lang="en-GB" sz="1400" b="1" dirty="0" smtClean="0">
                <a:latin typeface="Comic Sans MS" panose="030F0702030302020204" pitchFamily="66" charset="0"/>
              </a:rPr>
              <a:t> </a:t>
            </a:r>
            <a:r>
              <a:rPr lang="en-GB" sz="1100" dirty="0" smtClean="0">
                <a:latin typeface="Comic Sans MS" panose="030F0702030302020204" pitchFamily="66" charset="0"/>
              </a:rPr>
              <a:t>between vowels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39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-1371600" y="5902404"/>
            <a:ext cx="60198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3399"/>
                </a:solidFill>
                <a:latin typeface="CCW Precursive 1" panose="03050602040000000000" pitchFamily="66" charset="0"/>
              </a:rPr>
              <a:t>6.t   t </a:t>
            </a:r>
            <a:endParaRPr lang="en-GB" altLang="en-US" sz="6600" dirty="0">
              <a:solidFill>
                <a:srgbClr val="FF3399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295400" y="6015282"/>
            <a:ext cx="982969" cy="76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yucky fac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461" y="5770813"/>
            <a:ext cx="912526" cy="107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846876"/>
            <a:ext cx="935660" cy="93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-91771" y="4621405"/>
            <a:ext cx="908337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3399"/>
                </a:solidFill>
                <a:latin typeface="CCW Precursive 1" panose="03050602040000000000" pitchFamily="66" charset="0"/>
              </a:rPr>
              <a:t>5.s   p   </a:t>
            </a:r>
            <a:r>
              <a:rPr lang="en-GB" altLang="en-US" sz="6600" dirty="0" err="1" smtClean="0">
                <a:solidFill>
                  <a:srgbClr val="FF3399"/>
                </a:solidFill>
                <a:latin typeface="CCW Precursive 1" panose="03050602040000000000" pitchFamily="66" charset="0"/>
              </a:rPr>
              <a:t>nt</a:t>
            </a:r>
            <a:endParaRPr lang="en-GB" altLang="en-US" sz="6600" dirty="0">
              <a:solidFill>
                <a:srgbClr val="FF3399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542733" y="4685296"/>
            <a:ext cx="869027" cy="81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3564755" y="4631037"/>
            <a:ext cx="611746" cy="884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251629" y="4728189"/>
            <a:ext cx="859721" cy="807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232829" y="4697605"/>
            <a:ext cx="838200" cy="78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-152400" y="95071"/>
            <a:ext cx="411479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1.  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2514600" y="189585"/>
            <a:ext cx="864478" cy="81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4315303" y="220327"/>
            <a:ext cx="1018697" cy="7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861228" y="62433"/>
            <a:ext cx="967572" cy="1066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Image result for sore throat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3310650" y="171271"/>
            <a:ext cx="880350" cy="82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-762000" y="1187519"/>
            <a:ext cx="41441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2.  t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9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28298" y="1224367"/>
            <a:ext cx="1029302" cy="80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mage result for yucky fac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03" y="1143000"/>
            <a:ext cx="819472" cy="9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-152400" y="2228671"/>
            <a:ext cx="47791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3.p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600200" y="2286000"/>
            <a:ext cx="914400" cy="85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337229" y="2511130"/>
            <a:ext cx="914400" cy="71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-304800" y="3429000"/>
            <a:ext cx="6049178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4.   t  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027659" y="3456990"/>
            <a:ext cx="865066" cy="85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440995" y="3634845"/>
            <a:ext cx="1007983" cy="78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Straight Connector 29"/>
          <p:cNvCxnSpPr/>
          <p:nvPr/>
        </p:nvCxnSpPr>
        <p:spPr bwMode="auto">
          <a:xfrm flipV="1">
            <a:off x="3745795" y="3429000"/>
            <a:ext cx="457200" cy="2286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00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1" name="Rectangle 30"/>
          <p:cNvSpPr/>
          <p:nvPr/>
        </p:nvSpPr>
        <p:spPr>
          <a:xfrm>
            <a:off x="5729235" y="-6978"/>
            <a:ext cx="36433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>
                <a:latin typeface="CCW Precursive 1" panose="03050602040000000000" pitchFamily="66" charset="0"/>
              </a:rPr>
              <a:t>Use pictures of Spanish phonics to say and spell nouns correctly in Spanish.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2253460" y="5805264"/>
            <a:ext cx="702078" cy="997690"/>
          </a:xfrm>
          <a:prstGeom prst="rect">
            <a:avLst/>
          </a:prstGeom>
        </p:spPr>
      </p:pic>
      <p:pic>
        <p:nvPicPr>
          <p:cNvPr id="33" name="Picture 2" descr="Image result for washing machine spinning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350" y="2256232"/>
            <a:ext cx="644530" cy="96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8548" y="4667807"/>
            <a:ext cx="647659" cy="8679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2368750" y="4586777"/>
            <a:ext cx="702078" cy="99769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1179822" y="3369006"/>
            <a:ext cx="702078" cy="997690"/>
          </a:xfrm>
          <a:prstGeom prst="rect">
            <a:avLst/>
          </a:prstGeom>
        </p:spPr>
      </p:pic>
      <p:pic>
        <p:nvPicPr>
          <p:cNvPr id="37" name="1. Animals 6 to repea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6827347" y="16250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36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6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abbit_co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65"/>
          <a:stretch/>
        </p:blipFill>
        <p:spPr bwMode="auto">
          <a:xfrm>
            <a:off x="6811518" y="3558497"/>
            <a:ext cx="1390240" cy="2534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034497"/>
            <a:ext cx="2285250" cy="152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at with ca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r="21507"/>
          <a:stretch>
            <a:fillRect/>
          </a:stretch>
        </p:blipFill>
        <p:spPr bwMode="auto">
          <a:xfrm>
            <a:off x="6637661" y="2110697"/>
            <a:ext cx="2201539" cy="159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og aslee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5" y="4144514"/>
            <a:ext cx="2311595" cy="1699983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ortoi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4" r="25719"/>
          <a:stretch>
            <a:fillRect/>
          </a:stretch>
        </p:blipFill>
        <p:spPr bwMode="auto">
          <a:xfrm>
            <a:off x="307460" y="2034497"/>
            <a:ext cx="2359540" cy="2084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mouseweigh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4" t="24350"/>
          <a:stretch>
            <a:fillRect/>
          </a:stretch>
        </p:blipFill>
        <p:spPr bwMode="auto">
          <a:xfrm>
            <a:off x="3325092" y="4091897"/>
            <a:ext cx="2542308" cy="169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" y="-6978"/>
            <a:ext cx="9372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Look at your list of words.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Can you match any to these funny pictures of animals?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What links can you spot?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What funny clues in the pictures can you see?</a:t>
            </a:r>
            <a:endParaRPr lang="en-US" sz="2000" b="1" dirty="0">
              <a:latin typeface="CCW Precursive 1" panose="03050602040000000000" pitchFamily="66" charset="0"/>
            </a:endParaRPr>
          </a:p>
        </p:txBody>
      </p:sp>
      <p:sp>
        <p:nvSpPr>
          <p:cNvPr id="9" name="Rounded Rectangular Callout 6"/>
          <p:cNvSpPr>
            <a:spLocks noChangeArrowheads="1"/>
          </p:cNvSpPr>
          <p:nvPr/>
        </p:nvSpPr>
        <p:spPr bwMode="auto">
          <a:xfrm>
            <a:off x="1763688" y="5445224"/>
            <a:ext cx="1440160" cy="648072"/>
          </a:xfrm>
          <a:prstGeom prst="wedgeRoundRectCallout">
            <a:avLst>
              <a:gd name="adj1" fmla="val -42736"/>
              <a:gd name="adj2" fmla="val -100213"/>
              <a:gd name="adj3" fmla="val 16667"/>
            </a:avLst>
          </a:prstGeom>
          <a:solidFill>
            <a:srgbClr val="F9EDD4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2800" dirty="0" err="1"/>
              <a:t>Prr</a:t>
            </a:r>
            <a:r>
              <a:rPr lang="en-GB" altLang="en-US" sz="2800" dirty="0"/>
              <a:t>, </a:t>
            </a:r>
            <a:r>
              <a:rPr lang="en-GB" altLang="en-US" sz="2800" dirty="0" err="1"/>
              <a:t>prr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4603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-6978"/>
            <a:ext cx="9372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Let’s check in this dictionary: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US" sz="2000" b="1" dirty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  <a:hlinkClick r:id="rId3"/>
              </a:rPr>
              <a:t>www.wordreference.com</a:t>
            </a:r>
            <a:endParaRPr lang="en-US" sz="2000" b="1" dirty="0" smtClean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US" sz="2000" b="1" dirty="0">
              <a:latin typeface="CCW Precursive 1" panose="03050602040000000000" pitchFamily="66" charset="0"/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Choose Spanish to English in the drop-down list.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29" y="1905404"/>
            <a:ext cx="8327300" cy="4475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54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-6978"/>
            <a:ext cx="9372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Type each Spanish word, hit enter, read the English.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US" sz="2000" b="1" dirty="0" smtClean="0">
              <a:latin typeface="CCW Precursive 1" panose="03050602040000000000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2" y="967242"/>
            <a:ext cx="9160030" cy="492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1763688" y="4725144"/>
            <a:ext cx="3672408" cy="72008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48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torto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29" r="27499"/>
          <a:stretch>
            <a:fillRect/>
          </a:stretch>
        </p:blipFill>
        <p:spPr bwMode="auto">
          <a:xfrm>
            <a:off x="152400" y="-16459"/>
            <a:ext cx="8839200" cy="705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76200" y="5334000"/>
            <a:ext cx="78486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n    t    </a:t>
            </a:r>
            <a:r>
              <a:rPr lang="en-GB" altLang="en-US" sz="6600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t</a:t>
            </a:r>
            <a:endParaRPr lang="en-GB" altLang="en-US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49231" y="5317215"/>
            <a:ext cx="950488" cy="94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4360888" y="5486912"/>
            <a:ext cx="982969" cy="76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monkey ooh ooh aah aah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" y="5236541"/>
            <a:ext cx="935660" cy="93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result for yucky fac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326" y="5171115"/>
            <a:ext cx="973155" cy="114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mage result for monkey ooh ooh aah aah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666" y="5318506"/>
            <a:ext cx="935660" cy="93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/>
          <a:srcRect l="16401" t="6321" r="19760" b="2961"/>
          <a:stretch/>
        </p:blipFill>
        <p:spPr>
          <a:xfrm>
            <a:off x="5508104" y="5157192"/>
            <a:ext cx="772286" cy="109745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11968" y="116632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17832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81841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990600" y="5673725"/>
            <a:ext cx="908337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n   s   p   </a:t>
            </a:r>
            <a:r>
              <a:rPr lang="en-GB" altLang="en-US" sz="6600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nt</a:t>
            </a:r>
            <a:endParaRPr lang="en-GB" altLang="en-US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697538" y="5700705"/>
            <a:ext cx="983326" cy="97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774981" y="5867400"/>
            <a:ext cx="869027" cy="81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867400" y="5856012"/>
            <a:ext cx="611746" cy="884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monkey ooh ooh aah aah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5592026"/>
            <a:ext cx="1037374" cy="103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546193" y="5867400"/>
            <a:ext cx="859721" cy="807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8534400" y="5842000"/>
            <a:ext cx="838200" cy="78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3848" y="5801362"/>
            <a:ext cx="647659" cy="8679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/>
          <a:srcRect l="16401" t="6321" r="19760" b="2961"/>
          <a:stretch/>
        </p:blipFill>
        <p:spPr>
          <a:xfrm>
            <a:off x="4644008" y="5728878"/>
            <a:ext cx="702078" cy="99769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912368" y="116632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9798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at with ca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0" r="22647"/>
          <a:stretch>
            <a:fillRect/>
          </a:stretch>
        </p:blipFill>
        <p:spPr bwMode="auto">
          <a:xfrm>
            <a:off x="-6097" y="0"/>
            <a:ext cx="93796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981200" y="4724400"/>
            <a:ext cx="6553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 t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4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6971698" y="4761248"/>
            <a:ext cx="1029302" cy="80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monkey ooh ooh aah aah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698573"/>
            <a:ext cx="945393" cy="94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yucky fac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303" y="4679881"/>
            <a:ext cx="819472" cy="9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11968" y="116632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287347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og asle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769" y="0"/>
            <a:ext cx="9322594" cy="68580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-54769" y="0"/>
            <a:ext cx="91987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>
                <a:solidFill>
                  <a:srgbClr val="0070C0"/>
                </a:solidFill>
                <a:latin typeface="CCW Precursive 1" panose="03050602040000000000" pitchFamily="66" charset="0"/>
              </a:rPr>
              <a:t> </a:t>
            </a: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 n  p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4340" name="Rounded Rectangular Callout 6"/>
          <p:cNvSpPr>
            <a:spLocks noChangeArrowheads="1"/>
          </p:cNvSpPr>
          <p:nvPr/>
        </p:nvSpPr>
        <p:spPr bwMode="auto">
          <a:xfrm>
            <a:off x="6324600" y="5029200"/>
            <a:ext cx="2133600" cy="990600"/>
          </a:xfrm>
          <a:prstGeom prst="wedgeRoundRectCallout">
            <a:avLst>
              <a:gd name="adj1" fmla="val -42736"/>
              <a:gd name="adj2" fmla="val -100213"/>
              <a:gd name="adj3" fmla="val 16667"/>
            </a:avLst>
          </a:prstGeom>
          <a:solidFill>
            <a:srgbClr val="F9EDD4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dirty="0" err="1"/>
              <a:t>Prr</a:t>
            </a:r>
            <a:r>
              <a:rPr lang="en-GB" altLang="en-US" sz="4400" dirty="0"/>
              <a:t>, </a:t>
            </a:r>
            <a:r>
              <a:rPr lang="en-GB" altLang="en-US" sz="4400" dirty="0" err="1"/>
              <a:t>prr</a:t>
            </a:r>
            <a:endParaRPr lang="en-GB" altLang="en-US" sz="4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733800" y="131619"/>
            <a:ext cx="914400" cy="85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5486178" y="282496"/>
            <a:ext cx="914400" cy="71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monkey ooh ooh aah aah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28" y="124766"/>
            <a:ext cx="922672" cy="92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washing machine spin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75" y="-9278"/>
            <a:ext cx="701421" cy="105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11968" y="5169386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98631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mousewe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8" t="21616"/>
          <a:stretch>
            <a:fillRect/>
          </a:stretch>
        </p:blipFill>
        <p:spPr bwMode="auto">
          <a:xfrm>
            <a:off x="-28086" y="457201"/>
            <a:ext cx="9172086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0" y="0"/>
            <a:ext cx="8915400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>
                <a:solidFill>
                  <a:srgbClr val="0070C0"/>
                </a:solidFill>
                <a:latin typeface="CCW Precursive 1" panose="03050602040000000000" pitchFamily="66" charset="0"/>
              </a:rPr>
              <a:t> </a:t>
            </a: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 n    t  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436681" y="27990"/>
            <a:ext cx="865066" cy="85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5850017" y="205845"/>
            <a:ext cx="1007983" cy="78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monkey ooh ooh aah aah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5591"/>
            <a:ext cx="922672" cy="92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 bwMode="auto">
          <a:xfrm flipV="1">
            <a:off x="6154817" y="0"/>
            <a:ext cx="457200" cy="2286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00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l="16401" t="6321" r="19760" b="2961"/>
          <a:stretch/>
        </p:blipFill>
        <p:spPr>
          <a:xfrm>
            <a:off x="3701019" y="-39427"/>
            <a:ext cx="702078" cy="99769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11968" y="5889466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solidFill>
                  <a:schemeClr val="bg1"/>
                </a:solidFill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36488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abbit_co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86"/>
          <a:stretch/>
        </p:blipFill>
        <p:spPr bwMode="auto">
          <a:xfrm>
            <a:off x="0" y="-1446692"/>
            <a:ext cx="6012875" cy="10582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981200" y="0"/>
            <a:ext cx="7010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>
                <a:solidFill>
                  <a:srgbClr val="0070C0"/>
                </a:solidFill>
                <a:latin typeface="CCW Precursive 1" panose="03050602040000000000" pitchFamily="66" charset="0"/>
              </a:rPr>
              <a:t>  </a:t>
            </a: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</a:t>
            </a:r>
            <a:r>
              <a:rPr lang="en-GB" altLang="en-US" sz="72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24600" y="94514"/>
            <a:ext cx="864478" cy="81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8125303" y="125256"/>
            <a:ext cx="1018697" cy="7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monkey ooh ooh aah aah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18329"/>
            <a:ext cx="915423" cy="91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4724400" y="-32638"/>
            <a:ext cx="967572" cy="1066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sore throat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120650" y="76200"/>
            <a:ext cx="880350" cy="82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11968" y="6105490"/>
            <a:ext cx="81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Say each animal noun correctly.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Make links to the funny picture.</a:t>
            </a:r>
          </a:p>
        </p:txBody>
      </p:sp>
    </p:spTree>
    <p:extLst>
      <p:ext uri="{BB962C8B-B14F-4D97-AF65-F5344CB8AC3E}">
        <p14:creationId xmlns:p14="http://schemas.microsoft.com/office/powerpoint/2010/main" val="405826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-1371600" y="5902404"/>
            <a:ext cx="60198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3399"/>
                </a:solidFill>
                <a:latin typeface="CCW Precursive 1" panose="03050602040000000000" pitchFamily="66" charset="0"/>
              </a:rPr>
              <a:t>6.t   t </a:t>
            </a:r>
            <a:endParaRPr lang="en-GB" altLang="en-US" sz="6600" dirty="0">
              <a:solidFill>
                <a:srgbClr val="FF3399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295400" y="6015282"/>
            <a:ext cx="982969" cy="76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yucky fac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461" y="5770813"/>
            <a:ext cx="912526" cy="107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846876"/>
            <a:ext cx="935660" cy="93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-91771" y="4621405"/>
            <a:ext cx="908337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6600" dirty="0" smtClean="0">
                <a:solidFill>
                  <a:srgbClr val="FF3399"/>
                </a:solidFill>
                <a:latin typeface="CCW Precursive 1" panose="03050602040000000000" pitchFamily="66" charset="0"/>
              </a:rPr>
              <a:t>5.s   p   </a:t>
            </a:r>
            <a:r>
              <a:rPr lang="en-GB" altLang="en-US" sz="6600" dirty="0" err="1" smtClean="0">
                <a:solidFill>
                  <a:srgbClr val="FF3399"/>
                </a:solidFill>
                <a:latin typeface="CCW Precursive 1" panose="03050602040000000000" pitchFamily="66" charset="0"/>
              </a:rPr>
              <a:t>nt</a:t>
            </a:r>
            <a:endParaRPr lang="en-GB" altLang="en-US" sz="6600" dirty="0">
              <a:solidFill>
                <a:srgbClr val="FF3399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542733" y="4685296"/>
            <a:ext cx="869027" cy="81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3564755" y="4631037"/>
            <a:ext cx="611746" cy="884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251629" y="4728189"/>
            <a:ext cx="859721" cy="807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232829" y="4697605"/>
            <a:ext cx="838200" cy="78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-152400" y="95071"/>
            <a:ext cx="411479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1.  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2514600" y="189585"/>
            <a:ext cx="864478" cy="81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4315303" y="220327"/>
            <a:ext cx="1018697" cy="7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861228" y="62433"/>
            <a:ext cx="967572" cy="1066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Image result for sore throat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3310650" y="171271"/>
            <a:ext cx="880350" cy="82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-762000" y="1187519"/>
            <a:ext cx="41441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2.  t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9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28298" y="1224367"/>
            <a:ext cx="1029302" cy="80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mage result for yucky fac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03" y="1143000"/>
            <a:ext cx="819472" cy="9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-152400" y="2228671"/>
            <a:ext cx="47791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3.p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600200" y="2286000"/>
            <a:ext cx="914400" cy="85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337229" y="2511130"/>
            <a:ext cx="914400" cy="71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-304800" y="3429000"/>
            <a:ext cx="6049178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4.   t  n</a:t>
            </a:r>
            <a:endParaRPr lang="en-GB" altLang="en-US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027659" y="3456990"/>
            <a:ext cx="865066" cy="85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440995" y="3634845"/>
            <a:ext cx="1007983" cy="78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Straight Connector 29"/>
          <p:cNvCxnSpPr/>
          <p:nvPr/>
        </p:nvCxnSpPr>
        <p:spPr bwMode="auto">
          <a:xfrm flipV="1">
            <a:off x="3745795" y="3429000"/>
            <a:ext cx="457200" cy="2286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0066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1" name="Rectangle 30"/>
          <p:cNvSpPr/>
          <p:nvPr/>
        </p:nvSpPr>
        <p:spPr>
          <a:xfrm>
            <a:off x="5729235" y="416858"/>
            <a:ext cx="36433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    Challenge: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Can you say the animals in English?</a:t>
            </a:r>
            <a:endParaRPr lang="en-US" sz="2000" b="1" dirty="0">
              <a:latin typeface="CCW Precursive 1" panose="03050602040000000000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2253460" y="5805264"/>
            <a:ext cx="702078" cy="997690"/>
          </a:xfrm>
          <a:prstGeom prst="rect">
            <a:avLst/>
          </a:prstGeom>
        </p:spPr>
      </p:pic>
      <p:pic>
        <p:nvPicPr>
          <p:cNvPr id="33" name="Picture 2" descr="Image result for washing machine spinning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350" y="2256232"/>
            <a:ext cx="644530" cy="96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8548" y="4667807"/>
            <a:ext cx="647659" cy="8679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2368750" y="4586777"/>
            <a:ext cx="702078" cy="99769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0"/>
          <a:srcRect l="16401" t="6321" r="19760" b="2961"/>
          <a:stretch/>
        </p:blipFill>
        <p:spPr>
          <a:xfrm>
            <a:off x="1179822" y="3369006"/>
            <a:ext cx="702078" cy="997690"/>
          </a:xfrm>
          <a:prstGeom prst="rect">
            <a:avLst/>
          </a:prstGeom>
        </p:spPr>
      </p:pic>
      <p:pic>
        <p:nvPicPr>
          <p:cNvPr id="37" name="1. Animals 6 to repeat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6827347" y="1625043"/>
            <a:ext cx="487363" cy="487363"/>
          </a:xfrm>
          <a:prstGeom prst="rect">
            <a:avLst/>
          </a:prstGeom>
        </p:spPr>
      </p:pic>
      <p:sp>
        <p:nvSpPr>
          <p:cNvPr id="4" name="Explosion 1 3"/>
          <p:cNvSpPr/>
          <p:nvPr/>
        </p:nvSpPr>
        <p:spPr>
          <a:xfrm>
            <a:off x="5868144" y="332656"/>
            <a:ext cx="432048" cy="36257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46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6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abbit_co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65"/>
          <a:stretch/>
        </p:blipFill>
        <p:spPr bwMode="auto">
          <a:xfrm>
            <a:off x="6811518" y="3558497"/>
            <a:ext cx="1390240" cy="2534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034497"/>
            <a:ext cx="2285250" cy="152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at with ca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r="21507"/>
          <a:stretch>
            <a:fillRect/>
          </a:stretch>
        </p:blipFill>
        <p:spPr bwMode="auto">
          <a:xfrm>
            <a:off x="6637661" y="2110697"/>
            <a:ext cx="2201539" cy="159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og aslee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5" y="4144514"/>
            <a:ext cx="2311595" cy="1699983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ortoi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4" r="25719"/>
          <a:stretch>
            <a:fillRect/>
          </a:stretch>
        </p:blipFill>
        <p:spPr bwMode="auto">
          <a:xfrm>
            <a:off x="307460" y="2034497"/>
            <a:ext cx="2359540" cy="2084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mouseweigh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4" t="24350"/>
          <a:stretch>
            <a:fillRect/>
          </a:stretch>
        </p:blipFill>
        <p:spPr bwMode="auto">
          <a:xfrm>
            <a:off x="3325092" y="4091897"/>
            <a:ext cx="2542308" cy="169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" y="-6978"/>
            <a:ext cx="9372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>
                <a:latin typeface="CCW Precursive 1" panose="03050602040000000000" pitchFamily="66" charset="0"/>
              </a:rPr>
              <a:t> </a:t>
            </a:r>
            <a:r>
              <a:rPr lang="en-US" sz="2000" b="1" dirty="0" smtClean="0">
                <a:latin typeface="CCW Precursive 1" panose="03050602040000000000" pitchFamily="66" charset="0"/>
              </a:rPr>
              <a:t>  Extra challenge: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2000" b="1" dirty="0" smtClean="0">
                <a:latin typeface="CCW Precursive 1" panose="03050602040000000000" pitchFamily="66" charset="0"/>
              </a:rPr>
              <a:t>Can you name any animals in Spanish?</a:t>
            </a:r>
            <a:endParaRPr lang="en-US" sz="2000" b="1" dirty="0">
              <a:latin typeface="CCW Precursive 1" panose="03050602040000000000" pitchFamily="66" charset="0"/>
            </a:endParaRPr>
          </a:p>
        </p:txBody>
      </p:sp>
      <p:sp>
        <p:nvSpPr>
          <p:cNvPr id="9" name="Rounded Rectangular Callout 6"/>
          <p:cNvSpPr>
            <a:spLocks noChangeArrowheads="1"/>
          </p:cNvSpPr>
          <p:nvPr/>
        </p:nvSpPr>
        <p:spPr bwMode="auto">
          <a:xfrm>
            <a:off x="1763688" y="5445224"/>
            <a:ext cx="1440160" cy="648072"/>
          </a:xfrm>
          <a:prstGeom prst="wedgeRoundRectCallout">
            <a:avLst>
              <a:gd name="adj1" fmla="val -42736"/>
              <a:gd name="adj2" fmla="val -100213"/>
              <a:gd name="adj3" fmla="val 16667"/>
            </a:avLst>
          </a:prstGeom>
          <a:solidFill>
            <a:srgbClr val="F9EDD4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2800" dirty="0" err="1"/>
              <a:t>Prr</a:t>
            </a:r>
            <a:r>
              <a:rPr lang="en-GB" altLang="en-US" sz="2800" dirty="0"/>
              <a:t>, </a:t>
            </a:r>
            <a:r>
              <a:rPr lang="en-GB" altLang="en-US" sz="2800" dirty="0" err="1"/>
              <a:t>prr</a:t>
            </a:r>
            <a:endParaRPr lang="en-GB" altLang="en-US" sz="2800" dirty="0"/>
          </a:p>
        </p:txBody>
      </p:sp>
      <p:sp>
        <p:nvSpPr>
          <p:cNvPr id="10" name="Explosion 1 9"/>
          <p:cNvSpPr/>
          <p:nvPr/>
        </p:nvSpPr>
        <p:spPr>
          <a:xfrm>
            <a:off x="179512" y="0"/>
            <a:ext cx="360040" cy="34696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404</Words>
  <Application>Microsoft Office PowerPoint</Application>
  <PresentationFormat>On-screen Show (4:3)</PresentationFormat>
  <Paragraphs>142</Paragraphs>
  <Slides>15</Slides>
  <Notes>6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5</cp:revision>
  <dcterms:created xsi:type="dcterms:W3CDTF">2021-01-11T21:09:35Z</dcterms:created>
  <dcterms:modified xsi:type="dcterms:W3CDTF">2021-01-11T21:40:09Z</dcterms:modified>
</cp:coreProperties>
</file>