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sldIdLst>
    <p:sldId id="256" r:id="rId2"/>
    <p:sldId id="314" r:id="rId3"/>
    <p:sldId id="329" r:id="rId4"/>
    <p:sldId id="315" r:id="rId5"/>
    <p:sldId id="258" r:id="rId6"/>
    <p:sldId id="316" r:id="rId7"/>
    <p:sldId id="330" r:id="rId8"/>
    <p:sldId id="331" r:id="rId9"/>
    <p:sldId id="319" r:id="rId10"/>
    <p:sldId id="317" r:id="rId11"/>
    <p:sldId id="318" r:id="rId12"/>
    <p:sldId id="332" r:id="rId13"/>
    <p:sldId id="320" r:id="rId14"/>
    <p:sldId id="321" r:id="rId15"/>
    <p:sldId id="347" r:id="rId16"/>
    <p:sldId id="348" r:id="rId17"/>
    <p:sldId id="34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FEDA"/>
    <a:srgbClr val="FFFED8"/>
    <a:srgbClr val="FFEB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43DD1D-BEAE-4B33-AEEB-F7ACDFD369FD}" v="40" dt="2019-05-21T09:19:44.5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558"/>
  </p:normalViewPr>
  <p:slideViewPr>
    <p:cSldViewPr snapToGrid="0" snapToObjects="1">
      <p:cViewPr varScale="1">
        <p:scale>
          <a:sx n="75" d="100"/>
          <a:sy n="75" d="100"/>
        </p:scale>
        <p:origin x="30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19-05-11T10:06:08.762"/>
    </inkml:context>
    <inkml:brush xml:id="br0">
      <inkml:brushProperty name="width" value="0.05" units="cm"/>
      <inkml:brushProperty name="height" value="0.05" units="cm"/>
      <inkml:brushProperty name="fitToCurve" value="1"/>
    </inkml:brush>
  </inkml:definitions>
  <inkml:trace contextRef="#ctx0" brushRef="#br0">0 0 0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F73711-1194-42B9-9CDA-B1B0A2D93EE2}" type="datetimeFigureOut">
              <a:rPr lang="en-GB" smtClean="0"/>
              <a:t>06/06/2019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5B26F9-6C30-451D-94A7-041482C70B62}" type="slidenum">
              <a:rPr lang="en-GB" smtClean="0"/>
              <a:t>‹#›</a:t>
            </a:fld>
            <a:endParaRPr lang="en-GB"/>
          </a:p>
        </p:txBody>
      </p:sp>
    </p:spTree>
    <p:extLst>
      <p:ext uri="{BB962C8B-B14F-4D97-AF65-F5344CB8AC3E}">
        <p14:creationId xmlns:p14="http://schemas.microsoft.com/office/powerpoint/2010/main" val="32448353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6/6/2019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6/6/2019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6/6/2019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6/6/2019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6/6/2019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6/6/2019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6/6/2019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6/6/2019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6/6/2019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6/6/2019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6/6/2019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6/6/2019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customXml" Target="../ink/ink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631769"/>
            <a:ext cx="9144000" cy="1495331"/>
          </a:xfrm>
        </p:spPr>
        <p:txBody>
          <a:bodyPr>
            <a:normAutofit fontScale="90000"/>
          </a:bodyPr>
          <a:lstStyle/>
          <a:p>
            <a:r>
              <a:rPr lang="en-GB" b="1" dirty="0">
                <a:solidFill>
                  <a:schemeClr val="accent2"/>
                </a:solidFill>
              </a:rPr>
              <a:t>Y6 Therapy</a:t>
            </a:r>
            <a:br>
              <a:rPr lang="en-US" b="1" dirty="0"/>
            </a:br>
            <a:endParaRPr lang="en-US" dirty="0"/>
          </a:p>
        </p:txBody>
      </p:sp>
      <p:sp>
        <p:nvSpPr>
          <p:cNvPr id="3" name="Subtitle 2"/>
          <p:cNvSpPr>
            <a:spLocks noGrp="1"/>
          </p:cNvSpPr>
          <p:nvPr>
            <p:ph type="subTitle" idx="1"/>
          </p:nvPr>
        </p:nvSpPr>
        <p:spPr>
          <a:xfrm>
            <a:off x="1524000" y="1984223"/>
            <a:ext cx="9144000" cy="1934484"/>
          </a:xfrm>
        </p:spPr>
        <p:txBody>
          <a:bodyPr>
            <a:normAutofit lnSpcReduction="10000"/>
          </a:bodyPr>
          <a:lstStyle/>
          <a:p>
            <a:r>
              <a:rPr lang="en-US" sz="7600" dirty="0"/>
              <a:t>Reading</a:t>
            </a:r>
          </a:p>
          <a:p>
            <a:r>
              <a:rPr lang="en-GB" sz="2500" dirty="0"/>
              <a:t>R6a. Can make developed predictions that are securely rooted in the text</a:t>
            </a:r>
          </a:p>
        </p:txBody>
      </p:sp>
      <p:sp>
        <p:nvSpPr>
          <p:cNvPr id="6" name="TextBox 5"/>
          <p:cNvSpPr txBox="1"/>
          <p:nvPr/>
        </p:nvSpPr>
        <p:spPr>
          <a:xfrm>
            <a:off x="4356847" y="4068100"/>
            <a:ext cx="3478306" cy="584775"/>
          </a:xfrm>
          <a:prstGeom prst="rect">
            <a:avLst/>
          </a:prstGeom>
          <a:noFill/>
        </p:spPr>
        <p:txBody>
          <a:bodyPr wrap="square" rtlCol="0">
            <a:spAutoFit/>
          </a:bodyPr>
          <a:lstStyle/>
          <a:p>
            <a:pPr algn="ctr"/>
            <a:r>
              <a:rPr lang="en-US" sz="1600" dirty="0"/>
              <a:t>Commissioned by The </a:t>
            </a:r>
            <a:r>
              <a:rPr lang="en-US" sz="1600" dirty="0" err="1"/>
              <a:t>PiXL</a:t>
            </a:r>
            <a:r>
              <a:rPr lang="en-US" sz="1600" dirty="0"/>
              <a:t> Club Ltd.</a:t>
            </a:r>
          </a:p>
          <a:p>
            <a:pPr algn="ctr"/>
            <a:r>
              <a:rPr lang="en-US" sz="1600" dirty="0"/>
              <a:t>May 2019</a:t>
            </a:r>
          </a:p>
        </p:txBody>
      </p:sp>
      <p:sp>
        <p:nvSpPr>
          <p:cNvPr id="7" name="TextBox 6"/>
          <p:cNvSpPr txBox="1"/>
          <p:nvPr/>
        </p:nvSpPr>
        <p:spPr>
          <a:xfrm>
            <a:off x="4356847" y="6216125"/>
            <a:ext cx="3783106" cy="338554"/>
          </a:xfrm>
          <a:prstGeom prst="rect">
            <a:avLst/>
          </a:prstGeom>
          <a:noFill/>
        </p:spPr>
        <p:txBody>
          <a:bodyPr wrap="square" rtlCol="0">
            <a:spAutoFit/>
          </a:bodyPr>
          <a:lstStyle/>
          <a:p>
            <a:r>
              <a:rPr lang="en-GB" sz="1600" dirty="0"/>
              <a:t>© Copyright The PiXL Club Limited, 2019</a:t>
            </a:r>
            <a:r>
              <a:rPr lang="en-US" sz="1600" dirty="0">
                <a:effectLst/>
              </a:rPr>
              <a:t> </a:t>
            </a:r>
            <a:endParaRPr lang="en-US" sz="1600" dirty="0"/>
          </a:p>
        </p:txBody>
      </p:sp>
      <p:pic>
        <p:nvPicPr>
          <p:cNvPr id="10" name="Picture 9">
            <a:extLst>
              <a:ext uri="{FF2B5EF4-FFF2-40B4-BE49-F238E27FC236}">
                <a16:creationId xmlns:a16="http://schemas.microsoft.com/office/drawing/2014/main" id="{D0F375F1-0CCA-4209-8A3A-6CC26A503A6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09C70C0A-EFDB-4DCF-A295-B5B6B441714E}"/>
              </a:ext>
            </a:extLst>
          </p:cNvPr>
          <p:cNvPicPr>
            <a:picLocks noChangeAspect="1"/>
          </p:cNvPicPr>
          <p:nvPr/>
        </p:nvPicPr>
        <p:blipFill>
          <a:blip r:embed="rId3"/>
          <a:stretch>
            <a:fillRect/>
          </a:stretch>
        </p:blipFill>
        <p:spPr>
          <a:xfrm>
            <a:off x="10925666" y="298983"/>
            <a:ext cx="993979" cy="665572"/>
          </a:xfrm>
          <a:prstGeom prst="rect">
            <a:avLst/>
          </a:prstGeom>
        </p:spPr>
      </p:pic>
      <p:sp>
        <p:nvSpPr>
          <p:cNvPr id="11" name="Text Box 4">
            <a:extLst>
              <a:ext uri="{FF2B5EF4-FFF2-40B4-BE49-F238E27FC236}">
                <a16:creationId xmlns:a16="http://schemas.microsoft.com/office/drawing/2014/main" id="{4ADFDAEC-0F24-429B-BAF1-0B77FE5B6540}"/>
              </a:ext>
            </a:extLst>
          </p:cNvPr>
          <p:cNvSpPr txBox="1">
            <a:spLocks noChangeArrowheads="1"/>
          </p:cNvSpPr>
          <p:nvPr/>
        </p:nvSpPr>
        <p:spPr bwMode="auto">
          <a:xfrm>
            <a:off x="2933700" y="4856698"/>
            <a:ext cx="6324600" cy="1262748"/>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algn="ctr" fontAlgn="base"/>
            <a:r>
              <a:rPr lang="en-GB" sz="1000" dirty="0"/>
              <a:t>This resource is strictly for the use of member schools for as long as they remain members of The </a:t>
            </a:r>
            <a:r>
              <a:rPr lang="en-GB" sz="1000" dirty="0" err="1"/>
              <a:t>PiXL</a:t>
            </a:r>
            <a:r>
              <a:rPr lang="en-GB" sz="1000" dirty="0"/>
              <a:t> Club. It may not be copied, sold nor transferred to a third party or used by the school after membership ceases. Until such time it may be freely used within the member school.</a:t>
            </a:r>
          </a:p>
          <a:p>
            <a:pPr algn="ctr" fontAlgn="base"/>
            <a:r>
              <a:rPr lang="en-GB" sz="1000" dirty="0"/>
              <a:t>All opinions and contributions are those of the authors. The contents of this resource are not connected with nor endorsed by any other company, organisation or institution.</a:t>
            </a:r>
          </a:p>
          <a:p>
            <a:pPr algn="ctr" fontAlgn="base"/>
            <a:r>
              <a:rPr lang="en-GB" sz="1000" dirty="0" err="1"/>
              <a:t>PiXL</a:t>
            </a:r>
            <a:r>
              <a:rPr lang="en-GB" sz="1000" dirty="0"/>
              <a:t> Club Ltd endeavour to trace and contact copyright owners. If there are any inadvertent omissions or errors in the acknowledgements or usage, this is unintended and </a:t>
            </a:r>
            <a:r>
              <a:rPr lang="en-GB" sz="1000" dirty="0" err="1"/>
              <a:t>PiXL</a:t>
            </a:r>
            <a:r>
              <a:rPr lang="en-GB" sz="1000" dirty="0"/>
              <a:t> will remedy these on written notification.</a:t>
            </a:r>
          </a:p>
        </p:txBody>
      </p:sp>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9376D-388B-42B4-8FDC-F31CA81FB1ED}"/>
              </a:ext>
            </a:extLst>
          </p:cNvPr>
          <p:cNvSpPr>
            <a:spLocks noGrp="1"/>
          </p:cNvSpPr>
          <p:nvPr>
            <p:ph type="title"/>
          </p:nvPr>
        </p:nvSpPr>
        <p:spPr>
          <a:xfrm>
            <a:off x="838200" y="365126"/>
            <a:ext cx="10515600" cy="886234"/>
          </a:xfrm>
        </p:spPr>
        <p:txBody>
          <a:bodyPr/>
          <a:lstStyle/>
          <a:p>
            <a:pPr algn="ctr"/>
            <a:r>
              <a:rPr lang="en-GB" dirty="0"/>
              <a:t>Teacher Notes</a:t>
            </a:r>
          </a:p>
        </p:txBody>
      </p:sp>
      <p:sp>
        <p:nvSpPr>
          <p:cNvPr id="4" name="5-Point Star 4">
            <a:extLst>
              <a:ext uri="{FF2B5EF4-FFF2-40B4-BE49-F238E27FC236}">
                <a16:creationId xmlns:a16="http://schemas.microsoft.com/office/drawing/2014/main" id="{8B3E8FF2-5177-4593-ACA3-98E208BBB75E}"/>
              </a:ext>
            </a:extLst>
          </p:cNvPr>
          <p:cNvSpPr/>
          <p:nvPr/>
        </p:nvSpPr>
        <p:spPr>
          <a:xfrm>
            <a:off x="2938632" y="147061"/>
            <a:ext cx="1269069" cy="1021171"/>
          </a:xfrm>
          <a:prstGeom prst="star5">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7" name="Content Placeholder 2">
            <a:extLst>
              <a:ext uri="{FF2B5EF4-FFF2-40B4-BE49-F238E27FC236}">
                <a16:creationId xmlns:a16="http://schemas.microsoft.com/office/drawing/2014/main" id="{5B568B6E-3F89-4A2C-9BB2-32812DF9B678}"/>
              </a:ext>
            </a:extLst>
          </p:cNvPr>
          <p:cNvSpPr txBox="1">
            <a:spLocks/>
          </p:cNvSpPr>
          <p:nvPr/>
        </p:nvSpPr>
        <p:spPr>
          <a:xfrm>
            <a:off x="679352" y="1855974"/>
            <a:ext cx="10833295" cy="4346870"/>
          </a:xfrm>
          <a:prstGeom prst="rect">
            <a:avLst/>
          </a:prstGeom>
          <a:solidFill>
            <a:srgbClr val="FFFED8"/>
          </a:solidFill>
        </p:spPr>
        <p:txBody>
          <a:bodyPr vert="horz" lIns="91440" tIns="45720" rIns="91440" bIns="45720" rtlCol="0">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500" b="1" dirty="0"/>
              <a:t>Pupils need to: </a:t>
            </a:r>
          </a:p>
          <a:p>
            <a:pPr marL="342900" indent="-342900">
              <a:buFont typeface="Arial" panose="020B0604020202020204" pitchFamily="34" charset="0"/>
              <a:buChar char="•"/>
            </a:pPr>
            <a:r>
              <a:rPr lang="en-US" sz="2500" dirty="0"/>
              <a:t>Carefully consider the events or information given in the text already.</a:t>
            </a:r>
          </a:p>
          <a:p>
            <a:pPr marL="342900" indent="-342900">
              <a:buFont typeface="Arial" panose="020B0604020202020204" pitchFamily="34" charset="0"/>
              <a:buChar char="•"/>
            </a:pPr>
            <a:r>
              <a:rPr lang="en-US" sz="2500" dirty="0"/>
              <a:t>Think about personal experience, or examples of similar texts.</a:t>
            </a:r>
          </a:p>
          <a:p>
            <a:pPr marL="342900" indent="-342900">
              <a:buFont typeface="Arial" panose="020B0604020202020204" pitchFamily="34" charset="0"/>
              <a:buChar char="•"/>
            </a:pPr>
            <a:r>
              <a:rPr lang="en-US" sz="2500" dirty="0"/>
              <a:t>Formulate sensible predictions that fit with the evidence they have gathered.</a:t>
            </a:r>
          </a:p>
          <a:p>
            <a:pPr marL="342900" indent="-342900">
              <a:buFont typeface="Arial" panose="020B0604020202020204" pitchFamily="34" charset="0"/>
              <a:buChar char="•"/>
            </a:pPr>
            <a:endParaRPr lang="en-US" sz="2500" dirty="0"/>
          </a:p>
          <a:p>
            <a:r>
              <a:rPr lang="en-GB" sz="2500" dirty="0"/>
              <a:t>The longer text on slide 11 could be printed for pupils as appropriate.</a:t>
            </a:r>
          </a:p>
        </p:txBody>
      </p:sp>
      <p:pic>
        <p:nvPicPr>
          <p:cNvPr id="5" name="Picture 4">
            <a:extLst>
              <a:ext uri="{FF2B5EF4-FFF2-40B4-BE49-F238E27FC236}">
                <a16:creationId xmlns:a16="http://schemas.microsoft.com/office/drawing/2014/main" id="{ED9B8DFF-9D1B-4628-A0A9-BC6D0C65E31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F3BD4B8D-98EB-46B0-A3A7-B705BAA6C5C8}"/>
              </a:ext>
            </a:extLst>
          </p:cNvPr>
          <p:cNvPicPr>
            <a:picLocks noChangeAspect="1"/>
          </p:cNvPicPr>
          <p:nvPr/>
        </p:nvPicPr>
        <p:blipFill>
          <a:blip r:embed="rId3"/>
          <a:stretch>
            <a:fillRect/>
          </a:stretch>
        </p:blipFill>
        <p:spPr>
          <a:xfrm>
            <a:off x="10925666" y="298983"/>
            <a:ext cx="993979" cy="665572"/>
          </a:xfrm>
          <a:prstGeom prst="rect">
            <a:avLst/>
          </a:prstGeom>
        </p:spPr>
      </p:pic>
    </p:spTree>
    <p:extLst>
      <p:ext uri="{BB962C8B-B14F-4D97-AF65-F5344CB8AC3E}">
        <p14:creationId xmlns:p14="http://schemas.microsoft.com/office/powerpoint/2010/main" val="17157253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a:extLst>
              <a:ext uri="{FF2B5EF4-FFF2-40B4-BE49-F238E27FC236}">
                <a16:creationId xmlns:a16="http://schemas.microsoft.com/office/drawing/2014/main" id="{851D3AAA-E23C-4EB9-8E92-E5FBCE312D52}"/>
              </a:ext>
            </a:extLst>
          </p:cNvPr>
          <p:cNvSpPr>
            <a:spLocks noGrp="1"/>
          </p:cNvSpPr>
          <p:nvPr>
            <p:ph type="title"/>
          </p:nvPr>
        </p:nvSpPr>
        <p:spPr>
          <a:xfrm>
            <a:off x="1779588" y="212725"/>
            <a:ext cx="8250237" cy="1116013"/>
          </a:xfrm>
          <a:solidFill>
            <a:srgbClr val="FDFEDA"/>
          </a:solidFill>
          <a:ln>
            <a:solidFill>
              <a:schemeClr val="accent1"/>
            </a:solidFill>
            <a:miter lim="800000"/>
            <a:headEnd/>
            <a:tailEnd/>
          </a:ln>
        </p:spPr>
        <p:txBody>
          <a:bodyPr/>
          <a:lstStyle/>
          <a:p>
            <a:pPr algn="ctr" eaLnBrk="1" hangingPunct="1"/>
            <a:r>
              <a:rPr lang="en-GB" altLang="en-US"/>
              <a:t>Vocabulary</a:t>
            </a:r>
          </a:p>
        </p:txBody>
      </p:sp>
      <p:sp>
        <p:nvSpPr>
          <p:cNvPr id="10" name="Rectangle: Rounded Corners 9">
            <a:extLst>
              <a:ext uri="{FF2B5EF4-FFF2-40B4-BE49-F238E27FC236}">
                <a16:creationId xmlns:a16="http://schemas.microsoft.com/office/drawing/2014/main" id="{B058C4BA-2080-4F3B-B074-AF152FFEA8FA}"/>
              </a:ext>
            </a:extLst>
          </p:cNvPr>
          <p:cNvSpPr/>
          <p:nvPr/>
        </p:nvSpPr>
        <p:spPr>
          <a:xfrm>
            <a:off x="328613" y="2082800"/>
            <a:ext cx="1843087" cy="4368800"/>
          </a:xfrm>
          <a:prstGeom prst="roundRect">
            <a:avLst/>
          </a:prstGeom>
          <a:solidFill>
            <a:srgbClr val="FDFED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500" dirty="0">
                <a:solidFill>
                  <a:srgbClr val="002060"/>
                </a:solidFill>
              </a:rPr>
              <a:t>guess</a:t>
            </a:r>
          </a:p>
          <a:p>
            <a:pPr algn="ctr">
              <a:defRPr/>
            </a:pPr>
            <a:endParaRPr lang="en-GB" sz="2500" dirty="0">
              <a:solidFill>
                <a:srgbClr val="002060"/>
              </a:solidFill>
            </a:endParaRPr>
          </a:p>
          <a:p>
            <a:pPr algn="ctr">
              <a:defRPr/>
            </a:pPr>
            <a:r>
              <a:rPr lang="en-GB" sz="2500" dirty="0">
                <a:solidFill>
                  <a:srgbClr val="002060"/>
                </a:solidFill>
              </a:rPr>
              <a:t>clues</a:t>
            </a:r>
          </a:p>
          <a:p>
            <a:pPr algn="ctr">
              <a:defRPr/>
            </a:pPr>
            <a:endParaRPr lang="en-GB" sz="2500" dirty="0">
              <a:solidFill>
                <a:srgbClr val="002060"/>
              </a:solidFill>
            </a:endParaRPr>
          </a:p>
          <a:p>
            <a:pPr algn="ctr">
              <a:defRPr/>
            </a:pPr>
            <a:r>
              <a:rPr lang="en-GB" sz="2500" dirty="0">
                <a:solidFill>
                  <a:srgbClr val="002060"/>
                </a:solidFill>
              </a:rPr>
              <a:t>evidence</a:t>
            </a:r>
          </a:p>
          <a:p>
            <a:pPr algn="ctr">
              <a:defRPr/>
            </a:pPr>
            <a:endParaRPr lang="en-GB" sz="2500" dirty="0">
              <a:solidFill>
                <a:srgbClr val="002060"/>
              </a:solidFill>
            </a:endParaRPr>
          </a:p>
          <a:p>
            <a:pPr algn="ctr">
              <a:defRPr/>
            </a:pPr>
            <a:r>
              <a:rPr lang="en-GB" sz="2500" dirty="0">
                <a:solidFill>
                  <a:srgbClr val="002060"/>
                </a:solidFill>
              </a:rPr>
              <a:t>statement</a:t>
            </a:r>
          </a:p>
        </p:txBody>
      </p:sp>
      <p:sp>
        <p:nvSpPr>
          <p:cNvPr id="3" name="Rectangle: Rounded Corners 2">
            <a:extLst>
              <a:ext uri="{FF2B5EF4-FFF2-40B4-BE49-F238E27FC236}">
                <a16:creationId xmlns:a16="http://schemas.microsoft.com/office/drawing/2014/main" id="{675A7142-34F1-4E54-A85B-FF703025B360}"/>
              </a:ext>
            </a:extLst>
          </p:cNvPr>
          <p:cNvSpPr/>
          <p:nvPr/>
        </p:nvSpPr>
        <p:spPr>
          <a:xfrm>
            <a:off x="9917113" y="2403475"/>
            <a:ext cx="1946275" cy="3336925"/>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2500" dirty="0">
              <a:solidFill>
                <a:srgbClr val="002060"/>
              </a:solidFill>
            </a:endParaRPr>
          </a:p>
          <a:p>
            <a:pPr algn="ctr">
              <a:defRPr/>
            </a:pPr>
            <a:endParaRPr lang="en-GB" sz="2500" dirty="0">
              <a:solidFill>
                <a:srgbClr val="002060"/>
              </a:solidFill>
            </a:endParaRPr>
          </a:p>
          <a:p>
            <a:pPr algn="ctr">
              <a:defRPr/>
            </a:pPr>
            <a:r>
              <a:rPr lang="en-GB" sz="2500" dirty="0">
                <a:solidFill>
                  <a:srgbClr val="002060"/>
                </a:solidFill>
              </a:rPr>
              <a:t>Use the words in the box opposite to define ‘prediction’.</a:t>
            </a:r>
          </a:p>
          <a:p>
            <a:pPr algn="ctr">
              <a:defRPr/>
            </a:pPr>
            <a:endParaRPr lang="en-GB" sz="2500" dirty="0">
              <a:solidFill>
                <a:srgbClr val="002060"/>
              </a:solidFill>
            </a:endParaRPr>
          </a:p>
          <a:p>
            <a:pPr algn="ctr">
              <a:defRPr/>
            </a:pPr>
            <a:endParaRPr lang="en-GB" sz="2500" dirty="0">
              <a:solidFill>
                <a:srgbClr val="002060"/>
              </a:solidFill>
            </a:endParaRPr>
          </a:p>
        </p:txBody>
      </p:sp>
      <p:pic>
        <p:nvPicPr>
          <p:cNvPr id="5125" name="Picture 10">
            <a:extLst>
              <a:ext uri="{FF2B5EF4-FFF2-40B4-BE49-F238E27FC236}">
                <a16:creationId xmlns:a16="http://schemas.microsoft.com/office/drawing/2014/main" id="{BAC35261-33A4-4DAD-8D93-EE39975AEA2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250" y="133350"/>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6" name="Picture 11">
            <a:extLst>
              <a:ext uri="{FF2B5EF4-FFF2-40B4-BE49-F238E27FC236}">
                <a16:creationId xmlns:a16="http://schemas.microsoft.com/office/drawing/2014/main" id="{8831B314-40BE-4AED-91A4-9DB7D00F38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25175" y="298450"/>
            <a:ext cx="993775"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3">
            <a:extLst>
              <a:ext uri="{FF2B5EF4-FFF2-40B4-BE49-F238E27FC236}">
                <a16:creationId xmlns:a16="http://schemas.microsoft.com/office/drawing/2014/main" id="{51DB42A3-8D06-4F8E-B07E-5012A75F63E7}"/>
              </a:ext>
            </a:extLst>
          </p:cNvPr>
          <p:cNvGrpSpPr/>
          <p:nvPr/>
        </p:nvGrpSpPr>
        <p:grpSpPr>
          <a:xfrm>
            <a:off x="2611120" y="1473835"/>
            <a:ext cx="6817360" cy="5319713"/>
            <a:chOff x="2611120" y="1473835"/>
            <a:chExt cx="6817360" cy="5319713"/>
          </a:xfrm>
        </p:grpSpPr>
        <p:pic>
          <p:nvPicPr>
            <p:cNvPr id="5127" name="Picture 6">
              <a:extLst>
                <a:ext uri="{FF2B5EF4-FFF2-40B4-BE49-F238E27FC236}">
                  <a16:creationId xmlns:a16="http://schemas.microsoft.com/office/drawing/2014/main" id="{1806D177-3816-4763-BF29-883C8FA455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71813" y="5449888"/>
              <a:ext cx="1695450" cy="1195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7">
              <a:extLst>
                <a:ext uri="{FF2B5EF4-FFF2-40B4-BE49-F238E27FC236}">
                  <a16:creationId xmlns:a16="http://schemas.microsoft.com/office/drawing/2014/main" id="{5F1C8EE5-4A5E-440D-A9FD-C0A7E1C5387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11120" y="1473835"/>
              <a:ext cx="6817360" cy="5319713"/>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D6401B1-4B91-40CE-9B77-746D9ACA8864}"/>
                </a:ext>
              </a:extLst>
            </p:cNvPr>
            <p:cNvSpPr txBox="1"/>
            <p:nvPr/>
          </p:nvSpPr>
          <p:spPr>
            <a:xfrm>
              <a:off x="5811520" y="3967500"/>
              <a:ext cx="1595120" cy="492443"/>
            </a:xfrm>
            <a:prstGeom prst="rect">
              <a:avLst/>
            </a:prstGeom>
            <a:solidFill>
              <a:schemeClr val="bg1"/>
            </a:solidFill>
          </p:spPr>
          <p:txBody>
            <a:bodyPr wrap="square" rtlCol="0">
              <a:spAutoFit/>
            </a:bodyPr>
            <a:lstStyle/>
            <a:p>
              <a:r>
                <a:rPr lang="en-GB" sz="2500" b="1" dirty="0"/>
                <a:t>prediction</a:t>
              </a: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779624" y="212725"/>
            <a:ext cx="8250641" cy="1116565"/>
          </a:xfrm>
          <a:solidFill>
            <a:srgbClr val="FDFEDA"/>
          </a:solidFill>
          <a:ln>
            <a:solidFill>
              <a:schemeClr val="accent1"/>
            </a:solidFill>
          </a:ln>
        </p:spPr>
        <p:txBody>
          <a:bodyPr/>
          <a:lstStyle/>
          <a:p>
            <a:pPr algn="ctr"/>
            <a:r>
              <a:rPr lang="en-GB" dirty="0"/>
              <a:t>Prediction</a:t>
            </a:r>
          </a:p>
        </p:txBody>
      </p:sp>
      <p:sp>
        <p:nvSpPr>
          <p:cNvPr id="10" name="Rectangle: Rounded Corners 9">
            <a:extLst>
              <a:ext uri="{FF2B5EF4-FFF2-40B4-BE49-F238E27FC236}">
                <a16:creationId xmlns:a16="http://schemas.microsoft.com/office/drawing/2014/main" id="{B058C4BA-2080-4F3B-B074-AF152FFEA8FA}"/>
              </a:ext>
            </a:extLst>
          </p:cNvPr>
          <p:cNvSpPr/>
          <p:nvPr/>
        </p:nvSpPr>
        <p:spPr>
          <a:xfrm>
            <a:off x="4426217" y="2887740"/>
            <a:ext cx="1842391" cy="1732065"/>
          </a:xfrm>
          <a:prstGeom prst="roundRect">
            <a:avLst/>
          </a:prstGeom>
          <a:solidFill>
            <a:srgbClr val="FDFED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500" dirty="0">
                <a:solidFill>
                  <a:srgbClr val="002060"/>
                </a:solidFill>
              </a:rPr>
              <a:t>Prediction</a:t>
            </a:r>
            <a:endParaRPr lang="en-GB" sz="2500" dirty="0">
              <a:solidFill>
                <a:srgbClr val="FF0000"/>
              </a:solidFill>
            </a:endParaRPr>
          </a:p>
        </p:txBody>
      </p:sp>
      <p:sp>
        <p:nvSpPr>
          <p:cNvPr id="3" name="Rectangle: Rounded Corners 2">
            <a:extLst>
              <a:ext uri="{FF2B5EF4-FFF2-40B4-BE49-F238E27FC236}">
                <a16:creationId xmlns:a16="http://schemas.microsoft.com/office/drawing/2014/main" id="{675A7142-34F1-4E54-A85B-FF703025B360}"/>
              </a:ext>
            </a:extLst>
          </p:cNvPr>
          <p:cNvSpPr/>
          <p:nvPr/>
        </p:nvSpPr>
        <p:spPr>
          <a:xfrm>
            <a:off x="10030265" y="2877160"/>
            <a:ext cx="1946325" cy="1688900"/>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500" dirty="0">
              <a:solidFill>
                <a:srgbClr val="002060"/>
              </a:solidFill>
            </a:endParaRPr>
          </a:p>
          <a:p>
            <a:pPr algn="ctr"/>
            <a:endParaRPr lang="en-GB" sz="2500" dirty="0">
              <a:solidFill>
                <a:srgbClr val="002060"/>
              </a:solidFill>
            </a:endParaRPr>
          </a:p>
          <a:p>
            <a:pPr algn="ctr"/>
            <a:r>
              <a:rPr lang="en-GB" sz="2500" dirty="0">
                <a:solidFill>
                  <a:srgbClr val="002060"/>
                </a:solidFill>
              </a:rPr>
              <a:t>Try to complete this table.</a:t>
            </a:r>
          </a:p>
          <a:p>
            <a:pPr algn="ctr"/>
            <a:endParaRPr lang="en-GB" sz="2500" dirty="0">
              <a:solidFill>
                <a:srgbClr val="002060"/>
              </a:solidFill>
            </a:endParaRPr>
          </a:p>
          <a:p>
            <a:pPr algn="ctr"/>
            <a:endParaRPr lang="en-GB" sz="2500" dirty="0">
              <a:solidFill>
                <a:srgbClr val="002060"/>
              </a:solidFill>
            </a:endParaRPr>
          </a:p>
        </p:txBody>
      </p:sp>
      <p:pic>
        <p:nvPicPr>
          <p:cNvPr id="11" name="Picture 10">
            <a:extLst>
              <a:ext uri="{FF2B5EF4-FFF2-40B4-BE49-F238E27FC236}">
                <a16:creationId xmlns:a16="http://schemas.microsoft.com/office/drawing/2014/main" id="{03814978-9E92-455B-A75A-BE1BBAB4E06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B8B95927-FE4A-400A-9BC4-453B82FD7D65}"/>
              </a:ext>
            </a:extLst>
          </p:cNvPr>
          <p:cNvPicPr>
            <a:picLocks noChangeAspect="1"/>
          </p:cNvPicPr>
          <p:nvPr/>
        </p:nvPicPr>
        <p:blipFill>
          <a:blip r:embed="rId3"/>
          <a:stretch>
            <a:fillRect/>
          </a:stretch>
        </p:blipFill>
        <p:spPr>
          <a:xfrm>
            <a:off x="10925666" y="298983"/>
            <a:ext cx="993979" cy="665572"/>
          </a:xfrm>
          <a:prstGeom prst="rect">
            <a:avLst/>
          </a:prstGeom>
        </p:spPr>
      </p:pic>
      <p:sp>
        <p:nvSpPr>
          <p:cNvPr id="5" name="TextBox 4">
            <a:extLst>
              <a:ext uri="{FF2B5EF4-FFF2-40B4-BE49-F238E27FC236}">
                <a16:creationId xmlns:a16="http://schemas.microsoft.com/office/drawing/2014/main" id="{9D64D809-B7CF-254C-ABA1-85048F11D605}"/>
              </a:ext>
            </a:extLst>
          </p:cNvPr>
          <p:cNvSpPr txBox="1"/>
          <p:nvPr/>
        </p:nvSpPr>
        <p:spPr>
          <a:xfrm>
            <a:off x="6821214" y="1941577"/>
            <a:ext cx="2834892" cy="861774"/>
          </a:xfrm>
          <a:prstGeom prst="rect">
            <a:avLst/>
          </a:prstGeom>
          <a:solidFill>
            <a:srgbClr val="FDFEDA"/>
          </a:solidFill>
          <a:ln>
            <a:solidFill>
              <a:schemeClr val="accent1"/>
            </a:solidFill>
          </a:ln>
        </p:spPr>
        <p:txBody>
          <a:bodyPr wrap="square" rtlCol="0">
            <a:spAutoFit/>
          </a:bodyPr>
          <a:lstStyle/>
          <a:p>
            <a:pPr algn="ctr"/>
            <a:r>
              <a:rPr lang="en-US" sz="2500" dirty="0"/>
              <a:t>How do we make one?</a:t>
            </a:r>
          </a:p>
        </p:txBody>
      </p:sp>
      <p:sp>
        <p:nvSpPr>
          <p:cNvPr id="9" name="TextBox 8">
            <a:extLst>
              <a:ext uri="{FF2B5EF4-FFF2-40B4-BE49-F238E27FC236}">
                <a16:creationId xmlns:a16="http://schemas.microsoft.com/office/drawing/2014/main" id="{C304DD0B-9025-824D-B4D7-8C658964860B}"/>
              </a:ext>
            </a:extLst>
          </p:cNvPr>
          <p:cNvSpPr txBox="1"/>
          <p:nvPr/>
        </p:nvSpPr>
        <p:spPr>
          <a:xfrm>
            <a:off x="963196" y="1941577"/>
            <a:ext cx="2834892" cy="861774"/>
          </a:xfrm>
          <a:prstGeom prst="rect">
            <a:avLst/>
          </a:prstGeom>
          <a:solidFill>
            <a:srgbClr val="FDFEDA"/>
          </a:solidFill>
          <a:ln>
            <a:solidFill>
              <a:schemeClr val="accent1"/>
            </a:solidFill>
          </a:ln>
        </p:spPr>
        <p:txBody>
          <a:bodyPr wrap="square" rtlCol="0">
            <a:spAutoFit/>
          </a:bodyPr>
          <a:lstStyle/>
          <a:p>
            <a:pPr algn="ctr"/>
            <a:r>
              <a:rPr lang="en-US" sz="2500" dirty="0"/>
              <a:t>What is a prediction?</a:t>
            </a:r>
          </a:p>
        </p:txBody>
      </p:sp>
      <p:sp>
        <p:nvSpPr>
          <p:cNvPr id="13" name="TextBox 12">
            <a:extLst>
              <a:ext uri="{FF2B5EF4-FFF2-40B4-BE49-F238E27FC236}">
                <a16:creationId xmlns:a16="http://schemas.microsoft.com/office/drawing/2014/main" id="{292BCF6B-5E58-F642-BFF3-2057E11F24E4}"/>
              </a:ext>
            </a:extLst>
          </p:cNvPr>
          <p:cNvSpPr txBox="1"/>
          <p:nvPr/>
        </p:nvSpPr>
        <p:spPr>
          <a:xfrm>
            <a:off x="963196" y="4977104"/>
            <a:ext cx="2834892" cy="861774"/>
          </a:xfrm>
          <a:prstGeom prst="rect">
            <a:avLst/>
          </a:prstGeom>
          <a:solidFill>
            <a:srgbClr val="FDFEDA"/>
          </a:solidFill>
          <a:ln>
            <a:solidFill>
              <a:schemeClr val="accent1"/>
            </a:solidFill>
          </a:ln>
        </p:spPr>
        <p:txBody>
          <a:bodyPr wrap="square" rtlCol="0">
            <a:spAutoFit/>
          </a:bodyPr>
          <a:lstStyle/>
          <a:p>
            <a:pPr algn="ctr"/>
            <a:r>
              <a:rPr lang="en-US" sz="2500" dirty="0"/>
              <a:t>What can we use to help us?</a:t>
            </a:r>
          </a:p>
        </p:txBody>
      </p:sp>
      <p:sp>
        <p:nvSpPr>
          <p:cNvPr id="14" name="TextBox 13">
            <a:extLst>
              <a:ext uri="{FF2B5EF4-FFF2-40B4-BE49-F238E27FC236}">
                <a16:creationId xmlns:a16="http://schemas.microsoft.com/office/drawing/2014/main" id="{1FAB526A-63F3-8142-BE19-5EA230AC692F}"/>
              </a:ext>
            </a:extLst>
          </p:cNvPr>
          <p:cNvSpPr txBox="1"/>
          <p:nvPr/>
        </p:nvSpPr>
        <p:spPr>
          <a:xfrm>
            <a:off x="6821214" y="4977104"/>
            <a:ext cx="2834892" cy="861774"/>
          </a:xfrm>
          <a:prstGeom prst="rect">
            <a:avLst/>
          </a:prstGeom>
          <a:solidFill>
            <a:srgbClr val="FDFEDA"/>
          </a:solidFill>
          <a:ln>
            <a:solidFill>
              <a:schemeClr val="accent1"/>
            </a:solidFill>
          </a:ln>
        </p:spPr>
        <p:txBody>
          <a:bodyPr wrap="square" rtlCol="0">
            <a:spAutoFit/>
          </a:bodyPr>
          <a:lstStyle/>
          <a:p>
            <a:pPr algn="ctr"/>
            <a:r>
              <a:rPr lang="en-US" sz="2500" dirty="0"/>
              <a:t>Where do we find the information?</a:t>
            </a:r>
          </a:p>
        </p:txBody>
      </p:sp>
      <p:cxnSp>
        <p:nvCxnSpPr>
          <p:cNvPr id="17" name="Straight Arrow Connector 16">
            <a:extLst>
              <a:ext uri="{FF2B5EF4-FFF2-40B4-BE49-F238E27FC236}">
                <a16:creationId xmlns:a16="http://schemas.microsoft.com/office/drawing/2014/main" id="{94057BF9-F78F-E748-8C65-32E88B61E82B}"/>
              </a:ext>
            </a:extLst>
          </p:cNvPr>
          <p:cNvCxnSpPr>
            <a:cxnSpLocks/>
          </p:cNvCxnSpPr>
          <p:nvPr/>
        </p:nvCxnSpPr>
        <p:spPr>
          <a:xfrm flipV="1">
            <a:off x="6165245" y="2469931"/>
            <a:ext cx="511724" cy="4178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4B83CAF8-A65A-F346-BC60-D162155F6B82}"/>
              </a:ext>
            </a:extLst>
          </p:cNvPr>
          <p:cNvCxnSpPr>
            <a:cxnSpLocks/>
          </p:cNvCxnSpPr>
          <p:nvPr/>
        </p:nvCxnSpPr>
        <p:spPr>
          <a:xfrm>
            <a:off x="6268608" y="4485536"/>
            <a:ext cx="552606" cy="3807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534A4125-B757-4E76-9A1E-F3F08A4F447F}"/>
              </a:ext>
            </a:extLst>
          </p:cNvPr>
          <p:cNvCxnSpPr>
            <a:cxnSpLocks/>
          </p:cNvCxnSpPr>
          <p:nvPr/>
        </p:nvCxnSpPr>
        <p:spPr>
          <a:xfrm flipH="1">
            <a:off x="3918207" y="4596350"/>
            <a:ext cx="552606" cy="38075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709E41C6-2111-485B-9D2E-88B846469938}"/>
              </a:ext>
            </a:extLst>
          </p:cNvPr>
          <p:cNvCxnSpPr>
            <a:cxnSpLocks/>
          </p:cNvCxnSpPr>
          <p:nvPr/>
        </p:nvCxnSpPr>
        <p:spPr>
          <a:xfrm flipH="1" flipV="1">
            <a:off x="3942333" y="2469122"/>
            <a:ext cx="511724" cy="4178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02673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779624" y="212725"/>
            <a:ext cx="8250641" cy="1116565"/>
          </a:xfrm>
          <a:solidFill>
            <a:srgbClr val="FDFEDA"/>
          </a:solidFill>
          <a:ln>
            <a:solidFill>
              <a:schemeClr val="accent1"/>
            </a:solidFill>
          </a:ln>
        </p:spPr>
        <p:txBody>
          <a:bodyPr/>
          <a:lstStyle/>
          <a:p>
            <a:pPr algn="ctr"/>
            <a:r>
              <a:rPr lang="en-US" b="1" dirty="0"/>
              <a:t>What is a prediction?</a:t>
            </a:r>
            <a:endParaRPr lang="en-GB" b="1" dirty="0"/>
          </a:p>
        </p:txBody>
      </p:sp>
      <p:sp>
        <p:nvSpPr>
          <p:cNvPr id="14" name="AutoShape 5">
            <a:extLst>
              <a:ext uri="{FF2B5EF4-FFF2-40B4-BE49-F238E27FC236}">
                <a16:creationId xmlns:a16="http://schemas.microsoft.com/office/drawing/2014/main" id="{9AC5550A-F374-48CB-89AF-A6A9E0BC5173}"/>
              </a:ext>
            </a:extLst>
          </p:cNvPr>
          <p:cNvSpPr>
            <a:spLocks noChangeArrowheads="1"/>
          </p:cNvSpPr>
          <p:nvPr/>
        </p:nvSpPr>
        <p:spPr bwMode="auto">
          <a:xfrm>
            <a:off x="387040" y="1498908"/>
            <a:ext cx="11417920" cy="5060109"/>
          </a:xfrm>
          <a:prstGeom prst="roundRect">
            <a:avLst>
              <a:gd name="adj" fmla="val 16667"/>
            </a:avLst>
          </a:prstGeom>
          <a:solidFill>
            <a:srgbClr val="FFFED8"/>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en-US" sz="2500" dirty="0">
                <a:latin typeface="+mn-lt"/>
              </a:rPr>
              <a:t>A prediction is a guess you make using clues you are given in the text or from the pictures.</a:t>
            </a:r>
          </a:p>
          <a:p>
            <a:pPr algn="ctr">
              <a:buNone/>
            </a:pPr>
            <a:endParaRPr lang="en-US" sz="2500" dirty="0">
              <a:latin typeface="+mn-lt"/>
            </a:endParaRPr>
          </a:p>
          <a:p>
            <a:pPr algn="ctr">
              <a:buNone/>
            </a:pPr>
            <a:r>
              <a:rPr lang="en-US" sz="2800" b="1" dirty="0">
                <a:latin typeface="+mn-lt"/>
              </a:rPr>
              <a:t>How do you make a prediction?</a:t>
            </a:r>
          </a:p>
          <a:p>
            <a:pPr algn="ctr">
              <a:buNone/>
            </a:pPr>
            <a:endParaRPr lang="en-US" sz="2800" dirty="0">
              <a:latin typeface="+mn-lt"/>
            </a:endParaRPr>
          </a:p>
          <a:p>
            <a:pPr algn="ctr">
              <a:buNone/>
            </a:pPr>
            <a:endParaRPr lang="en-US" sz="2800" dirty="0">
              <a:latin typeface="+mn-lt"/>
            </a:endParaRPr>
          </a:p>
          <a:p>
            <a:pPr algn="ctr">
              <a:buNone/>
            </a:pPr>
            <a:endParaRPr lang="en-US" sz="2800" dirty="0">
              <a:latin typeface="+mn-lt"/>
            </a:endParaRPr>
          </a:p>
          <a:p>
            <a:pPr algn="ctr">
              <a:buNone/>
            </a:pPr>
            <a:endParaRPr lang="en-US" sz="2800" dirty="0">
              <a:latin typeface="+mn-lt"/>
            </a:endParaRPr>
          </a:p>
          <a:p>
            <a:pPr algn="ctr">
              <a:buNone/>
            </a:pPr>
            <a:endParaRPr lang="en-US" sz="2800" dirty="0">
              <a:latin typeface="+mn-lt"/>
            </a:endParaRPr>
          </a:p>
        </p:txBody>
      </p:sp>
      <p:pic>
        <p:nvPicPr>
          <p:cNvPr id="7" name="Picture 6">
            <a:extLst>
              <a:ext uri="{FF2B5EF4-FFF2-40B4-BE49-F238E27FC236}">
                <a16:creationId xmlns:a16="http://schemas.microsoft.com/office/drawing/2014/main" id="{312B186E-B572-4378-B4B9-333760E80A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BEC4E389-FEB8-484A-A710-FB130E0EB9F2}"/>
              </a:ext>
            </a:extLst>
          </p:cNvPr>
          <p:cNvPicPr>
            <a:picLocks noChangeAspect="1"/>
          </p:cNvPicPr>
          <p:nvPr/>
        </p:nvPicPr>
        <p:blipFill>
          <a:blip r:embed="rId3"/>
          <a:stretch>
            <a:fillRect/>
          </a:stretch>
        </p:blipFill>
        <p:spPr>
          <a:xfrm>
            <a:off x="10925666" y="298983"/>
            <a:ext cx="993979" cy="665572"/>
          </a:xfrm>
          <a:prstGeom prst="rect">
            <a:avLst/>
          </a:prstGeom>
        </p:spPr>
      </p:pic>
      <p:sp>
        <p:nvSpPr>
          <p:cNvPr id="6" name="TextBox 5">
            <a:extLst>
              <a:ext uri="{FF2B5EF4-FFF2-40B4-BE49-F238E27FC236}">
                <a16:creationId xmlns:a16="http://schemas.microsoft.com/office/drawing/2014/main" id="{CC6B806A-CDB5-AB42-B2AF-971CE89E291B}"/>
              </a:ext>
            </a:extLst>
          </p:cNvPr>
          <p:cNvSpPr txBox="1"/>
          <p:nvPr/>
        </p:nvSpPr>
        <p:spPr>
          <a:xfrm>
            <a:off x="735723" y="4028962"/>
            <a:ext cx="10499835" cy="1631216"/>
          </a:xfrm>
          <a:prstGeom prst="rect">
            <a:avLst/>
          </a:prstGeom>
          <a:noFill/>
        </p:spPr>
        <p:txBody>
          <a:bodyPr wrap="square" rtlCol="0">
            <a:spAutoFit/>
          </a:bodyPr>
          <a:lstStyle/>
          <a:p>
            <a:pPr algn="ctr"/>
            <a:r>
              <a:rPr lang="en-US" sz="2500" dirty="0"/>
              <a:t>You make a prediction by using what you have read or seen to guess what a character might do next or what might happen next in a story. You need to consider the events and information you have been given and you can also use your personal experience to help you too!</a:t>
            </a:r>
          </a:p>
        </p:txBody>
      </p:sp>
    </p:spTree>
    <p:extLst>
      <p:ext uri="{BB962C8B-B14F-4D97-AF65-F5344CB8AC3E}">
        <p14:creationId xmlns:p14="http://schemas.microsoft.com/office/powerpoint/2010/main" val="25179119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779624" y="204204"/>
            <a:ext cx="8250641" cy="1116565"/>
          </a:xfrm>
          <a:solidFill>
            <a:srgbClr val="FDFEDA"/>
          </a:solidFill>
          <a:ln>
            <a:solidFill>
              <a:schemeClr val="accent1"/>
            </a:solidFill>
          </a:ln>
        </p:spPr>
        <p:txBody>
          <a:bodyPr/>
          <a:lstStyle/>
          <a:p>
            <a:pPr algn="ctr"/>
            <a:r>
              <a:rPr lang="en-GB" dirty="0"/>
              <a:t>Crystal Ball</a:t>
            </a:r>
          </a:p>
        </p:txBody>
      </p:sp>
      <p:pic>
        <p:nvPicPr>
          <p:cNvPr id="7" name="Picture 6">
            <a:extLst>
              <a:ext uri="{FF2B5EF4-FFF2-40B4-BE49-F238E27FC236}">
                <a16:creationId xmlns:a16="http://schemas.microsoft.com/office/drawing/2014/main" id="{312B186E-B572-4378-B4B9-333760E80A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BEC4E389-FEB8-484A-A710-FB130E0EB9F2}"/>
              </a:ext>
            </a:extLst>
          </p:cNvPr>
          <p:cNvPicPr>
            <a:picLocks noChangeAspect="1"/>
          </p:cNvPicPr>
          <p:nvPr/>
        </p:nvPicPr>
        <p:blipFill>
          <a:blip r:embed="rId3"/>
          <a:stretch>
            <a:fillRect/>
          </a:stretch>
        </p:blipFill>
        <p:spPr>
          <a:xfrm>
            <a:off x="10925666" y="298983"/>
            <a:ext cx="993979" cy="665572"/>
          </a:xfrm>
          <a:prstGeom prst="rect">
            <a:avLst/>
          </a:prstGeom>
        </p:spPr>
      </p:pic>
      <p:pic>
        <p:nvPicPr>
          <p:cNvPr id="6" name="Picture 5">
            <a:extLst>
              <a:ext uri="{FF2B5EF4-FFF2-40B4-BE49-F238E27FC236}">
                <a16:creationId xmlns:a16="http://schemas.microsoft.com/office/drawing/2014/main" id="{D9A5525F-4481-EA4D-A1AE-EB130BD412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9464" y="1685253"/>
            <a:ext cx="3301251" cy="4456137"/>
          </a:xfrm>
          <a:prstGeom prst="rect">
            <a:avLst/>
          </a:prstGeom>
          <a:ln w="3175">
            <a:solidFill>
              <a:schemeClr val="accent1"/>
            </a:solidFill>
          </a:ln>
        </p:spPr>
      </p:pic>
      <p:sp>
        <p:nvSpPr>
          <p:cNvPr id="9" name="TextBox 8">
            <a:extLst>
              <a:ext uri="{FF2B5EF4-FFF2-40B4-BE49-F238E27FC236}">
                <a16:creationId xmlns:a16="http://schemas.microsoft.com/office/drawing/2014/main" id="{93FB29FF-35D7-1B42-BDA8-80C5DDA7E1D0}"/>
              </a:ext>
            </a:extLst>
          </p:cNvPr>
          <p:cNvSpPr txBox="1"/>
          <p:nvPr/>
        </p:nvSpPr>
        <p:spPr>
          <a:xfrm>
            <a:off x="4104640" y="1685253"/>
            <a:ext cx="7670800" cy="2015936"/>
          </a:xfrm>
          <a:prstGeom prst="rect">
            <a:avLst/>
          </a:prstGeom>
          <a:solidFill>
            <a:srgbClr val="FDFEDA"/>
          </a:solidFill>
          <a:ln w="3175">
            <a:solidFill>
              <a:schemeClr val="accent1"/>
            </a:solidFill>
          </a:ln>
        </p:spPr>
        <p:txBody>
          <a:bodyPr wrap="square" rtlCol="0">
            <a:spAutoFit/>
          </a:bodyPr>
          <a:lstStyle/>
          <a:p>
            <a:pPr algn="ctr"/>
            <a:r>
              <a:rPr lang="en-US" sz="2500" dirty="0">
                <a:latin typeface="Calibri" panose="020F0502020204030204" pitchFamily="34" charset="0"/>
                <a:cs typeface="Calibri" panose="020F0502020204030204" pitchFamily="34" charset="0"/>
              </a:rPr>
              <a:t>Amber’s face flushed a bright red and she clenched both her fists tightly. Stomping along the corridor, she had eyes only for the groups of girls who had been making her life a misery. As she reached the gang of girls, she raised an arm above her head and…</a:t>
            </a:r>
          </a:p>
        </p:txBody>
      </p:sp>
      <p:sp>
        <p:nvSpPr>
          <p:cNvPr id="10" name="TextBox 9">
            <a:extLst>
              <a:ext uri="{FF2B5EF4-FFF2-40B4-BE49-F238E27FC236}">
                <a16:creationId xmlns:a16="http://schemas.microsoft.com/office/drawing/2014/main" id="{EB35BF64-C954-6B4D-901A-21A4976CA91E}"/>
              </a:ext>
            </a:extLst>
          </p:cNvPr>
          <p:cNvSpPr txBox="1"/>
          <p:nvPr/>
        </p:nvSpPr>
        <p:spPr>
          <a:xfrm>
            <a:off x="5236066" y="4818796"/>
            <a:ext cx="5238894" cy="477054"/>
          </a:xfrm>
          <a:prstGeom prst="rect">
            <a:avLst/>
          </a:prstGeom>
          <a:solidFill>
            <a:srgbClr val="FDFEDA"/>
          </a:solidFill>
          <a:ln w="3175">
            <a:solidFill>
              <a:schemeClr val="accent1"/>
            </a:solidFill>
          </a:ln>
        </p:spPr>
        <p:txBody>
          <a:bodyPr wrap="square" rtlCol="0">
            <a:spAutoFit/>
          </a:bodyPr>
          <a:lstStyle/>
          <a:p>
            <a:r>
              <a:rPr lang="en-US" sz="2500" dirty="0"/>
              <a:t>Try to predict what Amber will do next.</a:t>
            </a:r>
          </a:p>
        </p:txBody>
      </p:sp>
    </p:spTree>
    <p:extLst>
      <p:ext uri="{BB962C8B-B14F-4D97-AF65-F5344CB8AC3E}">
        <p14:creationId xmlns:p14="http://schemas.microsoft.com/office/powerpoint/2010/main" val="1723061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779624" y="204204"/>
            <a:ext cx="8250641" cy="1116565"/>
          </a:xfrm>
          <a:solidFill>
            <a:srgbClr val="FDFEDA"/>
          </a:solidFill>
          <a:ln>
            <a:solidFill>
              <a:schemeClr val="accent1"/>
            </a:solidFill>
          </a:ln>
        </p:spPr>
        <p:txBody>
          <a:bodyPr/>
          <a:lstStyle/>
          <a:p>
            <a:pPr algn="ctr"/>
            <a:r>
              <a:rPr lang="en-GB" dirty="0"/>
              <a:t>Crystal Ball</a:t>
            </a:r>
          </a:p>
        </p:txBody>
      </p:sp>
      <p:pic>
        <p:nvPicPr>
          <p:cNvPr id="7" name="Picture 6">
            <a:extLst>
              <a:ext uri="{FF2B5EF4-FFF2-40B4-BE49-F238E27FC236}">
                <a16:creationId xmlns:a16="http://schemas.microsoft.com/office/drawing/2014/main" id="{312B186E-B572-4378-B4B9-333760E80A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BEC4E389-FEB8-484A-A710-FB130E0EB9F2}"/>
              </a:ext>
            </a:extLst>
          </p:cNvPr>
          <p:cNvPicPr>
            <a:picLocks noChangeAspect="1"/>
          </p:cNvPicPr>
          <p:nvPr/>
        </p:nvPicPr>
        <p:blipFill>
          <a:blip r:embed="rId3"/>
          <a:stretch>
            <a:fillRect/>
          </a:stretch>
        </p:blipFill>
        <p:spPr>
          <a:xfrm>
            <a:off x="10925666" y="298983"/>
            <a:ext cx="993979" cy="665572"/>
          </a:xfrm>
          <a:prstGeom prst="rect">
            <a:avLst/>
          </a:prstGeom>
        </p:spPr>
      </p:pic>
      <p:pic>
        <p:nvPicPr>
          <p:cNvPr id="6" name="Picture 5">
            <a:extLst>
              <a:ext uri="{FF2B5EF4-FFF2-40B4-BE49-F238E27FC236}">
                <a16:creationId xmlns:a16="http://schemas.microsoft.com/office/drawing/2014/main" id="{D9A5525F-4481-EA4D-A1AE-EB130BD412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9465" y="1685253"/>
            <a:ext cx="1461416" cy="1972667"/>
          </a:xfrm>
          <a:prstGeom prst="rect">
            <a:avLst/>
          </a:prstGeom>
          <a:ln w="3175">
            <a:solidFill>
              <a:schemeClr val="accent1"/>
            </a:solidFill>
          </a:ln>
        </p:spPr>
      </p:pic>
      <p:sp>
        <p:nvSpPr>
          <p:cNvPr id="9" name="TextBox 8">
            <a:extLst>
              <a:ext uri="{FF2B5EF4-FFF2-40B4-BE49-F238E27FC236}">
                <a16:creationId xmlns:a16="http://schemas.microsoft.com/office/drawing/2014/main" id="{93FB29FF-35D7-1B42-BDA8-80C5DDA7E1D0}"/>
              </a:ext>
            </a:extLst>
          </p:cNvPr>
          <p:cNvSpPr txBox="1"/>
          <p:nvPr/>
        </p:nvSpPr>
        <p:spPr>
          <a:xfrm>
            <a:off x="2280150" y="1774124"/>
            <a:ext cx="9639495" cy="1631216"/>
          </a:xfrm>
          <a:prstGeom prst="rect">
            <a:avLst/>
          </a:prstGeom>
          <a:solidFill>
            <a:srgbClr val="FDFEDA"/>
          </a:solidFill>
          <a:ln w="3175">
            <a:solidFill>
              <a:schemeClr val="accent1"/>
            </a:solidFill>
          </a:ln>
        </p:spPr>
        <p:txBody>
          <a:bodyPr wrap="square" rtlCol="0">
            <a:spAutoFit/>
          </a:bodyPr>
          <a:lstStyle/>
          <a:p>
            <a:pPr algn="ctr"/>
            <a:r>
              <a:rPr lang="en-US" sz="2500" dirty="0">
                <a:latin typeface="Calibri" panose="020F0502020204030204" pitchFamily="34" charset="0"/>
                <a:cs typeface="Calibri" panose="020F0502020204030204" pitchFamily="34" charset="0"/>
              </a:rPr>
              <a:t>Amber’s </a:t>
            </a:r>
            <a:r>
              <a:rPr lang="en-US" sz="2500" b="1" dirty="0">
                <a:latin typeface="Calibri" panose="020F0502020204030204" pitchFamily="34" charset="0"/>
                <a:cs typeface="Calibri" panose="020F0502020204030204" pitchFamily="34" charset="0"/>
              </a:rPr>
              <a:t>face flushed </a:t>
            </a:r>
            <a:r>
              <a:rPr lang="en-US" sz="2500" dirty="0">
                <a:latin typeface="Calibri" panose="020F0502020204030204" pitchFamily="34" charset="0"/>
                <a:cs typeface="Calibri" panose="020F0502020204030204" pitchFamily="34" charset="0"/>
              </a:rPr>
              <a:t>a bright red and she </a:t>
            </a:r>
            <a:r>
              <a:rPr lang="en-US" sz="2500" b="1" dirty="0">
                <a:latin typeface="Calibri" panose="020F0502020204030204" pitchFamily="34" charset="0"/>
                <a:cs typeface="Calibri" panose="020F0502020204030204" pitchFamily="34" charset="0"/>
              </a:rPr>
              <a:t>clenched</a:t>
            </a:r>
            <a:r>
              <a:rPr lang="en-US" sz="2500" dirty="0">
                <a:latin typeface="Calibri" panose="020F0502020204030204" pitchFamily="34" charset="0"/>
                <a:cs typeface="Calibri" panose="020F0502020204030204" pitchFamily="34" charset="0"/>
              </a:rPr>
              <a:t> both her </a:t>
            </a:r>
            <a:r>
              <a:rPr lang="en-US" sz="2500" b="1" dirty="0">
                <a:latin typeface="Calibri" panose="020F0502020204030204" pitchFamily="34" charset="0"/>
                <a:cs typeface="Calibri" panose="020F0502020204030204" pitchFamily="34" charset="0"/>
              </a:rPr>
              <a:t>fists</a:t>
            </a:r>
            <a:r>
              <a:rPr lang="en-US" sz="2500" dirty="0">
                <a:latin typeface="Calibri" panose="020F0502020204030204" pitchFamily="34" charset="0"/>
                <a:cs typeface="Calibri" panose="020F0502020204030204" pitchFamily="34" charset="0"/>
              </a:rPr>
              <a:t> tightly. </a:t>
            </a:r>
            <a:r>
              <a:rPr lang="en-US" sz="2500" b="1" dirty="0">
                <a:latin typeface="Calibri" panose="020F0502020204030204" pitchFamily="34" charset="0"/>
                <a:cs typeface="Calibri" panose="020F0502020204030204" pitchFamily="34" charset="0"/>
              </a:rPr>
              <a:t>Stomping</a:t>
            </a:r>
            <a:r>
              <a:rPr lang="en-US" sz="2500" dirty="0">
                <a:latin typeface="Calibri" panose="020F0502020204030204" pitchFamily="34" charset="0"/>
                <a:cs typeface="Calibri" panose="020F0502020204030204" pitchFamily="34" charset="0"/>
              </a:rPr>
              <a:t> along the corridor, she had eyes only for the groups of girls who had been making her </a:t>
            </a:r>
            <a:r>
              <a:rPr lang="en-US" sz="2500" b="1" dirty="0">
                <a:latin typeface="Calibri" panose="020F0502020204030204" pitchFamily="34" charset="0"/>
                <a:cs typeface="Calibri" panose="020F0502020204030204" pitchFamily="34" charset="0"/>
              </a:rPr>
              <a:t>life a misery</a:t>
            </a:r>
            <a:r>
              <a:rPr lang="en-US" sz="2500" dirty="0">
                <a:latin typeface="Calibri" panose="020F0502020204030204" pitchFamily="34" charset="0"/>
                <a:cs typeface="Calibri" panose="020F0502020204030204" pitchFamily="34" charset="0"/>
              </a:rPr>
              <a:t>. As she reached the gang of girls, she </a:t>
            </a:r>
            <a:r>
              <a:rPr lang="en-US" sz="2500" b="1" dirty="0">
                <a:latin typeface="Calibri" panose="020F0502020204030204" pitchFamily="34" charset="0"/>
                <a:cs typeface="Calibri" panose="020F0502020204030204" pitchFamily="34" charset="0"/>
              </a:rPr>
              <a:t>raised an arm above her head</a:t>
            </a:r>
            <a:r>
              <a:rPr lang="en-US" sz="2500" dirty="0">
                <a:latin typeface="Calibri" panose="020F0502020204030204" pitchFamily="34" charset="0"/>
                <a:cs typeface="Calibri" panose="020F0502020204030204" pitchFamily="34" charset="0"/>
              </a:rPr>
              <a:t> and…</a:t>
            </a:r>
          </a:p>
        </p:txBody>
      </p:sp>
      <p:sp>
        <p:nvSpPr>
          <p:cNvPr id="11" name="Rectangle: Rounded Corners 10">
            <a:extLst>
              <a:ext uri="{FF2B5EF4-FFF2-40B4-BE49-F238E27FC236}">
                <a16:creationId xmlns:a16="http://schemas.microsoft.com/office/drawing/2014/main" id="{02762881-50D3-4098-9CCC-1FD3A0633758}"/>
              </a:ext>
            </a:extLst>
          </p:cNvPr>
          <p:cNvSpPr/>
          <p:nvPr/>
        </p:nvSpPr>
        <p:spPr>
          <a:xfrm>
            <a:off x="222077" y="3858695"/>
            <a:ext cx="11776881" cy="2865955"/>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spcBef>
                <a:spcPct val="50000"/>
              </a:spcBef>
              <a:defRPr/>
            </a:pPr>
            <a:r>
              <a:rPr lang="en-GB" altLang="en-US" sz="2500" dirty="0">
                <a:solidFill>
                  <a:schemeClr val="tx1"/>
                </a:solidFill>
                <a:cs typeface="Arial" panose="020B0604020202020204" pitchFamily="34" charset="0"/>
              </a:rPr>
              <a:t>In order to make a </a:t>
            </a:r>
            <a:r>
              <a:rPr lang="en-GB" altLang="en-US" sz="2500" b="1" dirty="0">
                <a:solidFill>
                  <a:schemeClr val="tx1"/>
                </a:solidFill>
                <a:cs typeface="Arial" panose="020B0604020202020204" pitchFamily="34" charset="0"/>
              </a:rPr>
              <a:t>prediction</a:t>
            </a:r>
            <a:r>
              <a:rPr lang="en-GB" altLang="en-US" sz="2500" dirty="0">
                <a:solidFill>
                  <a:schemeClr val="tx1"/>
                </a:solidFill>
                <a:cs typeface="Arial" panose="020B0604020202020204" pitchFamily="34" charset="0"/>
              </a:rPr>
              <a:t>, we must retrieve the </a:t>
            </a:r>
            <a:r>
              <a:rPr lang="en-GB" altLang="en-US" sz="2500" b="1" dirty="0">
                <a:solidFill>
                  <a:schemeClr val="tx1"/>
                </a:solidFill>
                <a:cs typeface="Arial" panose="020B0604020202020204" pitchFamily="34" charset="0"/>
              </a:rPr>
              <a:t>evidence</a:t>
            </a:r>
            <a:r>
              <a:rPr lang="en-GB" altLang="en-US" sz="2500" dirty="0">
                <a:solidFill>
                  <a:schemeClr val="tx1"/>
                </a:solidFill>
                <a:cs typeface="Arial" panose="020B0604020202020204" pitchFamily="34" charset="0"/>
              </a:rPr>
              <a:t> from the text. Use these questions to support this:</a:t>
            </a:r>
          </a:p>
          <a:p>
            <a:pPr algn="ctr" eaLnBrk="1" hangingPunct="1">
              <a:spcBef>
                <a:spcPct val="50000"/>
              </a:spcBef>
              <a:defRPr/>
            </a:pPr>
            <a:endParaRPr lang="en-GB" altLang="en-US" sz="2500" dirty="0">
              <a:solidFill>
                <a:schemeClr val="tx1"/>
              </a:solidFill>
              <a:cs typeface="Arial" panose="020B0604020202020204" pitchFamily="34" charset="0"/>
            </a:endParaRPr>
          </a:p>
          <a:p>
            <a:pPr marL="342900" indent="-342900">
              <a:buFont typeface="Arial" panose="020B0604020202020204" pitchFamily="34" charset="0"/>
              <a:buChar char="•"/>
            </a:pPr>
            <a:r>
              <a:rPr lang="en-US" sz="2500" dirty="0">
                <a:solidFill>
                  <a:schemeClr val="tx1"/>
                </a:solidFill>
              </a:rPr>
              <a:t>What can we guess about how Amber is feeling? - upset, angry</a:t>
            </a:r>
          </a:p>
          <a:p>
            <a:pPr marL="342900" indent="-342900">
              <a:buFont typeface="Arial" panose="020B0604020202020204" pitchFamily="34" charset="0"/>
              <a:buChar char="•"/>
            </a:pPr>
            <a:r>
              <a:rPr lang="en-US" sz="2500" dirty="0">
                <a:solidFill>
                  <a:schemeClr val="tx1"/>
                </a:solidFill>
              </a:rPr>
              <a:t>How is she acting?  - raising arm above head</a:t>
            </a:r>
          </a:p>
          <a:p>
            <a:pPr marL="342900" indent="-342900">
              <a:buFont typeface="Arial" panose="020B0604020202020204" pitchFamily="34" charset="0"/>
              <a:buChar char="•"/>
            </a:pPr>
            <a:r>
              <a:rPr lang="en-US" sz="2500" dirty="0">
                <a:solidFill>
                  <a:schemeClr val="tx1"/>
                </a:solidFill>
              </a:rPr>
              <a:t>What actions is she using? – clenching fists, stomping, face flushed </a:t>
            </a:r>
          </a:p>
          <a:p>
            <a:pPr marL="342900" indent="-342900">
              <a:buFont typeface="Arial" panose="020B0604020202020204" pitchFamily="34" charset="0"/>
              <a:buChar char="•"/>
            </a:pPr>
            <a:r>
              <a:rPr lang="en-US" sz="2500" dirty="0">
                <a:solidFill>
                  <a:schemeClr val="tx1"/>
                </a:solidFill>
              </a:rPr>
              <a:t>How does that language help us? – clenched, stomping, misery (emotive)</a:t>
            </a:r>
            <a:endParaRPr lang="en-GB" altLang="en-US" sz="2500" b="1" dirty="0">
              <a:solidFill>
                <a:srgbClr val="002060"/>
              </a:solidFill>
              <a:cs typeface="Arial" panose="020B0604020202020204" pitchFamily="34" charset="0"/>
            </a:endParaRPr>
          </a:p>
        </p:txBody>
      </p:sp>
    </p:spTree>
    <p:extLst>
      <p:ext uri="{BB962C8B-B14F-4D97-AF65-F5344CB8AC3E}">
        <p14:creationId xmlns:p14="http://schemas.microsoft.com/office/powerpoint/2010/main" val="13607492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779624" y="204204"/>
            <a:ext cx="8250641" cy="1116565"/>
          </a:xfrm>
          <a:solidFill>
            <a:srgbClr val="FDFEDA"/>
          </a:solidFill>
          <a:ln>
            <a:solidFill>
              <a:schemeClr val="accent1"/>
            </a:solidFill>
          </a:ln>
        </p:spPr>
        <p:txBody>
          <a:bodyPr/>
          <a:lstStyle/>
          <a:p>
            <a:pPr algn="ctr"/>
            <a:r>
              <a:rPr lang="en-GB" dirty="0"/>
              <a:t>Crystal Ball</a:t>
            </a:r>
          </a:p>
        </p:txBody>
      </p:sp>
      <p:pic>
        <p:nvPicPr>
          <p:cNvPr id="7" name="Picture 6">
            <a:extLst>
              <a:ext uri="{FF2B5EF4-FFF2-40B4-BE49-F238E27FC236}">
                <a16:creationId xmlns:a16="http://schemas.microsoft.com/office/drawing/2014/main" id="{312B186E-B572-4378-B4B9-333760E80A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BEC4E389-FEB8-484A-A710-FB130E0EB9F2}"/>
              </a:ext>
            </a:extLst>
          </p:cNvPr>
          <p:cNvPicPr>
            <a:picLocks noChangeAspect="1"/>
          </p:cNvPicPr>
          <p:nvPr/>
        </p:nvPicPr>
        <p:blipFill>
          <a:blip r:embed="rId3"/>
          <a:stretch>
            <a:fillRect/>
          </a:stretch>
        </p:blipFill>
        <p:spPr>
          <a:xfrm>
            <a:off x="10925666" y="298983"/>
            <a:ext cx="993979" cy="665572"/>
          </a:xfrm>
          <a:prstGeom prst="rect">
            <a:avLst/>
          </a:prstGeom>
        </p:spPr>
      </p:pic>
      <p:pic>
        <p:nvPicPr>
          <p:cNvPr id="6" name="Picture 5">
            <a:extLst>
              <a:ext uri="{FF2B5EF4-FFF2-40B4-BE49-F238E27FC236}">
                <a16:creationId xmlns:a16="http://schemas.microsoft.com/office/drawing/2014/main" id="{D9A5525F-4481-EA4D-A1AE-EB130BD412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09520" y="1521503"/>
            <a:ext cx="6715760" cy="5132293"/>
          </a:xfrm>
          <a:prstGeom prst="rect">
            <a:avLst/>
          </a:prstGeom>
          <a:ln w="3175">
            <a:solidFill>
              <a:schemeClr val="accent1"/>
            </a:solidFill>
          </a:ln>
        </p:spPr>
      </p:pic>
      <p:sp>
        <p:nvSpPr>
          <p:cNvPr id="3" name="Rectangle 2">
            <a:extLst>
              <a:ext uri="{FF2B5EF4-FFF2-40B4-BE49-F238E27FC236}">
                <a16:creationId xmlns:a16="http://schemas.microsoft.com/office/drawing/2014/main" id="{7DAD1878-DC2F-4B61-BE97-BB885C1AFA26}"/>
              </a:ext>
            </a:extLst>
          </p:cNvPr>
          <p:cNvSpPr/>
          <p:nvPr/>
        </p:nvSpPr>
        <p:spPr>
          <a:xfrm>
            <a:off x="2819400" y="2841769"/>
            <a:ext cx="6096000" cy="1246495"/>
          </a:xfrm>
          <a:prstGeom prst="rect">
            <a:avLst/>
          </a:prstGeom>
        </p:spPr>
        <p:txBody>
          <a:bodyPr>
            <a:spAutoFit/>
          </a:bodyPr>
          <a:lstStyle/>
          <a:p>
            <a:pPr algn="ctr">
              <a:spcBef>
                <a:spcPct val="50000"/>
              </a:spcBef>
              <a:defRPr/>
            </a:pPr>
            <a:r>
              <a:rPr lang="en-GB" altLang="en-US" sz="2500" dirty="0">
                <a:cs typeface="Arial" panose="020B0604020202020204" pitchFamily="34" charset="0"/>
              </a:rPr>
              <a:t>I predict that Amber may hit something or someone. She is angry, her life is a misery and her emotions are not under control.</a:t>
            </a:r>
          </a:p>
        </p:txBody>
      </p:sp>
    </p:spTree>
    <p:extLst>
      <p:ext uri="{BB962C8B-B14F-4D97-AF65-F5344CB8AC3E}">
        <p14:creationId xmlns:p14="http://schemas.microsoft.com/office/powerpoint/2010/main" val="41315709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779624" y="204204"/>
            <a:ext cx="8250641" cy="1116565"/>
          </a:xfrm>
          <a:solidFill>
            <a:srgbClr val="FDFEDA"/>
          </a:solidFill>
          <a:ln>
            <a:solidFill>
              <a:schemeClr val="accent1"/>
            </a:solidFill>
          </a:ln>
        </p:spPr>
        <p:txBody>
          <a:bodyPr/>
          <a:lstStyle/>
          <a:p>
            <a:pPr algn="ctr"/>
            <a:r>
              <a:rPr lang="en-GB" dirty="0"/>
              <a:t>Crystal Ball</a:t>
            </a:r>
          </a:p>
        </p:txBody>
      </p:sp>
      <p:pic>
        <p:nvPicPr>
          <p:cNvPr id="7" name="Picture 6">
            <a:extLst>
              <a:ext uri="{FF2B5EF4-FFF2-40B4-BE49-F238E27FC236}">
                <a16:creationId xmlns:a16="http://schemas.microsoft.com/office/drawing/2014/main" id="{312B186E-B572-4378-B4B9-333760E80A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BEC4E389-FEB8-484A-A710-FB130E0EB9F2}"/>
              </a:ext>
            </a:extLst>
          </p:cNvPr>
          <p:cNvPicPr>
            <a:picLocks noChangeAspect="1"/>
          </p:cNvPicPr>
          <p:nvPr/>
        </p:nvPicPr>
        <p:blipFill>
          <a:blip r:embed="rId3"/>
          <a:stretch>
            <a:fillRect/>
          </a:stretch>
        </p:blipFill>
        <p:spPr>
          <a:xfrm>
            <a:off x="10925666" y="298983"/>
            <a:ext cx="993979" cy="665572"/>
          </a:xfrm>
          <a:prstGeom prst="rect">
            <a:avLst/>
          </a:prstGeom>
        </p:spPr>
      </p:pic>
      <p:pic>
        <p:nvPicPr>
          <p:cNvPr id="6" name="Picture 5">
            <a:extLst>
              <a:ext uri="{FF2B5EF4-FFF2-40B4-BE49-F238E27FC236}">
                <a16:creationId xmlns:a16="http://schemas.microsoft.com/office/drawing/2014/main" id="{D9A5525F-4481-EA4D-A1AE-EB130BD412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9100" y="1678340"/>
            <a:ext cx="3301251" cy="4456137"/>
          </a:xfrm>
          <a:prstGeom prst="rect">
            <a:avLst/>
          </a:prstGeom>
          <a:ln w="3175">
            <a:solidFill>
              <a:schemeClr val="accent1"/>
            </a:solidFill>
          </a:ln>
        </p:spPr>
      </p:pic>
      <p:sp>
        <p:nvSpPr>
          <p:cNvPr id="11" name="TextBox 10">
            <a:extLst>
              <a:ext uri="{FF2B5EF4-FFF2-40B4-BE49-F238E27FC236}">
                <a16:creationId xmlns:a16="http://schemas.microsoft.com/office/drawing/2014/main" id="{6767F035-554F-0E4B-8AA7-CCA7B8DDCB06}"/>
              </a:ext>
            </a:extLst>
          </p:cNvPr>
          <p:cNvSpPr txBox="1"/>
          <p:nvPr/>
        </p:nvSpPr>
        <p:spPr>
          <a:xfrm>
            <a:off x="4337779" y="1678340"/>
            <a:ext cx="7581866" cy="2015936"/>
          </a:xfrm>
          <a:prstGeom prst="rect">
            <a:avLst/>
          </a:prstGeom>
          <a:solidFill>
            <a:srgbClr val="FDFEDA"/>
          </a:solidFill>
          <a:ln w="3175">
            <a:solidFill>
              <a:schemeClr val="accent1"/>
            </a:solidFill>
          </a:ln>
        </p:spPr>
        <p:txBody>
          <a:bodyPr wrap="square" rtlCol="0">
            <a:spAutoFit/>
          </a:bodyPr>
          <a:lstStyle/>
          <a:p>
            <a:pPr algn="ctr"/>
            <a:r>
              <a:rPr lang="en-US" sz="2500" dirty="0">
                <a:latin typeface="Calibri" panose="020F0502020204030204" pitchFamily="34" charset="0"/>
                <a:cs typeface="Calibri" panose="020F0502020204030204" pitchFamily="34" charset="0"/>
              </a:rPr>
              <a:t>Gliding down the white powdery hills, Daniel felt on top of the world. His first time skiing and he had taken to it like a natural. Or so he thought. Just as he began to think about taking a trickier route, he felt a jolt. ‘Uh oh,’ he thought to himself, as all of a sudden…</a:t>
            </a:r>
          </a:p>
        </p:txBody>
      </p:sp>
      <p:sp>
        <p:nvSpPr>
          <p:cNvPr id="12" name="TextBox 11">
            <a:extLst>
              <a:ext uri="{FF2B5EF4-FFF2-40B4-BE49-F238E27FC236}">
                <a16:creationId xmlns:a16="http://schemas.microsoft.com/office/drawing/2014/main" id="{85890C5A-E829-934E-B6E4-FC1F0CB875BF}"/>
              </a:ext>
            </a:extLst>
          </p:cNvPr>
          <p:cNvSpPr txBox="1"/>
          <p:nvPr/>
        </p:nvSpPr>
        <p:spPr>
          <a:xfrm>
            <a:off x="4337778" y="4364052"/>
            <a:ext cx="7581865" cy="861774"/>
          </a:xfrm>
          <a:prstGeom prst="rect">
            <a:avLst/>
          </a:prstGeom>
          <a:solidFill>
            <a:srgbClr val="FDFEDA"/>
          </a:solidFill>
          <a:ln w="3175">
            <a:solidFill>
              <a:schemeClr val="accent1"/>
            </a:solidFill>
          </a:ln>
        </p:spPr>
        <p:txBody>
          <a:bodyPr wrap="square" rtlCol="0">
            <a:spAutoFit/>
          </a:bodyPr>
          <a:lstStyle/>
          <a:p>
            <a:r>
              <a:rPr lang="en-US" sz="2500" dirty="0"/>
              <a:t>Draw a crystal ball on your whiteboard and write down your prediction of what might happen to Daniel next.</a:t>
            </a:r>
          </a:p>
        </p:txBody>
      </p:sp>
    </p:spTree>
    <p:extLst>
      <p:ext uri="{BB962C8B-B14F-4D97-AF65-F5344CB8AC3E}">
        <p14:creationId xmlns:p14="http://schemas.microsoft.com/office/powerpoint/2010/main" val="27730307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779624" y="212725"/>
            <a:ext cx="8250641" cy="1116565"/>
          </a:xfrm>
          <a:solidFill>
            <a:srgbClr val="FDFEDA"/>
          </a:solidFill>
          <a:ln>
            <a:solidFill>
              <a:schemeClr val="accent1"/>
            </a:solidFill>
          </a:ln>
        </p:spPr>
        <p:txBody>
          <a:bodyPr/>
          <a:lstStyle/>
          <a:p>
            <a:pPr algn="ctr"/>
            <a:r>
              <a:rPr lang="en-GB" dirty="0"/>
              <a:t>Predict and confirm</a:t>
            </a:r>
          </a:p>
        </p:txBody>
      </p:sp>
      <p:sp>
        <p:nvSpPr>
          <p:cNvPr id="14" name="AutoShape 5">
            <a:extLst>
              <a:ext uri="{FF2B5EF4-FFF2-40B4-BE49-F238E27FC236}">
                <a16:creationId xmlns:a16="http://schemas.microsoft.com/office/drawing/2014/main" id="{9AC5550A-F374-48CB-89AF-A6A9E0BC5173}"/>
              </a:ext>
            </a:extLst>
          </p:cNvPr>
          <p:cNvSpPr>
            <a:spLocks noChangeArrowheads="1"/>
          </p:cNvSpPr>
          <p:nvPr/>
        </p:nvSpPr>
        <p:spPr bwMode="auto">
          <a:xfrm>
            <a:off x="365888" y="1520100"/>
            <a:ext cx="4585282" cy="5035213"/>
          </a:xfrm>
          <a:prstGeom prst="roundRect">
            <a:avLst>
              <a:gd name="adj" fmla="val 16667"/>
            </a:avLst>
          </a:prstGeom>
          <a:solidFill>
            <a:srgbClr val="FFFED8"/>
          </a:solidFill>
          <a:ln w="9525">
            <a:solidFill>
              <a:schemeClr val="tx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buNone/>
            </a:pPr>
            <a:r>
              <a:rPr lang="en-US" sz="2500" dirty="0">
                <a:latin typeface="+mn-lt"/>
              </a:rPr>
              <a:t>Using evidence from the text, it is now time to confirm why you made your predictions. </a:t>
            </a:r>
          </a:p>
          <a:p>
            <a:pPr algn="ctr">
              <a:buNone/>
            </a:pPr>
            <a:endParaRPr lang="en-US" sz="2500" dirty="0">
              <a:latin typeface="+mn-lt"/>
            </a:endParaRPr>
          </a:p>
          <a:p>
            <a:pPr algn="ctr">
              <a:buNone/>
            </a:pPr>
            <a:r>
              <a:rPr lang="en-US" sz="2500" dirty="0">
                <a:latin typeface="+mn-lt"/>
              </a:rPr>
              <a:t>Can you write down any particular parts or key words that can confirm why you made that prediction?</a:t>
            </a:r>
          </a:p>
          <a:p>
            <a:pPr algn="ctr">
              <a:buNone/>
            </a:pPr>
            <a:endParaRPr lang="en-US" sz="2500" dirty="0">
              <a:latin typeface="+mn-lt"/>
            </a:endParaRPr>
          </a:p>
          <a:p>
            <a:pPr algn="ctr">
              <a:buNone/>
            </a:pPr>
            <a:r>
              <a:rPr lang="en-US" sz="2500" dirty="0">
                <a:latin typeface="+mn-lt"/>
              </a:rPr>
              <a:t> Draw a spy glass on your whiteboards and fill it in. </a:t>
            </a:r>
          </a:p>
        </p:txBody>
      </p:sp>
      <p:pic>
        <p:nvPicPr>
          <p:cNvPr id="7" name="Picture 6">
            <a:extLst>
              <a:ext uri="{FF2B5EF4-FFF2-40B4-BE49-F238E27FC236}">
                <a16:creationId xmlns:a16="http://schemas.microsoft.com/office/drawing/2014/main" id="{312B186E-B572-4378-B4B9-333760E80A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078" y="133350"/>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BEC4E389-FEB8-484A-A710-FB130E0EB9F2}"/>
              </a:ext>
            </a:extLst>
          </p:cNvPr>
          <p:cNvPicPr>
            <a:picLocks noChangeAspect="1"/>
          </p:cNvPicPr>
          <p:nvPr/>
        </p:nvPicPr>
        <p:blipFill>
          <a:blip r:embed="rId3"/>
          <a:stretch>
            <a:fillRect/>
          </a:stretch>
        </p:blipFill>
        <p:spPr>
          <a:xfrm>
            <a:off x="10925666" y="298983"/>
            <a:ext cx="993979" cy="665572"/>
          </a:xfrm>
          <a:prstGeom prst="rect">
            <a:avLst/>
          </a:prstGeom>
        </p:spPr>
      </p:pic>
      <p:pic>
        <p:nvPicPr>
          <p:cNvPr id="6" name="Picture 5">
            <a:extLst>
              <a:ext uri="{FF2B5EF4-FFF2-40B4-BE49-F238E27FC236}">
                <a16:creationId xmlns:a16="http://schemas.microsoft.com/office/drawing/2014/main" id="{6527875D-F02A-1D42-AA26-E55F325FB2E7}"/>
              </a:ext>
            </a:extLst>
          </p:cNvPr>
          <p:cNvPicPr>
            <a:picLocks noChangeAspect="1"/>
          </p:cNvPicPr>
          <p:nvPr/>
        </p:nvPicPr>
        <p:blipFill rotWithShape="1">
          <a:blip r:embed="rId4">
            <a:extLst>
              <a:ext uri="{28A0092B-C50C-407E-A947-70E740481C1C}">
                <a14:useLocalDpi xmlns:a14="http://schemas.microsoft.com/office/drawing/2010/main" val="0"/>
              </a:ext>
            </a:extLst>
          </a:blip>
          <a:srcRect t="6797" r="27799" b="16660"/>
          <a:stretch/>
        </p:blipFill>
        <p:spPr>
          <a:xfrm rot="5400000">
            <a:off x="4973005" y="2554717"/>
            <a:ext cx="3460414" cy="2747976"/>
          </a:xfrm>
          <a:prstGeom prst="rect">
            <a:avLst/>
          </a:prstGeom>
          <a:ln w="3175">
            <a:solidFill>
              <a:schemeClr val="accent1"/>
            </a:solidFill>
          </a:ln>
        </p:spPr>
      </p:pic>
      <p:sp>
        <p:nvSpPr>
          <p:cNvPr id="9" name="TextBox 8">
            <a:extLst>
              <a:ext uri="{FF2B5EF4-FFF2-40B4-BE49-F238E27FC236}">
                <a16:creationId xmlns:a16="http://schemas.microsoft.com/office/drawing/2014/main" id="{B300CAA3-5D72-FC4C-A8E6-A479718FF9DA}"/>
              </a:ext>
            </a:extLst>
          </p:cNvPr>
          <p:cNvSpPr txBox="1"/>
          <p:nvPr/>
        </p:nvSpPr>
        <p:spPr>
          <a:xfrm>
            <a:off x="8455254" y="1806535"/>
            <a:ext cx="3444239" cy="4244340"/>
          </a:xfrm>
          <a:prstGeom prst="roundRect">
            <a:avLst/>
          </a:prstGeom>
          <a:solidFill>
            <a:srgbClr val="FDFEDA"/>
          </a:solidFill>
          <a:ln w="3175">
            <a:solidFill>
              <a:schemeClr val="accent1"/>
            </a:solidFill>
          </a:ln>
        </p:spPr>
        <p:txBody>
          <a:bodyPr wrap="square" rtlCol="0">
            <a:spAutoFit/>
          </a:bodyPr>
          <a:lstStyle/>
          <a:p>
            <a:pPr algn="ctr"/>
            <a:r>
              <a:rPr lang="en-US" sz="2500" b="1" dirty="0"/>
              <a:t>Questions to think about:</a:t>
            </a:r>
          </a:p>
          <a:p>
            <a:pPr marL="342900" indent="-342900">
              <a:buFont typeface="Arial" panose="020B0604020202020204" pitchFamily="34" charset="0"/>
              <a:buChar char="•"/>
            </a:pPr>
            <a:r>
              <a:rPr lang="en-US" sz="2500" dirty="0"/>
              <a:t>Where is he?</a:t>
            </a:r>
          </a:p>
          <a:p>
            <a:pPr marL="342900" indent="-342900">
              <a:buFont typeface="Arial" panose="020B0604020202020204" pitchFamily="34" charset="0"/>
              <a:buChar char="•"/>
            </a:pPr>
            <a:r>
              <a:rPr lang="en-US" sz="2500" dirty="0"/>
              <a:t>What is he doing?</a:t>
            </a:r>
          </a:p>
          <a:p>
            <a:pPr marL="342900" indent="-342900">
              <a:buFont typeface="Arial" panose="020B0604020202020204" pitchFamily="34" charset="0"/>
              <a:buChar char="•"/>
            </a:pPr>
            <a:r>
              <a:rPr lang="en-US" sz="2500" dirty="0"/>
              <a:t>How is he acting? </a:t>
            </a:r>
          </a:p>
          <a:p>
            <a:pPr marL="342900" indent="-342900">
              <a:buFont typeface="Arial" panose="020B0604020202020204" pitchFamily="34" charset="0"/>
              <a:buChar char="•"/>
            </a:pPr>
            <a:r>
              <a:rPr lang="en-US" sz="2500" dirty="0"/>
              <a:t>What actions is he using? </a:t>
            </a:r>
          </a:p>
          <a:p>
            <a:pPr marL="342900" indent="-342900">
              <a:buFont typeface="Arial" panose="020B0604020202020204" pitchFamily="34" charset="0"/>
              <a:buChar char="•"/>
            </a:pPr>
            <a:r>
              <a:rPr lang="en-US" sz="2500" dirty="0"/>
              <a:t>How does the language used help us?</a:t>
            </a:r>
          </a:p>
        </p:txBody>
      </p:sp>
    </p:spTree>
    <p:extLst>
      <p:ext uri="{BB962C8B-B14F-4D97-AF65-F5344CB8AC3E}">
        <p14:creationId xmlns:p14="http://schemas.microsoft.com/office/powerpoint/2010/main" val="17071284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779624" y="212725"/>
            <a:ext cx="8250641" cy="1116565"/>
          </a:xfrm>
          <a:solidFill>
            <a:srgbClr val="FDFEDA"/>
          </a:solidFill>
          <a:ln>
            <a:solidFill>
              <a:schemeClr val="accent1"/>
            </a:solidFill>
          </a:ln>
        </p:spPr>
        <p:txBody>
          <a:bodyPr/>
          <a:lstStyle/>
          <a:p>
            <a:pPr algn="ctr"/>
            <a:r>
              <a:rPr lang="en-GB" dirty="0"/>
              <a:t>A sensible prediction?</a:t>
            </a:r>
          </a:p>
        </p:txBody>
      </p:sp>
      <p:sp>
        <p:nvSpPr>
          <p:cNvPr id="14" name="AutoShape 5">
            <a:extLst>
              <a:ext uri="{FF2B5EF4-FFF2-40B4-BE49-F238E27FC236}">
                <a16:creationId xmlns:a16="http://schemas.microsoft.com/office/drawing/2014/main" id="{9AC5550A-F374-48CB-89AF-A6A9E0BC5173}"/>
              </a:ext>
            </a:extLst>
          </p:cNvPr>
          <p:cNvSpPr>
            <a:spLocks noChangeArrowheads="1"/>
          </p:cNvSpPr>
          <p:nvPr/>
        </p:nvSpPr>
        <p:spPr bwMode="auto">
          <a:xfrm>
            <a:off x="4014824" y="1461460"/>
            <a:ext cx="3565200" cy="527804"/>
          </a:xfrm>
          <a:prstGeom prst="roundRect">
            <a:avLst>
              <a:gd name="adj" fmla="val 16667"/>
            </a:avLst>
          </a:prstGeom>
          <a:solidFill>
            <a:srgbClr val="FFFED8"/>
          </a:solidFill>
          <a:ln w="9525">
            <a:solidFill>
              <a:schemeClr val="accent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buNone/>
            </a:pPr>
            <a:r>
              <a:rPr lang="en-US" sz="2500" dirty="0">
                <a:latin typeface="+mn-lt"/>
              </a:rPr>
              <a:t>Read this passage of text.</a:t>
            </a:r>
          </a:p>
        </p:txBody>
      </p:sp>
      <p:pic>
        <p:nvPicPr>
          <p:cNvPr id="7" name="Picture 6">
            <a:extLst>
              <a:ext uri="{FF2B5EF4-FFF2-40B4-BE49-F238E27FC236}">
                <a16:creationId xmlns:a16="http://schemas.microsoft.com/office/drawing/2014/main" id="{312B186E-B572-4378-B4B9-333760E80A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2355" y="183197"/>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BEC4E389-FEB8-484A-A710-FB130E0EB9F2}"/>
              </a:ext>
            </a:extLst>
          </p:cNvPr>
          <p:cNvPicPr>
            <a:picLocks noChangeAspect="1"/>
          </p:cNvPicPr>
          <p:nvPr/>
        </p:nvPicPr>
        <p:blipFill>
          <a:blip r:embed="rId3"/>
          <a:stretch>
            <a:fillRect/>
          </a:stretch>
        </p:blipFill>
        <p:spPr>
          <a:xfrm>
            <a:off x="10925666" y="298983"/>
            <a:ext cx="993979" cy="665572"/>
          </a:xfrm>
          <a:prstGeom prst="rect">
            <a:avLst/>
          </a:prstGeom>
        </p:spPr>
      </p:pic>
      <p:sp>
        <p:nvSpPr>
          <p:cNvPr id="6" name="TextBox 5">
            <a:extLst>
              <a:ext uri="{FF2B5EF4-FFF2-40B4-BE49-F238E27FC236}">
                <a16:creationId xmlns:a16="http://schemas.microsoft.com/office/drawing/2014/main" id="{F62F0572-6433-634E-84DA-60D4D5F6F9C7}"/>
              </a:ext>
            </a:extLst>
          </p:cNvPr>
          <p:cNvSpPr txBox="1"/>
          <p:nvPr/>
        </p:nvSpPr>
        <p:spPr>
          <a:xfrm>
            <a:off x="272355" y="2335555"/>
            <a:ext cx="11429040" cy="3554819"/>
          </a:xfrm>
          <a:prstGeom prst="rect">
            <a:avLst/>
          </a:prstGeom>
          <a:solidFill>
            <a:srgbClr val="FDFEDA"/>
          </a:solidFill>
          <a:ln>
            <a:solidFill>
              <a:schemeClr val="accent1"/>
            </a:solidFill>
          </a:ln>
        </p:spPr>
        <p:txBody>
          <a:bodyPr wrap="square" rtlCol="0">
            <a:spAutoFit/>
          </a:bodyPr>
          <a:lstStyle/>
          <a:p>
            <a:pPr algn="ctr"/>
            <a:r>
              <a:rPr lang="en-US" sz="2500" dirty="0">
                <a:latin typeface="Calibri" panose="020F0502020204030204" pitchFamily="34" charset="0"/>
                <a:cs typeface="Calibri" panose="020F0502020204030204" pitchFamily="34" charset="0"/>
              </a:rPr>
              <a:t>As the intrepid explorers embarked on what could be their most lucrative – yet most dangerous – expedition, their loved ones waved goodbye from the docks. The sun that had been throwing out a warm glow earlier began to fade. Sailors carried out routine duties rhythmically with the swaying of the ship. Even though night time was a couple of hours away, the sky had transformed into a palette of midnight blues and inky blacks. The thick white sails were beginning to flap wildly and the crew were having to frantically tighten the ropes. At the head of the ship, the captain peered intently into his telescope, wearing a troubled expression. Menacing black clouds sprawled across the sky causing the captain’s face to darken even more so. </a:t>
            </a:r>
          </a:p>
        </p:txBody>
      </p:sp>
    </p:spTree>
    <p:extLst>
      <p:ext uri="{BB962C8B-B14F-4D97-AF65-F5344CB8AC3E}">
        <p14:creationId xmlns:p14="http://schemas.microsoft.com/office/powerpoint/2010/main" val="24504303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FB834-FFCA-4D74-BC33-559E75C5C156}"/>
              </a:ext>
            </a:extLst>
          </p:cNvPr>
          <p:cNvSpPr>
            <a:spLocks noGrp="1"/>
          </p:cNvSpPr>
          <p:nvPr>
            <p:ph type="title"/>
          </p:nvPr>
        </p:nvSpPr>
        <p:spPr>
          <a:xfrm>
            <a:off x="1779624" y="212725"/>
            <a:ext cx="8250641" cy="1116565"/>
          </a:xfrm>
          <a:solidFill>
            <a:srgbClr val="FDFEDA"/>
          </a:solidFill>
          <a:ln>
            <a:solidFill>
              <a:schemeClr val="accent1"/>
            </a:solidFill>
          </a:ln>
        </p:spPr>
        <p:txBody>
          <a:bodyPr/>
          <a:lstStyle/>
          <a:p>
            <a:pPr algn="ctr"/>
            <a:r>
              <a:rPr lang="en-GB" dirty="0"/>
              <a:t>A sensible prediction?</a:t>
            </a:r>
          </a:p>
        </p:txBody>
      </p:sp>
      <p:sp>
        <p:nvSpPr>
          <p:cNvPr id="14" name="AutoShape 5">
            <a:extLst>
              <a:ext uri="{FF2B5EF4-FFF2-40B4-BE49-F238E27FC236}">
                <a16:creationId xmlns:a16="http://schemas.microsoft.com/office/drawing/2014/main" id="{9AC5550A-F374-48CB-89AF-A6A9E0BC5173}"/>
              </a:ext>
            </a:extLst>
          </p:cNvPr>
          <p:cNvSpPr>
            <a:spLocks noChangeArrowheads="1"/>
          </p:cNvSpPr>
          <p:nvPr/>
        </p:nvSpPr>
        <p:spPr bwMode="auto">
          <a:xfrm>
            <a:off x="387040" y="1761560"/>
            <a:ext cx="11417920" cy="527804"/>
          </a:xfrm>
          <a:prstGeom prst="roundRect">
            <a:avLst>
              <a:gd name="adj" fmla="val 16667"/>
            </a:avLst>
          </a:prstGeom>
          <a:solidFill>
            <a:srgbClr val="FFFED8"/>
          </a:solidFill>
          <a:ln w="9525">
            <a:solidFill>
              <a:schemeClr val="accent1"/>
            </a:solidFill>
            <a:round/>
            <a:headEnd/>
            <a:tailEnd/>
          </a:ln>
          <a:effec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buNone/>
            </a:pPr>
            <a:r>
              <a:rPr lang="en-US" sz="2500" dirty="0">
                <a:latin typeface="+mn-lt"/>
              </a:rPr>
              <a:t>Are these sensible predictions? Give reasons and evidence to support your answer. </a:t>
            </a:r>
          </a:p>
        </p:txBody>
      </p:sp>
      <p:pic>
        <p:nvPicPr>
          <p:cNvPr id="7" name="Picture 6">
            <a:extLst>
              <a:ext uri="{FF2B5EF4-FFF2-40B4-BE49-F238E27FC236}">
                <a16:creationId xmlns:a16="http://schemas.microsoft.com/office/drawing/2014/main" id="{312B186E-B572-4378-B4B9-333760E80A1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2355" y="183197"/>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BEC4E389-FEB8-484A-A710-FB130E0EB9F2}"/>
              </a:ext>
            </a:extLst>
          </p:cNvPr>
          <p:cNvPicPr>
            <a:picLocks noChangeAspect="1"/>
          </p:cNvPicPr>
          <p:nvPr/>
        </p:nvPicPr>
        <p:blipFill>
          <a:blip r:embed="rId3"/>
          <a:stretch>
            <a:fillRect/>
          </a:stretch>
        </p:blipFill>
        <p:spPr>
          <a:xfrm>
            <a:off x="10925666" y="298983"/>
            <a:ext cx="993979" cy="665572"/>
          </a:xfrm>
          <a:prstGeom prst="rect">
            <a:avLst/>
          </a:prstGeom>
        </p:spPr>
      </p:pic>
      <p:sp>
        <p:nvSpPr>
          <p:cNvPr id="9" name="Cloud Callout 8">
            <a:extLst>
              <a:ext uri="{FF2B5EF4-FFF2-40B4-BE49-F238E27FC236}">
                <a16:creationId xmlns:a16="http://schemas.microsoft.com/office/drawing/2014/main" id="{C48D566D-BED5-5141-A0F2-CAD0A0175929}"/>
              </a:ext>
            </a:extLst>
          </p:cNvPr>
          <p:cNvSpPr/>
          <p:nvPr/>
        </p:nvSpPr>
        <p:spPr>
          <a:xfrm>
            <a:off x="2211231" y="3129438"/>
            <a:ext cx="4120969" cy="3047842"/>
          </a:xfrm>
          <a:prstGeom prst="cloudCallout">
            <a:avLst>
              <a:gd name="adj1" fmla="val -79561"/>
              <a:gd name="adj2" fmla="val -33130"/>
            </a:avLst>
          </a:prstGeom>
          <a:solidFill>
            <a:schemeClr val="accent5">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5ADD877-AC97-2E41-8300-7496904FED49}"/>
              </a:ext>
            </a:extLst>
          </p:cNvPr>
          <p:cNvSpPr txBox="1"/>
          <p:nvPr/>
        </p:nvSpPr>
        <p:spPr>
          <a:xfrm>
            <a:off x="3025738" y="3611903"/>
            <a:ext cx="2491954" cy="2015936"/>
          </a:xfrm>
          <a:prstGeom prst="rect">
            <a:avLst/>
          </a:prstGeom>
          <a:noFill/>
        </p:spPr>
        <p:txBody>
          <a:bodyPr wrap="square" rtlCol="0">
            <a:spAutoFit/>
          </a:bodyPr>
          <a:lstStyle/>
          <a:p>
            <a:pPr algn="ctr"/>
            <a:r>
              <a:rPr lang="en-US" sz="2500" dirty="0"/>
              <a:t>I predict that the storm is about to pass and the weather is going to get brighter. </a:t>
            </a:r>
          </a:p>
        </p:txBody>
      </p:sp>
      <p:sp>
        <p:nvSpPr>
          <p:cNvPr id="3" name="TextBox 2">
            <a:extLst>
              <a:ext uri="{FF2B5EF4-FFF2-40B4-BE49-F238E27FC236}">
                <a16:creationId xmlns:a16="http://schemas.microsoft.com/office/drawing/2014/main" id="{D1CC2266-A3A3-FE4D-AE66-0E6CEB5CD487}"/>
              </a:ext>
            </a:extLst>
          </p:cNvPr>
          <p:cNvSpPr txBox="1"/>
          <p:nvPr/>
        </p:nvSpPr>
        <p:spPr>
          <a:xfrm>
            <a:off x="7146707" y="3135394"/>
            <a:ext cx="4120969" cy="3046988"/>
          </a:xfrm>
          <a:prstGeom prst="rect">
            <a:avLst/>
          </a:prstGeom>
          <a:solidFill>
            <a:srgbClr val="FDFEDA"/>
          </a:solidFill>
          <a:ln>
            <a:solidFill>
              <a:schemeClr val="accent1"/>
            </a:solidFill>
          </a:ln>
        </p:spPr>
        <p:txBody>
          <a:bodyPr wrap="square" rtlCol="0">
            <a:spAutoFit/>
          </a:bodyPr>
          <a:lstStyle/>
          <a:p>
            <a:pPr marL="285750" indent="-285750">
              <a:buFont typeface="Arial" panose="020B0604020202020204" pitchFamily="34" charset="0"/>
              <a:buChar char="•"/>
            </a:pPr>
            <a:r>
              <a:rPr lang="en-US" sz="2400" dirty="0"/>
              <a:t>Is this a sensible prediction? </a:t>
            </a:r>
          </a:p>
          <a:p>
            <a:pPr marL="285750" indent="-285750">
              <a:buFont typeface="Arial" panose="020B0604020202020204" pitchFamily="34" charset="0"/>
              <a:buChar char="•"/>
            </a:pPr>
            <a:r>
              <a:rPr lang="en-US" sz="2400" dirty="0"/>
              <a:t>How does the language help us decide?</a:t>
            </a:r>
          </a:p>
          <a:p>
            <a:pPr marL="285750" indent="-285750">
              <a:buFont typeface="Arial" panose="020B0604020202020204" pitchFamily="34" charset="0"/>
              <a:buChar char="•"/>
            </a:pPr>
            <a:r>
              <a:rPr lang="en-US" sz="2400" dirty="0"/>
              <a:t>How do we know there is a storm?</a:t>
            </a:r>
          </a:p>
          <a:p>
            <a:pPr marL="285750" indent="-285750">
              <a:buFont typeface="Arial" panose="020B0604020202020204" pitchFamily="34" charset="0"/>
              <a:buChar char="•"/>
            </a:pPr>
            <a:r>
              <a:rPr lang="en-US" sz="2400" dirty="0"/>
              <a:t>Is there anything that tells us that the weather will get brighter?</a:t>
            </a:r>
          </a:p>
        </p:txBody>
      </p:sp>
    </p:spTree>
    <p:extLst>
      <p:ext uri="{BB962C8B-B14F-4D97-AF65-F5344CB8AC3E}">
        <p14:creationId xmlns:p14="http://schemas.microsoft.com/office/powerpoint/2010/main" val="25754465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5C53E-517E-D84D-8D54-A12650AF46C8}"/>
              </a:ext>
            </a:extLst>
          </p:cNvPr>
          <p:cNvSpPr>
            <a:spLocks noGrp="1"/>
          </p:cNvSpPr>
          <p:nvPr>
            <p:ph type="title"/>
          </p:nvPr>
        </p:nvSpPr>
        <p:spPr>
          <a:xfrm>
            <a:off x="1252802" y="1440751"/>
            <a:ext cx="9304284" cy="769248"/>
          </a:xfrm>
          <a:prstGeom prst="roundRect">
            <a:avLst/>
          </a:prstGeom>
          <a:solidFill>
            <a:srgbClr val="FDFEDA"/>
          </a:solidFill>
          <a:ln>
            <a:solidFill>
              <a:schemeClr val="accent1"/>
            </a:solidFill>
          </a:ln>
        </p:spPr>
        <p:txBody>
          <a:bodyPr>
            <a:noAutofit/>
          </a:bodyPr>
          <a:lstStyle/>
          <a:p>
            <a:pPr algn="ctr"/>
            <a:r>
              <a:rPr lang="en-US" sz="2500" dirty="0">
                <a:latin typeface="+mn-lt"/>
              </a:rPr>
              <a:t>Now do the same with these predictions. Talk to your partner and remember to use evidence from the text to support your answer. </a:t>
            </a:r>
          </a:p>
        </p:txBody>
      </p:sp>
      <p:sp>
        <p:nvSpPr>
          <p:cNvPr id="4" name="Cloud Callout 3">
            <a:extLst>
              <a:ext uri="{FF2B5EF4-FFF2-40B4-BE49-F238E27FC236}">
                <a16:creationId xmlns:a16="http://schemas.microsoft.com/office/drawing/2014/main" id="{17C68418-2088-E046-95B9-FB077D570BCA}"/>
              </a:ext>
            </a:extLst>
          </p:cNvPr>
          <p:cNvSpPr/>
          <p:nvPr/>
        </p:nvSpPr>
        <p:spPr>
          <a:xfrm>
            <a:off x="358403" y="2247732"/>
            <a:ext cx="4200852" cy="3489845"/>
          </a:xfrm>
          <a:prstGeom prst="cloudCallout">
            <a:avLst>
              <a:gd name="adj1" fmla="val -54912"/>
              <a:gd name="adj2" fmla="val 53230"/>
            </a:avLst>
          </a:prstGeom>
          <a:solidFill>
            <a:srgbClr val="FDFED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Cloud Callout 4">
            <a:extLst>
              <a:ext uri="{FF2B5EF4-FFF2-40B4-BE49-F238E27FC236}">
                <a16:creationId xmlns:a16="http://schemas.microsoft.com/office/drawing/2014/main" id="{F2FEB38F-5C93-DC46-87E6-69BD506A432D}"/>
              </a:ext>
            </a:extLst>
          </p:cNvPr>
          <p:cNvSpPr/>
          <p:nvPr/>
        </p:nvSpPr>
        <p:spPr>
          <a:xfrm>
            <a:off x="7721601" y="2536561"/>
            <a:ext cx="4198044" cy="3346079"/>
          </a:xfrm>
          <a:prstGeom prst="cloudCallout">
            <a:avLst>
              <a:gd name="adj1" fmla="val 49674"/>
              <a:gd name="adj2" fmla="val 73223"/>
            </a:avLst>
          </a:prstGeom>
          <a:solidFill>
            <a:srgbClr val="FDFED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CFCD338-0AC2-6C49-BDF6-63202C83BDDD}"/>
              </a:ext>
            </a:extLst>
          </p:cNvPr>
          <p:cNvSpPr txBox="1"/>
          <p:nvPr/>
        </p:nvSpPr>
        <p:spPr>
          <a:xfrm>
            <a:off x="963338" y="2713430"/>
            <a:ext cx="2768210" cy="2400657"/>
          </a:xfrm>
          <a:prstGeom prst="rect">
            <a:avLst/>
          </a:prstGeom>
          <a:noFill/>
        </p:spPr>
        <p:txBody>
          <a:bodyPr wrap="square" rtlCol="0">
            <a:spAutoFit/>
          </a:bodyPr>
          <a:lstStyle/>
          <a:p>
            <a:r>
              <a:rPr lang="en-US" sz="2500" dirty="0"/>
              <a:t>I think that there is going to be something terrible ahead of the ship. I think they are heading for danger. </a:t>
            </a:r>
          </a:p>
        </p:txBody>
      </p:sp>
      <p:sp>
        <p:nvSpPr>
          <p:cNvPr id="7" name="TextBox 6">
            <a:extLst>
              <a:ext uri="{FF2B5EF4-FFF2-40B4-BE49-F238E27FC236}">
                <a16:creationId xmlns:a16="http://schemas.microsoft.com/office/drawing/2014/main" id="{3CA67056-9412-0C43-B975-E3304E55EC4B}"/>
              </a:ext>
            </a:extLst>
          </p:cNvPr>
          <p:cNvSpPr txBox="1"/>
          <p:nvPr/>
        </p:nvSpPr>
        <p:spPr>
          <a:xfrm>
            <a:off x="8408275" y="2938306"/>
            <a:ext cx="3014380" cy="2785378"/>
          </a:xfrm>
          <a:prstGeom prst="rect">
            <a:avLst/>
          </a:prstGeom>
          <a:noFill/>
        </p:spPr>
        <p:txBody>
          <a:bodyPr wrap="square" rtlCol="0">
            <a:spAutoFit/>
          </a:bodyPr>
          <a:lstStyle/>
          <a:p>
            <a:r>
              <a:rPr lang="en-US" sz="2500" dirty="0"/>
              <a:t>The characters seem to be reacting quite calmly so I think they aren’t too worried and they will get where they are going safely. </a:t>
            </a:r>
          </a:p>
        </p:txBody>
      </p:sp>
      <p:pic>
        <p:nvPicPr>
          <p:cNvPr id="8" name="Picture 7">
            <a:extLst>
              <a:ext uri="{FF2B5EF4-FFF2-40B4-BE49-F238E27FC236}">
                <a16:creationId xmlns:a16="http://schemas.microsoft.com/office/drawing/2014/main" id="{39AAD88A-5F79-F64E-A1F1-9F336012492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2355" y="183197"/>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332363DF-B797-8841-86D4-770B80E46BB7}"/>
              </a:ext>
            </a:extLst>
          </p:cNvPr>
          <p:cNvPicPr>
            <a:picLocks noChangeAspect="1"/>
          </p:cNvPicPr>
          <p:nvPr/>
        </p:nvPicPr>
        <p:blipFill>
          <a:blip r:embed="rId3"/>
          <a:stretch>
            <a:fillRect/>
          </a:stretch>
        </p:blipFill>
        <p:spPr>
          <a:xfrm>
            <a:off x="10925666" y="298983"/>
            <a:ext cx="993979" cy="665572"/>
          </a:xfrm>
          <a:prstGeom prst="rect">
            <a:avLst/>
          </a:prstGeom>
        </p:spPr>
      </p:pic>
      <p:pic>
        <p:nvPicPr>
          <p:cNvPr id="11" name="Picture 10">
            <a:extLst>
              <a:ext uri="{FF2B5EF4-FFF2-40B4-BE49-F238E27FC236}">
                <a16:creationId xmlns:a16="http://schemas.microsoft.com/office/drawing/2014/main" id="{54C0291C-C9A5-E041-853D-6276C081E625}"/>
              </a:ext>
            </a:extLst>
          </p:cNvPr>
          <p:cNvPicPr>
            <a:picLocks noChangeAspect="1"/>
          </p:cNvPicPr>
          <p:nvPr/>
        </p:nvPicPr>
        <p:blipFill>
          <a:blip r:embed="rId4"/>
          <a:stretch>
            <a:fillRect/>
          </a:stretch>
        </p:blipFill>
        <p:spPr>
          <a:xfrm>
            <a:off x="4954216" y="4330995"/>
            <a:ext cx="2678531" cy="199550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10" name="Title 1">
            <a:extLst>
              <a:ext uri="{FF2B5EF4-FFF2-40B4-BE49-F238E27FC236}">
                <a16:creationId xmlns:a16="http://schemas.microsoft.com/office/drawing/2014/main" id="{20E13759-3243-42C1-9D58-2CE8F4A73476}"/>
              </a:ext>
            </a:extLst>
          </p:cNvPr>
          <p:cNvSpPr txBox="1">
            <a:spLocks/>
          </p:cNvSpPr>
          <p:nvPr/>
        </p:nvSpPr>
        <p:spPr>
          <a:xfrm>
            <a:off x="1779624" y="212725"/>
            <a:ext cx="8250641" cy="1116565"/>
          </a:xfrm>
          <a:prstGeom prst="rect">
            <a:avLst/>
          </a:prstGeom>
          <a:solidFill>
            <a:srgbClr val="FDFEDA"/>
          </a:solidFill>
          <a:ln>
            <a:solidFill>
              <a:schemeClr val="accent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t>Practise</a:t>
            </a:r>
          </a:p>
        </p:txBody>
      </p:sp>
    </p:spTree>
    <p:extLst>
      <p:ext uri="{BB962C8B-B14F-4D97-AF65-F5344CB8AC3E}">
        <p14:creationId xmlns:p14="http://schemas.microsoft.com/office/powerpoint/2010/main" val="12836772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E5C53E-517E-D84D-8D54-A12650AF46C8}"/>
              </a:ext>
            </a:extLst>
          </p:cNvPr>
          <p:cNvSpPr>
            <a:spLocks noGrp="1"/>
          </p:cNvSpPr>
          <p:nvPr>
            <p:ph type="title"/>
          </p:nvPr>
        </p:nvSpPr>
        <p:spPr>
          <a:xfrm>
            <a:off x="1307169" y="363746"/>
            <a:ext cx="9304284" cy="2106185"/>
          </a:xfrm>
          <a:solidFill>
            <a:srgbClr val="FDFEDA"/>
          </a:solidFill>
          <a:ln>
            <a:solidFill>
              <a:schemeClr val="accent1"/>
            </a:solidFill>
          </a:ln>
        </p:spPr>
        <p:txBody>
          <a:bodyPr>
            <a:noAutofit/>
          </a:bodyPr>
          <a:lstStyle/>
          <a:p>
            <a:pPr algn="ctr"/>
            <a:r>
              <a:rPr lang="en-US" sz="2500" dirty="0">
                <a:latin typeface="+mn-lt"/>
              </a:rPr>
              <a:t>When predicting it is a good idea to think about what you know or have experienced already. </a:t>
            </a:r>
            <a:br>
              <a:rPr lang="en-US" sz="2500" dirty="0">
                <a:latin typeface="+mn-lt"/>
              </a:rPr>
            </a:br>
            <a:br>
              <a:rPr lang="en-US" sz="2500" dirty="0">
                <a:latin typeface="+mn-lt"/>
              </a:rPr>
            </a:br>
            <a:r>
              <a:rPr lang="en-US" sz="2500" dirty="0">
                <a:latin typeface="+mn-lt"/>
              </a:rPr>
              <a:t>You have read a range of books during your time at school and all those stories will help you to be able to decide and predict things about new stories!</a:t>
            </a:r>
          </a:p>
        </p:txBody>
      </p:sp>
      <p:pic>
        <p:nvPicPr>
          <p:cNvPr id="8" name="Picture 7">
            <a:extLst>
              <a:ext uri="{FF2B5EF4-FFF2-40B4-BE49-F238E27FC236}">
                <a16:creationId xmlns:a16="http://schemas.microsoft.com/office/drawing/2014/main" id="{39AAD88A-5F79-F64E-A1F1-9F336012492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2355" y="183197"/>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332363DF-B797-8841-86D4-770B80E46BB7}"/>
              </a:ext>
            </a:extLst>
          </p:cNvPr>
          <p:cNvPicPr>
            <a:picLocks noChangeAspect="1"/>
          </p:cNvPicPr>
          <p:nvPr/>
        </p:nvPicPr>
        <p:blipFill>
          <a:blip r:embed="rId3"/>
          <a:stretch>
            <a:fillRect/>
          </a:stretch>
        </p:blipFill>
        <p:spPr>
          <a:xfrm>
            <a:off x="10925666" y="298983"/>
            <a:ext cx="993979" cy="665572"/>
          </a:xfrm>
          <a:prstGeom prst="rect">
            <a:avLst/>
          </a:prstGeom>
        </p:spPr>
      </p:pic>
      <p:pic>
        <p:nvPicPr>
          <p:cNvPr id="10" name="Picture 9">
            <a:extLst>
              <a:ext uri="{FF2B5EF4-FFF2-40B4-BE49-F238E27FC236}">
                <a16:creationId xmlns:a16="http://schemas.microsoft.com/office/drawing/2014/main" id="{C33D2029-FE7B-114D-8E03-957E8FA21ED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6809" y="2469931"/>
            <a:ext cx="5978381" cy="4252929"/>
          </a:xfrm>
          <a:prstGeom prst="rect">
            <a:avLst/>
          </a:prstGeom>
        </p:spPr>
      </p:pic>
      <p:sp>
        <p:nvSpPr>
          <p:cNvPr id="12" name="TextBox 11">
            <a:extLst>
              <a:ext uri="{FF2B5EF4-FFF2-40B4-BE49-F238E27FC236}">
                <a16:creationId xmlns:a16="http://schemas.microsoft.com/office/drawing/2014/main" id="{A9E2E29A-A084-C841-8E31-FB1228DFB8BC}"/>
              </a:ext>
            </a:extLst>
          </p:cNvPr>
          <p:cNvSpPr txBox="1"/>
          <p:nvPr/>
        </p:nvSpPr>
        <p:spPr>
          <a:xfrm rot="19087727">
            <a:off x="3447390" y="4257264"/>
            <a:ext cx="2846859" cy="954107"/>
          </a:xfrm>
          <a:prstGeom prst="rect">
            <a:avLst/>
          </a:prstGeom>
          <a:noFill/>
        </p:spPr>
        <p:txBody>
          <a:bodyPr wrap="square" rtlCol="0">
            <a:spAutoFit/>
          </a:bodyPr>
          <a:lstStyle/>
          <a:p>
            <a:pPr algn="ctr"/>
            <a:r>
              <a:rPr lang="en-US" sz="2800" dirty="0">
                <a:latin typeface="Bradley Hand" pitchFamily="2" charset="77"/>
              </a:rPr>
              <a:t>The forgotten </a:t>
            </a:r>
          </a:p>
          <a:p>
            <a:pPr algn="ctr"/>
            <a:r>
              <a:rPr lang="en-US" sz="2800" dirty="0">
                <a:latin typeface="Bradley Hand" pitchFamily="2" charset="77"/>
              </a:rPr>
              <a:t>path</a:t>
            </a:r>
          </a:p>
        </p:txBody>
      </p:sp>
      <p:sp>
        <p:nvSpPr>
          <p:cNvPr id="13" name="TextBox 12">
            <a:extLst>
              <a:ext uri="{FF2B5EF4-FFF2-40B4-BE49-F238E27FC236}">
                <a16:creationId xmlns:a16="http://schemas.microsoft.com/office/drawing/2014/main" id="{54F37977-2DA6-094C-9E55-098564D0A944}"/>
              </a:ext>
            </a:extLst>
          </p:cNvPr>
          <p:cNvSpPr txBox="1"/>
          <p:nvPr/>
        </p:nvSpPr>
        <p:spPr>
          <a:xfrm>
            <a:off x="6095998" y="3031864"/>
            <a:ext cx="2427891" cy="2893100"/>
          </a:xfrm>
          <a:prstGeom prst="rect">
            <a:avLst/>
          </a:prstGeom>
          <a:noFill/>
        </p:spPr>
        <p:txBody>
          <a:bodyPr wrap="square" rtlCol="0">
            <a:spAutoFit/>
          </a:bodyPr>
          <a:lstStyle/>
          <a:p>
            <a:pPr algn="ctr"/>
            <a:r>
              <a:rPr lang="en-US" sz="1400" dirty="0">
                <a:latin typeface="Comic Sans MS" panose="030F0902030302020204" pitchFamily="66" charset="0"/>
              </a:rPr>
              <a:t>I predict this book will be about an old mystery pathway that leads to a magical kingdom. I think that because it uses the word ‘forgotten’ which means the path can’t have been used for a long time. </a:t>
            </a:r>
          </a:p>
          <a:p>
            <a:pPr algn="ctr"/>
            <a:endParaRPr lang="en-US" sz="1400" dirty="0">
              <a:latin typeface="Comic Sans MS" panose="030F0902030302020204" pitchFamily="66" charset="0"/>
            </a:endParaRPr>
          </a:p>
          <a:p>
            <a:pPr algn="ctr"/>
            <a:r>
              <a:rPr lang="en-US" sz="1400" dirty="0">
                <a:latin typeface="Comic Sans MS" panose="030F0902030302020204" pitchFamily="66" charset="0"/>
              </a:rPr>
              <a:t>It reminds me of Alice in Wonderland as she discovers a rabbit hole to a weird and magical land. </a:t>
            </a:r>
          </a:p>
        </p:txBody>
      </p:sp>
      <p:sp>
        <p:nvSpPr>
          <p:cNvPr id="11" name="TextBox 10">
            <a:extLst>
              <a:ext uri="{FF2B5EF4-FFF2-40B4-BE49-F238E27FC236}">
                <a16:creationId xmlns:a16="http://schemas.microsoft.com/office/drawing/2014/main" id="{4E5683EA-95D8-4107-AD58-D5A13CC5D361}"/>
              </a:ext>
            </a:extLst>
          </p:cNvPr>
          <p:cNvSpPr txBox="1"/>
          <p:nvPr/>
        </p:nvSpPr>
        <p:spPr>
          <a:xfrm>
            <a:off x="1307169" y="2633190"/>
            <a:ext cx="9304283" cy="3939540"/>
          </a:xfrm>
          <a:prstGeom prst="rect">
            <a:avLst/>
          </a:prstGeom>
          <a:solidFill>
            <a:schemeClr val="bg1"/>
          </a:solidFill>
          <a:ln>
            <a:solidFill>
              <a:schemeClr val="tx1"/>
            </a:solidFill>
          </a:ln>
        </p:spPr>
        <p:txBody>
          <a:bodyPr wrap="square" rtlCol="0">
            <a:spAutoFit/>
          </a:bodyPr>
          <a:lstStyle/>
          <a:p>
            <a:pPr algn="ctr"/>
            <a:r>
              <a:rPr lang="en-US" sz="2500" dirty="0">
                <a:latin typeface="Calibri" panose="020F0502020204030204" pitchFamily="34" charset="0"/>
                <a:cs typeface="Calibri" panose="020F0502020204030204" pitchFamily="34" charset="0"/>
              </a:rPr>
              <a:t>I predict this book will be about an old mystery pathway that leads to a magical kingdom. I think that because it uses the word ‘forgotten’ which means the path can’t have been used for a long time. </a:t>
            </a:r>
          </a:p>
          <a:p>
            <a:pPr algn="ctr"/>
            <a:endParaRPr lang="en-US" sz="2500" dirty="0">
              <a:latin typeface="Calibri" panose="020F0502020204030204" pitchFamily="34" charset="0"/>
              <a:cs typeface="Calibri" panose="020F0502020204030204" pitchFamily="34" charset="0"/>
            </a:endParaRPr>
          </a:p>
          <a:p>
            <a:pPr algn="ctr"/>
            <a:r>
              <a:rPr lang="en-US" sz="2500" dirty="0">
                <a:latin typeface="Calibri" panose="020F0502020204030204" pitchFamily="34" charset="0"/>
                <a:cs typeface="Calibri" panose="020F0502020204030204" pitchFamily="34" charset="0"/>
              </a:rPr>
              <a:t>It reminds me of Alice in Wonderland as she discovers a rabbit hole to a weird and magical land. </a:t>
            </a:r>
          </a:p>
          <a:p>
            <a:pPr algn="ctr"/>
            <a:endParaRPr lang="en-US" sz="2500" dirty="0">
              <a:latin typeface="Calibri" panose="020F0502020204030204" pitchFamily="34" charset="0"/>
              <a:cs typeface="Calibri" panose="020F0502020204030204" pitchFamily="34" charset="0"/>
            </a:endParaRPr>
          </a:p>
          <a:p>
            <a:pPr algn="ctr"/>
            <a:endParaRPr lang="en-US" sz="2500" dirty="0">
              <a:latin typeface="Calibri" panose="020F0502020204030204" pitchFamily="34" charset="0"/>
              <a:cs typeface="Calibri" panose="020F0502020204030204" pitchFamily="34" charset="0"/>
            </a:endParaRPr>
          </a:p>
          <a:p>
            <a:pPr algn="ctr"/>
            <a:endParaRPr lang="en-US" sz="2500" dirty="0">
              <a:latin typeface="Calibri" panose="020F0502020204030204" pitchFamily="34" charset="0"/>
              <a:cs typeface="Calibri" panose="020F0502020204030204" pitchFamily="34" charset="0"/>
            </a:endParaRPr>
          </a:p>
          <a:p>
            <a:pPr algn="ctr"/>
            <a:endParaRPr lang="en-US" sz="25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9263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17C4847-7707-CA46-B9BB-85554AD782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9113" y="3422589"/>
            <a:ext cx="4820178" cy="3429001"/>
          </a:xfrm>
          <a:prstGeom prst="rect">
            <a:avLst/>
          </a:prstGeom>
        </p:spPr>
      </p:pic>
      <p:pic>
        <p:nvPicPr>
          <p:cNvPr id="6" name="Picture 5">
            <a:extLst>
              <a:ext uri="{FF2B5EF4-FFF2-40B4-BE49-F238E27FC236}">
                <a16:creationId xmlns:a16="http://schemas.microsoft.com/office/drawing/2014/main" id="{034F5EC4-ED7C-DF48-8623-8EED8E050B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2531" y="3428999"/>
            <a:ext cx="4820178" cy="3429001"/>
          </a:xfrm>
          <a:prstGeom prst="rect">
            <a:avLst/>
          </a:prstGeom>
        </p:spPr>
      </p:pic>
      <p:sp>
        <p:nvSpPr>
          <p:cNvPr id="8" name="TextBox 7">
            <a:extLst>
              <a:ext uri="{FF2B5EF4-FFF2-40B4-BE49-F238E27FC236}">
                <a16:creationId xmlns:a16="http://schemas.microsoft.com/office/drawing/2014/main" id="{455F1706-A272-834C-94C1-70A2ADA651C0}"/>
              </a:ext>
            </a:extLst>
          </p:cNvPr>
          <p:cNvSpPr txBox="1"/>
          <p:nvPr/>
        </p:nvSpPr>
        <p:spPr>
          <a:xfrm rot="19138226">
            <a:off x="1744499" y="4440150"/>
            <a:ext cx="1821102" cy="1200329"/>
          </a:xfrm>
          <a:prstGeom prst="rect">
            <a:avLst/>
          </a:prstGeom>
          <a:noFill/>
        </p:spPr>
        <p:txBody>
          <a:bodyPr wrap="square" rtlCol="0">
            <a:spAutoFit/>
          </a:bodyPr>
          <a:lstStyle/>
          <a:p>
            <a:pPr algn="ctr"/>
            <a:r>
              <a:rPr lang="en-US" sz="2400" dirty="0">
                <a:latin typeface="Bradley Hand" pitchFamily="2" charset="77"/>
              </a:rPr>
              <a:t>Can you keep a secret?</a:t>
            </a:r>
          </a:p>
        </p:txBody>
      </p:sp>
      <p:sp>
        <p:nvSpPr>
          <p:cNvPr id="9" name="TextBox 8">
            <a:extLst>
              <a:ext uri="{FF2B5EF4-FFF2-40B4-BE49-F238E27FC236}">
                <a16:creationId xmlns:a16="http://schemas.microsoft.com/office/drawing/2014/main" id="{19E68664-234A-2740-80B4-F1C2C25D0FEA}"/>
              </a:ext>
            </a:extLst>
          </p:cNvPr>
          <p:cNvSpPr txBox="1"/>
          <p:nvPr/>
        </p:nvSpPr>
        <p:spPr>
          <a:xfrm rot="19032231">
            <a:off x="5969050" y="4671325"/>
            <a:ext cx="2130889" cy="830997"/>
          </a:xfrm>
          <a:prstGeom prst="rect">
            <a:avLst/>
          </a:prstGeom>
          <a:noFill/>
        </p:spPr>
        <p:txBody>
          <a:bodyPr wrap="square" rtlCol="0">
            <a:spAutoFit/>
          </a:bodyPr>
          <a:lstStyle/>
          <a:p>
            <a:pPr algn="ctr"/>
            <a:r>
              <a:rPr lang="en-US" sz="2400" dirty="0">
                <a:latin typeface="Bradley Hand" pitchFamily="2" charset="77"/>
              </a:rPr>
              <a:t>Deeper Underground</a:t>
            </a:r>
          </a:p>
        </p:txBody>
      </p:sp>
      <p:sp>
        <p:nvSpPr>
          <p:cNvPr id="12" name="Rectangle 11">
            <a:extLst>
              <a:ext uri="{FF2B5EF4-FFF2-40B4-BE49-F238E27FC236}">
                <a16:creationId xmlns:a16="http://schemas.microsoft.com/office/drawing/2014/main" id="{EBE74382-CB0B-174D-AEBE-157C8758F227}"/>
              </a:ext>
            </a:extLst>
          </p:cNvPr>
          <p:cNvSpPr/>
          <p:nvPr/>
        </p:nvSpPr>
        <p:spPr>
          <a:xfrm flipH="1">
            <a:off x="632655" y="1490222"/>
            <a:ext cx="10620532" cy="1631216"/>
          </a:xfrm>
          <a:prstGeom prst="rect">
            <a:avLst/>
          </a:prstGeom>
          <a:solidFill>
            <a:srgbClr val="FDFEDA"/>
          </a:solidFill>
          <a:ln>
            <a:solidFill>
              <a:schemeClr val="accent1"/>
            </a:solidFill>
          </a:ln>
        </p:spPr>
        <p:txBody>
          <a:bodyPr wrap="square">
            <a:spAutoFit/>
          </a:bodyPr>
          <a:lstStyle/>
          <a:p>
            <a:pPr algn="ctr"/>
            <a:r>
              <a:rPr lang="en-US" sz="2500" dirty="0"/>
              <a:t>You should be able to make predictions using your knowledge of previous books that you have read.</a:t>
            </a:r>
          </a:p>
          <a:p>
            <a:pPr algn="ctr"/>
            <a:r>
              <a:rPr lang="en-US" sz="2500" dirty="0"/>
              <a:t> Write down what type of book you think it is and give a reason for your answer. </a:t>
            </a:r>
          </a:p>
          <a:p>
            <a:pPr algn="ctr"/>
            <a:r>
              <a:rPr lang="en-US" sz="2500" dirty="0"/>
              <a:t>Use the example we just saw to help you. </a:t>
            </a:r>
          </a:p>
        </p:txBody>
      </p:sp>
      <p:pic>
        <p:nvPicPr>
          <p:cNvPr id="13" name="Picture 12">
            <a:extLst>
              <a:ext uri="{FF2B5EF4-FFF2-40B4-BE49-F238E27FC236}">
                <a16:creationId xmlns:a16="http://schemas.microsoft.com/office/drawing/2014/main" id="{500C8956-9225-9648-BFEA-4945BF73251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2355" y="183197"/>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a:extLst>
              <a:ext uri="{FF2B5EF4-FFF2-40B4-BE49-F238E27FC236}">
                <a16:creationId xmlns:a16="http://schemas.microsoft.com/office/drawing/2014/main" id="{5B25C5BD-F42A-2A4F-AD1D-19AFBB56FD1D}"/>
              </a:ext>
            </a:extLst>
          </p:cNvPr>
          <p:cNvPicPr>
            <a:picLocks noChangeAspect="1"/>
          </p:cNvPicPr>
          <p:nvPr/>
        </p:nvPicPr>
        <p:blipFill>
          <a:blip r:embed="rId4"/>
          <a:stretch>
            <a:fillRect/>
          </a:stretch>
        </p:blipFill>
        <p:spPr>
          <a:xfrm>
            <a:off x="10925666" y="298983"/>
            <a:ext cx="993979" cy="665572"/>
          </a:xfrm>
          <a:prstGeom prst="rect">
            <a:avLst/>
          </a:prstGeom>
        </p:spPr>
      </p:pic>
      <p:sp>
        <p:nvSpPr>
          <p:cNvPr id="15" name="Title 1">
            <a:extLst>
              <a:ext uri="{FF2B5EF4-FFF2-40B4-BE49-F238E27FC236}">
                <a16:creationId xmlns:a16="http://schemas.microsoft.com/office/drawing/2014/main" id="{B95D6D87-7C38-48F5-896C-AB4871E27991}"/>
              </a:ext>
            </a:extLst>
          </p:cNvPr>
          <p:cNvSpPr txBox="1">
            <a:spLocks/>
          </p:cNvSpPr>
          <p:nvPr/>
        </p:nvSpPr>
        <p:spPr>
          <a:xfrm>
            <a:off x="1779624" y="212725"/>
            <a:ext cx="8250641" cy="1116565"/>
          </a:xfrm>
          <a:prstGeom prst="rect">
            <a:avLst/>
          </a:prstGeom>
          <a:solidFill>
            <a:srgbClr val="FDFEDA"/>
          </a:solidFill>
          <a:ln>
            <a:solidFill>
              <a:schemeClr val="accent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t>Practise</a:t>
            </a:r>
          </a:p>
        </p:txBody>
      </p:sp>
    </p:spTree>
    <p:extLst>
      <p:ext uri="{BB962C8B-B14F-4D97-AF65-F5344CB8AC3E}">
        <p14:creationId xmlns:p14="http://schemas.microsoft.com/office/powerpoint/2010/main" val="26996457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EBE74382-CB0B-174D-AEBE-157C8758F227}"/>
              </a:ext>
            </a:extLst>
          </p:cNvPr>
          <p:cNvSpPr/>
          <p:nvPr/>
        </p:nvSpPr>
        <p:spPr>
          <a:xfrm flipH="1">
            <a:off x="632655" y="1490222"/>
            <a:ext cx="10620532" cy="1631216"/>
          </a:xfrm>
          <a:prstGeom prst="rect">
            <a:avLst/>
          </a:prstGeom>
          <a:solidFill>
            <a:srgbClr val="FDFEDA"/>
          </a:solidFill>
          <a:ln>
            <a:solidFill>
              <a:schemeClr val="accent1"/>
            </a:solidFill>
          </a:ln>
        </p:spPr>
        <p:txBody>
          <a:bodyPr wrap="square">
            <a:spAutoFit/>
          </a:bodyPr>
          <a:lstStyle/>
          <a:p>
            <a:pPr algn="ctr"/>
            <a:r>
              <a:rPr lang="en-US" sz="2500" dirty="0"/>
              <a:t>You should be able to make predictions using your knowledge of previous books that you have read.</a:t>
            </a:r>
          </a:p>
          <a:p>
            <a:pPr algn="ctr"/>
            <a:r>
              <a:rPr lang="en-US" sz="2500" dirty="0"/>
              <a:t> Write down what type of book you think it is and give a reason for your answer. </a:t>
            </a:r>
          </a:p>
          <a:p>
            <a:pPr algn="ctr"/>
            <a:r>
              <a:rPr lang="en-US" sz="2500" dirty="0"/>
              <a:t>Use the example we just saw to help you. </a:t>
            </a:r>
          </a:p>
        </p:txBody>
      </p:sp>
      <p:pic>
        <p:nvPicPr>
          <p:cNvPr id="13" name="Picture 12">
            <a:extLst>
              <a:ext uri="{FF2B5EF4-FFF2-40B4-BE49-F238E27FC236}">
                <a16:creationId xmlns:a16="http://schemas.microsoft.com/office/drawing/2014/main" id="{500C8956-9225-9648-BFEA-4945BF73251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72355" y="183197"/>
            <a:ext cx="720601" cy="1073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a:extLst>
              <a:ext uri="{FF2B5EF4-FFF2-40B4-BE49-F238E27FC236}">
                <a16:creationId xmlns:a16="http://schemas.microsoft.com/office/drawing/2014/main" id="{5B25C5BD-F42A-2A4F-AD1D-19AFBB56FD1D}"/>
              </a:ext>
            </a:extLst>
          </p:cNvPr>
          <p:cNvPicPr>
            <a:picLocks noChangeAspect="1"/>
          </p:cNvPicPr>
          <p:nvPr/>
        </p:nvPicPr>
        <p:blipFill>
          <a:blip r:embed="rId3"/>
          <a:stretch>
            <a:fillRect/>
          </a:stretch>
        </p:blipFill>
        <p:spPr>
          <a:xfrm>
            <a:off x="10925666" y="298983"/>
            <a:ext cx="993979" cy="665572"/>
          </a:xfrm>
          <a:prstGeom prst="rect">
            <a:avLst/>
          </a:prstGeom>
        </p:spPr>
      </p:pic>
      <p:sp>
        <p:nvSpPr>
          <p:cNvPr id="15" name="Title 1">
            <a:extLst>
              <a:ext uri="{FF2B5EF4-FFF2-40B4-BE49-F238E27FC236}">
                <a16:creationId xmlns:a16="http://schemas.microsoft.com/office/drawing/2014/main" id="{B95D6D87-7C38-48F5-896C-AB4871E27991}"/>
              </a:ext>
            </a:extLst>
          </p:cNvPr>
          <p:cNvSpPr txBox="1">
            <a:spLocks/>
          </p:cNvSpPr>
          <p:nvPr/>
        </p:nvSpPr>
        <p:spPr>
          <a:xfrm>
            <a:off x="1779624" y="212725"/>
            <a:ext cx="8250641" cy="1116565"/>
          </a:xfrm>
          <a:prstGeom prst="rect">
            <a:avLst/>
          </a:prstGeom>
          <a:solidFill>
            <a:srgbClr val="FDFEDA"/>
          </a:solidFill>
          <a:ln>
            <a:solidFill>
              <a:schemeClr val="accent1"/>
            </a:solidFill>
          </a:ln>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dirty="0"/>
              <a:t>Practise</a:t>
            </a:r>
          </a:p>
        </p:txBody>
      </p:sp>
      <p:pic>
        <p:nvPicPr>
          <p:cNvPr id="10" name="Picture 9">
            <a:extLst>
              <a:ext uri="{FF2B5EF4-FFF2-40B4-BE49-F238E27FC236}">
                <a16:creationId xmlns:a16="http://schemas.microsoft.com/office/drawing/2014/main" id="{B2A609AC-574B-4D68-92D7-420B809CF7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56374" y="3517183"/>
            <a:ext cx="4820178" cy="3429001"/>
          </a:xfrm>
          <a:prstGeom prst="rect">
            <a:avLst/>
          </a:prstGeom>
        </p:spPr>
      </p:pic>
      <p:pic>
        <p:nvPicPr>
          <p:cNvPr id="11" name="Picture 10">
            <a:extLst>
              <a:ext uri="{FF2B5EF4-FFF2-40B4-BE49-F238E27FC236}">
                <a16:creationId xmlns:a16="http://schemas.microsoft.com/office/drawing/2014/main" id="{716624A7-E3B0-4AE3-A41A-AE9C1D30687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2956" y="3510773"/>
            <a:ext cx="4820178" cy="3429001"/>
          </a:xfrm>
          <a:prstGeom prst="rect">
            <a:avLst/>
          </a:prstGeom>
        </p:spPr>
      </p:pic>
      <p:sp>
        <p:nvSpPr>
          <p:cNvPr id="16" name="TextBox 15">
            <a:extLst>
              <a:ext uri="{FF2B5EF4-FFF2-40B4-BE49-F238E27FC236}">
                <a16:creationId xmlns:a16="http://schemas.microsoft.com/office/drawing/2014/main" id="{F2C8EF50-E2F4-44BD-8DF7-BB978505FA69}"/>
              </a:ext>
            </a:extLst>
          </p:cNvPr>
          <p:cNvSpPr txBox="1"/>
          <p:nvPr/>
        </p:nvSpPr>
        <p:spPr>
          <a:xfrm rot="19272249">
            <a:off x="1523274" y="4653162"/>
            <a:ext cx="1821102" cy="1200329"/>
          </a:xfrm>
          <a:prstGeom prst="rect">
            <a:avLst/>
          </a:prstGeom>
          <a:noFill/>
        </p:spPr>
        <p:txBody>
          <a:bodyPr wrap="square" rtlCol="0">
            <a:spAutoFit/>
          </a:bodyPr>
          <a:lstStyle/>
          <a:p>
            <a:pPr algn="ctr"/>
            <a:r>
              <a:rPr lang="en-US" sz="2400" dirty="0">
                <a:latin typeface="Bradley Hand" pitchFamily="2" charset="77"/>
              </a:rPr>
              <a:t>The Wizard in the Wardrobe</a:t>
            </a:r>
          </a:p>
        </p:txBody>
      </p:sp>
      <p:sp>
        <p:nvSpPr>
          <p:cNvPr id="17" name="TextBox 16">
            <a:extLst>
              <a:ext uri="{FF2B5EF4-FFF2-40B4-BE49-F238E27FC236}">
                <a16:creationId xmlns:a16="http://schemas.microsoft.com/office/drawing/2014/main" id="{01C6791A-C502-4302-81C8-70B31972F322}"/>
              </a:ext>
            </a:extLst>
          </p:cNvPr>
          <p:cNvSpPr txBox="1"/>
          <p:nvPr/>
        </p:nvSpPr>
        <p:spPr>
          <a:xfrm rot="18794214">
            <a:off x="5855519" y="4782948"/>
            <a:ext cx="1730047" cy="584775"/>
          </a:xfrm>
          <a:prstGeom prst="rect">
            <a:avLst/>
          </a:prstGeom>
          <a:noFill/>
        </p:spPr>
        <p:txBody>
          <a:bodyPr wrap="square" rtlCol="0">
            <a:spAutoFit/>
          </a:bodyPr>
          <a:lstStyle/>
          <a:p>
            <a:r>
              <a:rPr lang="en-US" sz="3200" dirty="0">
                <a:latin typeface="Bradley Hand" pitchFamily="2" charset="77"/>
              </a:rPr>
              <a:t>Help Me!</a:t>
            </a:r>
          </a:p>
        </p:txBody>
      </p:sp>
    </p:spTree>
    <p:extLst>
      <p:ext uri="{BB962C8B-B14F-4D97-AF65-F5344CB8AC3E}">
        <p14:creationId xmlns:p14="http://schemas.microsoft.com/office/powerpoint/2010/main" val="6939966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17380A8C-C088-4A6E-A581-1F37AC4C569C}"/>
              </a:ext>
            </a:extLst>
          </p:cNvPr>
          <p:cNvSpPr>
            <a:spLocks noGrp="1"/>
          </p:cNvSpPr>
          <p:nvPr>
            <p:ph type="title"/>
          </p:nvPr>
        </p:nvSpPr>
        <p:spPr>
          <a:xfrm>
            <a:off x="1779588" y="212725"/>
            <a:ext cx="8250237" cy="1116013"/>
          </a:xfrm>
          <a:solidFill>
            <a:srgbClr val="FDFEDA"/>
          </a:solidFill>
          <a:ln>
            <a:solidFill>
              <a:schemeClr val="accent1"/>
            </a:solidFill>
            <a:miter lim="800000"/>
            <a:headEnd/>
            <a:tailEnd/>
          </a:ln>
        </p:spPr>
        <p:txBody>
          <a:bodyPr/>
          <a:lstStyle/>
          <a:p>
            <a:pPr algn="ctr" eaLnBrk="1" hangingPunct="1"/>
            <a:r>
              <a:rPr lang="en-GB" altLang="en-US"/>
              <a:t>Reflection</a:t>
            </a:r>
          </a:p>
        </p:txBody>
      </p:sp>
      <p:pic>
        <p:nvPicPr>
          <p:cNvPr id="21507" name="Picture 10">
            <a:extLst>
              <a:ext uri="{FF2B5EF4-FFF2-40B4-BE49-F238E27FC236}">
                <a16:creationId xmlns:a16="http://schemas.microsoft.com/office/drawing/2014/main" id="{4616B2D6-B8ED-4ACB-9C2F-E12B7738DC2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2250" y="133350"/>
            <a:ext cx="720725" cy="107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11">
            <a:extLst>
              <a:ext uri="{FF2B5EF4-FFF2-40B4-BE49-F238E27FC236}">
                <a16:creationId xmlns:a16="http://schemas.microsoft.com/office/drawing/2014/main" id="{73D23110-E14E-4D77-8372-05469414A4A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25175" y="298450"/>
            <a:ext cx="993775" cy="66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48B3A88C-32F6-48B2-A920-49CA66B45BB4}"/>
                  </a:ext>
                </a:extLst>
              </p14:cNvPr>
              <p14:cNvContentPartPr/>
              <p14:nvPr/>
            </p14:nvContentPartPr>
            <p14:xfrm>
              <a:off x="13197720" y="5364600"/>
              <a:ext cx="360" cy="360"/>
            </p14:xfrm>
          </p:contentPart>
        </mc:Choice>
        <mc:Fallback xmlns="">
          <p:pic>
            <p:nvPicPr>
              <p:cNvPr id="5" name="Ink 4">
                <a:extLst>
                  <a:ext uri="{FF2B5EF4-FFF2-40B4-BE49-F238E27FC236}">
                    <a16:creationId xmlns:a16="http://schemas.microsoft.com/office/drawing/2014/main" id="{48B3A88C-32F6-48B2-A920-49CA66B45BB4}"/>
                  </a:ext>
                </a:extLst>
              </p:cNvPr>
              <p:cNvPicPr/>
              <p:nvPr/>
            </p:nvPicPr>
            <p:blipFill>
              <a:blip r:embed="rId5"/>
              <a:stretch>
                <a:fillRect/>
              </a:stretch>
            </p:blipFill>
            <p:spPr>
              <a:xfrm>
                <a:off x="13188720" y="5355600"/>
                <a:ext cx="18000" cy="18000"/>
              </a:xfrm>
              <a:prstGeom prst="rect">
                <a:avLst/>
              </a:prstGeom>
            </p:spPr>
          </p:pic>
        </mc:Fallback>
      </mc:AlternateContent>
      <p:sp>
        <p:nvSpPr>
          <p:cNvPr id="10" name="Rectangle: Rounded Corners 9">
            <a:extLst>
              <a:ext uri="{FF2B5EF4-FFF2-40B4-BE49-F238E27FC236}">
                <a16:creationId xmlns:a16="http://schemas.microsoft.com/office/drawing/2014/main" id="{68373274-C377-4A37-801B-D5EA5B4206CF}"/>
              </a:ext>
            </a:extLst>
          </p:cNvPr>
          <p:cNvSpPr/>
          <p:nvPr/>
        </p:nvSpPr>
        <p:spPr>
          <a:xfrm>
            <a:off x="3935413" y="1700213"/>
            <a:ext cx="7561262" cy="4648200"/>
          </a:xfrm>
          <a:prstGeom prst="roundRect">
            <a:avLst/>
          </a:prstGeom>
          <a:solidFill>
            <a:srgbClr val="FFFED8"/>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spcBef>
                <a:spcPts val="0"/>
              </a:spcBef>
              <a:defRPr/>
            </a:pPr>
            <a:endParaRPr lang="en-GB" altLang="en-US" sz="2500" dirty="0">
              <a:solidFill>
                <a:srgbClr val="002060"/>
              </a:solidFill>
              <a:cs typeface="Arial" panose="020B0604020202020204" pitchFamily="34" charset="0"/>
            </a:endParaRPr>
          </a:p>
          <a:p>
            <a:pPr eaLnBrk="1" hangingPunct="1">
              <a:spcBef>
                <a:spcPts val="0"/>
              </a:spcBef>
              <a:defRPr/>
            </a:pPr>
            <a:endParaRPr lang="en-GB" altLang="en-US" sz="2500" dirty="0">
              <a:solidFill>
                <a:srgbClr val="002060"/>
              </a:solidFill>
              <a:cs typeface="Arial" panose="020B0604020202020204" pitchFamily="34" charset="0"/>
            </a:endParaRPr>
          </a:p>
          <a:p>
            <a:pPr eaLnBrk="1" hangingPunct="1">
              <a:spcBef>
                <a:spcPts val="0"/>
              </a:spcBef>
              <a:defRPr/>
            </a:pPr>
            <a:endParaRPr lang="en-GB" altLang="en-US" sz="2500" dirty="0">
              <a:solidFill>
                <a:srgbClr val="002060"/>
              </a:solidFill>
              <a:cs typeface="Arial" panose="020B0604020202020204" pitchFamily="34" charset="0"/>
            </a:endParaRPr>
          </a:p>
          <a:p>
            <a:pPr eaLnBrk="1" hangingPunct="1">
              <a:spcBef>
                <a:spcPts val="0"/>
              </a:spcBef>
              <a:defRPr/>
            </a:pPr>
            <a:endParaRPr lang="en-GB" altLang="en-US" sz="2500" dirty="0">
              <a:solidFill>
                <a:srgbClr val="002060"/>
              </a:solidFill>
              <a:cs typeface="Arial" panose="020B0604020202020204" pitchFamily="34" charset="0"/>
            </a:endParaRPr>
          </a:p>
          <a:p>
            <a:pPr eaLnBrk="1" hangingPunct="1">
              <a:spcBef>
                <a:spcPts val="0"/>
              </a:spcBef>
              <a:defRPr/>
            </a:pPr>
            <a:r>
              <a:rPr lang="en-GB" altLang="en-US" sz="2500" dirty="0">
                <a:solidFill>
                  <a:schemeClr val="tx1"/>
                </a:solidFill>
                <a:cs typeface="Arial" panose="020B0604020202020204" pitchFamily="34" charset="0"/>
              </a:rPr>
              <a:t>When you are answering prediction questions, remember to:</a:t>
            </a:r>
          </a:p>
          <a:p>
            <a:pPr eaLnBrk="1" hangingPunct="1">
              <a:spcBef>
                <a:spcPts val="0"/>
              </a:spcBef>
              <a:defRPr/>
            </a:pPr>
            <a:endParaRPr lang="en-GB" altLang="en-US" sz="2500" dirty="0">
              <a:solidFill>
                <a:schemeClr val="tx1"/>
              </a:solidFill>
              <a:cs typeface="Arial" panose="020B0604020202020204" pitchFamily="34" charset="0"/>
            </a:endParaRPr>
          </a:p>
          <a:p>
            <a:pPr marL="342900" indent="-342900" eaLnBrk="1" hangingPunct="1">
              <a:spcBef>
                <a:spcPts val="0"/>
              </a:spcBef>
              <a:buFont typeface="Wingdings" panose="05000000000000000000" pitchFamily="2" charset="2"/>
              <a:buChar char="q"/>
              <a:defRPr/>
            </a:pPr>
            <a:r>
              <a:rPr lang="en-GB" altLang="en-US" sz="2500" dirty="0">
                <a:solidFill>
                  <a:schemeClr val="tx1"/>
                </a:solidFill>
                <a:cs typeface="Arial" panose="020B0604020202020204" pitchFamily="34" charset="0"/>
              </a:rPr>
              <a:t>search for clues in the text</a:t>
            </a:r>
          </a:p>
          <a:p>
            <a:pPr marL="342900" indent="-342900" eaLnBrk="1" hangingPunct="1">
              <a:spcBef>
                <a:spcPts val="0"/>
              </a:spcBef>
              <a:buFont typeface="Wingdings" panose="05000000000000000000" pitchFamily="2" charset="2"/>
              <a:buChar char="q"/>
              <a:defRPr/>
            </a:pPr>
            <a:r>
              <a:rPr lang="en-GB" altLang="en-US" sz="2500" dirty="0">
                <a:solidFill>
                  <a:schemeClr val="tx1"/>
                </a:solidFill>
                <a:cs typeface="Arial" panose="020B0604020202020204" pitchFamily="34" charset="0"/>
              </a:rPr>
              <a:t>find the evidence</a:t>
            </a:r>
          </a:p>
          <a:p>
            <a:pPr marL="342900" indent="-342900" eaLnBrk="1" hangingPunct="1">
              <a:spcBef>
                <a:spcPts val="0"/>
              </a:spcBef>
              <a:buFont typeface="Wingdings" panose="05000000000000000000" pitchFamily="2" charset="2"/>
              <a:buChar char="q"/>
              <a:defRPr/>
            </a:pPr>
            <a:r>
              <a:rPr lang="en-GB" altLang="en-US" sz="2500" dirty="0">
                <a:solidFill>
                  <a:schemeClr val="tx1"/>
                </a:solidFill>
                <a:cs typeface="Arial" panose="020B0604020202020204" pitchFamily="34" charset="0"/>
              </a:rPr>
              <a:t>use the evidence to justify your thoughts.</a:t>
            </a:r>
          </a:p>
          <a:p>
            <a:pPr marL="342900" indent="-342900" eaLnBrk="1" hangingPunct="1">
              <a:spcBef>
                <a:spcPts val="0"/>
              </a:spcBef>
              <a:buFont typeface="Wingdings" panose="05000000000000000000" pitchFamily="2" charset="2"/>
              <a:buChar char="q"/>
              <a:defRPr/>
            </a:pPr>
            <a:endParaRPr lang="en-GB" altLang="en-US" sz="2500" dirty="0">
              <a:solidFill>
                <a:schemeClr val="tx1"/>
              </a:solidFill>
              <a:cs typeface="Arial" panose="020B0604020202020204" pitchFamily="34" charset="0"/>
            </a:endParaRPr>
          </a:p>
          <a:p>
            <a:pPr marL="342900" indent="-342900" eaLnBrk="1" hangingPunct="1">
              <a:spcBef>
                <a:spcPts val="0"/>
              </a:spcBef>
              <a:buFont typeface="Wingdings" panose="05000000000000000000" pitchFamily="2" charset="2"/>
              <a:buChar char="q"/>
              <a:defRPr/>
            </a:pPr>
            <a:endParaRPr lang="en-GB" altLang="en-US" sz="2500" dirty="0">
              <a:solidFill>
                <a:schemeClr val="tx1"/>
              </a:solidFill>
              <a:cs typeface="Arial" panose="020B0604020202020204" pitchFamily="34" charset="0"/>
            </a:endParaRPr>
          </a:p>
          <a:p>
            <a:pPr marL="342900" indent="-342900" eaLnBrk="1" hangingPunct="1">
              <a:spcBef>
                <a:spcPts val="0"/>
              </a:spcBef>
              <a:buFont typeface="Wingdings" panose="05000000000000000000" pitchFamily="2" charset="2"/>
              <a:buChar char="q"/>
              <a:defRPr/>
            </a:pPr>
            <a:endParaRPr lang="en-GB" altLang="en-US" sz="2500" dirty="0">
              <a:solidFill>
                <a:srgbClr val="002060"/>
              </a:solidFill>
              <a:cs typeface="Arial" panose="020B0604020202020204" pitchFamily="34" charset="0"/>
            </a:endParaRPr>
          </a:p>
          <a:p>
            <a:pPr algn="ctr" eaLnBrk="1" hangingPunct="1">
              <a:spcBef>
                <a:spcPts val="0"/>
              </a:spcBef>
              <a:defRPr/>
            </a:pPr>
            <a:endParaRPr lang="en-GB" altLang="en-US" sz="2500" dirty="0">
              <a:solidFill>
                <a:srgbClr val="002060"/>
              </a:solidFill>
              <a:cs typeface="Arial" panose="020B0604020202020204" pitchFamily="34" charset="0"/>
            </a:endParaRPr>
          </a:p>
          <a:p>
            <a:pPr marL="342900" indent="-342900" eaLnBrk="1" hangingPunct="1">
              <a:spcBef>
                <a:spcPts val="0"/>
              </a:spcBef>
              <a:buFont typeface="Wingdings" panose="05000000000000000000" pitchFamily="2" charset="2"/>
              <a:buChar char="q"/>
              <a:defRPr/>
            </a:pPr>
            <a:endParaRPr lang="en-GB" altLang="en-US" sz="2500" dirty="0">
              <a:solidFill>
                <a:srgbClr val="002060"/>
              </a:solidFill>
              <a:cs typeface="Arial" panose="020B0604020202020204" pitchFamily="34" charset="0"/>
            </a:endParaRPr>
          </a:p>
        </p:txBody>
      </p:sp>
      <p:pic>
        <p:nvPicPr>
          <p:cNvPr id="21511" name="Picture 2">
            <a:extLst>
              <a:ext uri="{FF2B5EF4-FFF2-40B4-BE49-F238E27FC236}">
                <a16:creationId xmlns:a16="http://schemas.microsoft.com/office/drawing/2014/main" id="{DFED7529-85CE-42CE-B49A-90C1EC13372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5625" y="2924175"/>
            <a:ext cx="2925763" cy="2200275"/>
          </a:xfrm>
          <a:prstGeom prst="rect">
            <a:avLst/>
          </a:prstGeom>
          <a:noFill/>
          <a:ln w="9525">
            <a:solidFill>
              <a:srgbClr val="00206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820</TotalTime>
  <Words>1330</Words>
  <Application>Microsoft Office PowerPoint</Application>
  <PresentationFormat>Widescreen</PresentationFormat>
  <Paragraphs>123</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Bradley Hand</vt:lpstr>
      <vt:lpstr>Calibri</vt:lpstr>
      <vt:lpstr>Calibri Light</vt:lpstr>
      <vt:lpstr>Comic Sans MS</vt:lpstr>
      <vt:lpstr>Wingdings</vt:lpstr>
      <vt:lpstr>Office Theme</vt:lpstr>
      <vt:lpstr>Y6 Therapy </vt:lpstr>
      <vt:lpstr>Teacher Notes</vt:lpstr>
      <vt:lpstr>Vocabulary</vt:lpstr>
      <vt:lpstr>Prediction</vt:lpstr>
      <vt:lpstr>What is a prediction?</vt:lpstr>
      <vt:lpstr>Crystal Ball</vt:lpstr>
      <vt:lpstr>Crystal Ball</vt:lpstr>
      <vt:lpstr>Crystal Ball</vt:lpstr>
      <vt:lpstr>Crystal Ball</vt:lpstr>
      <vt:lpstr>Predict and confirm</vt:lpstr>
      <vt:lpstr>A sensible prediction?</vt:lpstr>
      <vt:lpstr>A sensible prediction?</vt:lpstr>
      <vt:lpstr>Now do the same with these predictions. Talk to your partner and remember to use evidence from the text to support your answer. </vt:lpstr>
      <vt:lpstr>When predicting it is a good idea to think about what you know or have experienced already.   You have read a range of books during your time at school and all those stories will help you to be able to decide and predict things about new stories!</vt:lpstr>
      <vt:lpstr>PowerPoint Presentation</vt:lpstr>
      <vt:lpstr>PowerPoint Presentation</vt:lpstr>
      <vt:lpstr>Reflection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Mike Davies</cp:lastModifiedBy>
  <cp:revision>93</cp:revision>
  <dcterms:created xsi:type="dcterms:W3CDTF">2017-03-29T13:14:03Z</dcterms:created>
  <dcterms:modified xsi:type="dcterms:W3CDTF">2019-06-06T11:00:04Z</dcterms:modified>
</cp:coreProperties>
</file>