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6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28B72C-CFCF-4463-BA56-3C467F7123B2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31EC7B-F2C6-4D53-B164-B860E78635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090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5525573-3BF7-402C-A396-545438123CF5}" type="slidenum">
              <a:rPr lang="fr-FR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fr-FR" altLang="en-US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359D2A0-05D6-45B8-9C5E-091F54B3B24E}" type="slidenum">
              <a:rPr lang="fr-FR" altLang="en-US" smtClean="0"/>
              <a:pPr eaLnBrk="1" hangingPunct="1">
                <a:spcBef>
                  <a:spcPct val="0"/>
                </a:spcBef>
              </a:pPr>
              <a:t>2</a:t>
            </a:fld>
            <a:endParaRPr lang="fr-FR" altLang="en-US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DE331DA-89D0-4EE1-BD14-858900A9BD25}" type="slidenum">
              <a:rPr lang="fr-FR" altLang="en-US" smtClean="0"/>
              <a:pPr eaLnBrk="1" hangingPunct="1">
                <a:spcBef>
                  <a:spcPct val="0"/>
                </a:spcBef>
              </a:pPr>
              <a:t>3</a:t>
            </a:fld>
            <a:endParaRPr lang="fr-FR" altLang="en-US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9D5A366-E0AA-419F-A473-F414E68EDDAA}" type="slidenum">
              <a:rPr lang="fr-FR" altLang="en-US" smtClean="0"/>
              <a:pPr eaLnBrk="1" hangingPunct="1">
                <a:spcBef>
                  <a:spcPct val="0"/>
                </a:spcBef>
              </a:pPr>
              <a:t>4</a:t>
            </a:fld>
            <a:endParaRPr lang="fr-FR" altLang="en-US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124F6C5-2C58-470F-B86A-92E8DA9F1328}" type="slidenum">
              <a:rPr lang="fr-FR" altLang="en-US" smtClean="0"/>
              <a:pPr eaLnBrk="1" hangingPunct="1">
                <a:spcBef>
                  <a:spcPct val="0"/>
                </a:spcBef>
              </a:pPr>
              <a:t>5</a:t>
            </a:fld>
            <a:endParaRPr lang="fr-FR" altLang="en-US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A939C6E-C352-4026-A017-B8867034DFBA}" type="slidenum">
              <a:rPr lang="fr-FR" altLang="en-US" smtClean="0"/>
              <a:pPr eaLnBrk="1" hangingPunct="1">
                <a:spcBef>
                  <a:spcPct val="0"/>
                </a:spcBef>
              </a:pPr>
              <a:t>6</a:t>
            </a:fld>
            <a:endParaRPr lang="fr-FR" altLang="en-US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ABAF107-7FA6-41CA-BB5F-959EEE1B15F4}" type="slidenum">
              <a:rPr lang="fr-FR" altLang="en-US" smtClean="0"/>
              <a:pPr eaLnBrk="1" hangingPunct="1">
                <a:spcBef>
                  <a:spcPct val="0"/>
                </a:spcBef>
              </a:pPr>
              <a:t>7</a:t>
            </a:fld>
            <a:endParaRPr lang="fr-FR" altLang="en-US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16EC884-1610-49CB-88D7-F5F4A859DFCB}" type="slidenum">
              <a:rPr lang="fr-FR" altLang="en-US" smtClean="0"/>
              <a:pPr eaLnBrk="1" hangingPunct="1">
                <a:spcBef>
                  <a:spcPct val="0"/>
                </a:spcBef>
              </a:pPr>
              <a:t>8</a:t>
            </a:fld>
            <a:endParaRPr lang="fr-FR" altLang="en-US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005F6B7-EA9C-4078-994C-93056CB8871A}" type="slidenum">
              <a:rPr lang="fr-FR" altLang="en-US" smtClean="0"/>
              <a:pPr eaLnBrk="1" hangingPunct="1">
                <a:spcBef>
                  <a:spcPct val="0"/>
                </a:spcBef>
              </a:pPr>
              <a:t>9</a:t>
            </a:fld>
            <a:endParaRPr lang="fr-FR" altLang="en-US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5B0428D-A1E6-43DB-A253-67DDFAE8EE4C}" type="slidenum">
              <a:rPr lang="fr-FR" altLang="en-US" smtClean="0"/>
              <a:pPr eaLnBrk="1" hangingPunct="1">
                <a:spcBef>
                  <a:spcPct val="0"/>
                </a:spcBef>
              </a:pPr>
              <a:t>10</a:t>
            </a:fld>
            <a:endParaRPr lang="fr-FR" altLang="en-US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F5DDB48-130B-4AF6-9D35-B72A56F93D57}" type="slidenum">
              <a:rPr lang="fr-FR" altLang="en-US" smtClean="0"/>
              <a:pPr eaLnBrk="1" hangingPunct="1">
                <a:spcBef>
                  <a:spcPct val="0"/>
                </a:spcBef>
              </a:pPr>
              <a:t>11</a:t>
            </a:fld>
            <a:endParaRPr lang="fr-FR" altLang="en-US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6D1F6F9-46FA-4604-AE7C-64DF9402D47D}" type="slidenum">
              <a:rPr lang="fr-FR" altLang="en-US" smtClean="0"/>
              <a:pPr eaLnBrk="1" hangingPunct="1">
                <a:spcBef>
                  <a:spcPct val="0"/>
                </a:spcBef>
              </a:pPr>
              <a:t>12</a:t>
            </a:fld>
            <a:endParaRPr lang="fr-FR" altLang="en-US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8A5D4FD-EB8C-4E8B-AEE2-D03E5E1241B9}" type="slidenum">
              <a:rPr lang="fr-FR" altLang="en-US" smtClean="0"/>
              <a:pPr eaLnBrk="1" hangingPunct="1">
                <a:spcBef>
                  <a:spcPct val="0"/>
                </a:spcBef>
              </a:pPr>
              <a:t>13</a:t>
            </a:fld>
            <a:endParaRPr lang="fr-FR" altLang="en-US" smtClean="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F428AD6-D6A1-4A4B-8ED8-4B2515C267A4}" type="slidenum">
              <a:rPr lang="fr-FR" altLang="en-US" smtClean="0"/>
              <a:pPr eaLnBrk="1" hangingPunct="1">
                <a:spcBef>
                  <a:spcPct val="0"/>
                </a:spcBef>
              </a:pPr>
              <a:t>14</a:t>
            </a:fld>
            <a:endParaRPr lang="fr-FR" altLang="en-US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1363" indent="-2841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14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98613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4225" indent="-22701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14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686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58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3025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D95796F-1F5B-4CA4-B85D-5F5FC070AF4E}" type="slidenum">
              <a:rPr lang="fr-FR" altLang="en-US" smtClean="0"/>
              <a:pPr eaLnBrk="1" hangingPunct="1">
                <a:spcBef>
                  <a:spcPct val="0"/>
                </a:spcBef>
              </a:pPr>
              <a:t>15</a:t>
            </a:fld>
            <a:endParaRPr lang="fr-FR" altLang="en-US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11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155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3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806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05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667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271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515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249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9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13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801F3-9B61-4F66-B249-FE7AAEED58C6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CF54B-B384-47DF-89EF-797D28C9F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08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file:///C:\Documents%20and%20Settings\Lorraine%20Webster\Local%20Settings\Temporary%20Internet%20Files\Content.IE5\NTXB6YFU\MSj04310680000%5b1%5d.wa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hyperlink" Target="https://www.youtube.com/watch?v=C3zCD0phHmU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hyperlink" Target="http://images.google.co.uk/imgres?imgurl=http://www.bigapplecloggers.com/images/apple_logo_MS_Clip.gif&amp;imgrefurl=http://www.bigapplecloggers.com/&amp;h=364&amp;w=341&amp;sz=4&amp;hl=en&amp;start=1&amp;um=1&amp;tbnid=rSd76EBBqgI_jM:&amp;tbnh=121&amp;tbnw=113&amp;prev=/images%3Fq%3Dapple%2Bclip%26svnum%3D10%26um%3D1%26hl%3Den%26rlz%3D1T4ADBF_en-GBGB233GB233%26sa%3DN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audio" Target="../media/audio3.wav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9.jpeg"/><Relationship Id="rId5" Type="http://schemas.openxmlformats.org/officeDocument/2006/relationships/hyperlink" Target="http://clipart.nicubunu.ro/png/fruits/strawberry.svg.png" TargetMode="Externa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hyperlink" Target="http://clipart.nicubunu.ro/svg/fruits/orange.sv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hyperlink" Target="http://images.google.co.uk/imgres?imgurl=http://67.15.62.77/_gallery/_TN/0269-0609-0421-4829_TN.jpg&amp;imgrefurl=http://www.acclaimimages.com/search_terms/swirl.html&amp;h=100&amp;w=67&amp;sz=3&amp;hl=en&amp;start=4&amp;um=1&amp;tbnid=t0dQm3Eh9aZgWM:&amp;tbnh=82&amp;tbnw=55&amp;prev=/images%3Fq%3Dlollipop%2Bclip%2Bart%26svnum%3D10%26um%3D1%26hl%3Den%26rlz%3D1T4ADBF_en-GBGB233GB233%26sa%3DN" TargetMode="External"/><Relationship Id="rId1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21" Type="http://schemas.openxmlformats.org/officeDocument/2006/relationships/hyperlink" Target="http://images.google.co.uk/imgres?imgurl=http://www.clipartandcrafts.com/clipart/themes/party/thumbs/ice-cream-cone-th.gif&amp;imgrefurl=http://www.clipartandcrafts.com/clipart/themes/party/index.htm&amp;h=125&amp;w=71&amp;sz=3&amp;hl=en&amp;start=21&amp;um=1&amp;tbnid=yeAGL_54ivu4TM:&amp;tbnh=90&amp;tbnw=51&amp;prev=/images%3Fq%3Dice-cream%2Bcone%2Bclip%2Bart%26start%3D20%26ndsp%3D20%26svnum%3D10%26um%3D1%26hl%3Den%26rlz%3D1T4ADBF_en-GBGB233GB233%26sa%3DN" TargetMode="External"/><Relationship Id="rId7" Type="http://schemas.openxmlformats.org/officeDocument/2006/relationships/hyperlink" Target="http://images.google.co.uk/imgres?imgurl=http://www.lakeshorelearning.com/resource/graphics/clip_cupcake.jpg&amp;imgrefurl=http://www.lakeshorelearning.com/resource/clipart/holidaysmac.tem&amp;h=70&amp;w=70&amp;sz=4&amp;hl=en&amp;start=4&amp;um=1&amp;tbnid=RiJEVtduDZTbjM:&amp;tbnh=68&amp;tbnw=68&amp;prev=/images%3Fq%3Dcup%2Bcake%2Bclip%2Bart%26svnum%3D10%26um%3D1%26hl%3Den%26rlz%3D1T4ADBF_en-GBGB233GB233%26sa%3DN" TargetMode="External"/><Relationship Id="rId12" Type="http://schemas.openxmlformats.org/officeDocument/2006/relationships/image" Target="../media/image14.jpeg"/><Relationship Id="rId17" Type="http://schemas.openxmlformats.org/officeDocument/2006/relationships/hyperlink" Target="http://clipartmountain.com/clip3/pickle12.gif" TargetMode="External"/><Relationship Id="rId25" Type="http://schemas.openxmlformats.org/officeDocument/2006/relationships/image" Target="../media/image2.png"/><Relationship Id="rId2" Type="http://schemas.openxmlformats.org/officeDocument/2006/relationships/audio" Target="../media/audio3.wav"/><Relationship Id="rId16" Type="http://schemas.openxmlformats.org/officeDocument/2006/relationships/image" Target="../media/image16.jpeg"/><Relationship Id="rId20" Type="http://schemas.openxmlformats.org/officeDocument/2006/relationships/image" Target="../media/image18.jpeg"/><Relationship Id="rId1" Type="http://schemas.openxmlformats.org/officeDocument/2006/relationships/tags" Target="../tags/tag3.xml"/><Relationship Id="rId6" Type="http://schemas.openxmlformats.org/officeDocument/2006/relationships/image" Target="../media/image11.jpeg"/><Relationship Id="rId11" Type="http://schemas.openxmlformats.org/officeDocument/2006/relationships/hyperlink" Target="http://images.google.co.uk/imgres?imgurl=http://dclips.fundraw.com/thumbdir/pie_cherry.jpg&amp;imgrefurl=http://www.fundraw.com/clipart/categories/Cooking_And_Food/Cake_And_Baked_Goods/00000020&amp;h=94&amp;w=94&amp;sz=7&amp;hl=en&amp;start=1&amp;um=1&amp;tbnid=iIEbLm2Ship7FM:&amp;tbnh=80&amp;tbnw=80&amp;prev=/images%3Fq%3Dcherry%2Bpie%2Bclip%2Bart%26svnum%3D10%26um%3D1%26hl%3Den%26rlz%3D1T4ADBF_en-GBGB233GB233%26sa%3DN" TargetMode="External"/><Relationship Id="rId24" Type="http://schemas.openxmlformats.org/officeDocument/2006/relationships/image" Target="../media/image20.jpeg"/><Relationship Id="rId5" Type="http://schemas.openxmlformats.org/officeDocument/2006/relationships/hyperlink" Target="http://images.google.co.uk/imgres?imgurl=http://dclips.fundraw.com/zobo500dir/watermelon_simple.jpg&amp;imgrefurl=http://www.fundraw.com/clipart/clip-art/00002637/Watermelon-Slice/&amp;h=397&amp;w=500&amp;sz=44&amp;hl=en&amp;start=6&amp;um=1&amp;tbnid=YgOCEYI0EnxzWM:&amp;tbnh=103&amp;tbnw=130&amp;prev=/images%3Fq%3Dwater%2Bmelon%2Bclip%2Bart%26svnum%3D10%26um%3D1%26hl%3Den%26rlz%3D1T4ADBF_en-GBGB233GB233%26sa%3DN" TargetMode="External"/><Relationship Id="rId15" Type="http://schemas.openxmlformats.org/officeDocument/2006/relationships/hyperlink" Target="http://images.google.co.uk/imgres?imgurl=http://www.pcc-web.com/depts/ict/schKS4Year10/coursework/Clipart3%2520salami.bmp&amp;imgrefurl=http://www.pcc-web.com/depts/ict/SchKS3Year10.asp&amp;h=96&amp;w=150&amp;sz=16&amp;hl=en&amp;start=3&amp;um=1&amp;tbnid=FJVcy3bMcV5MzM:&amp;tbnh=61&amp;tbnw=96&amp;prev=/images%3Fq%3Dsalami%2Bclip%2Bart%26svnum%3D10%26um%3D1%26hl%3Den%26rlz%3D1T4ADBF_en-GBGB233GB233%26sa%3DN" TargetMode="External"/><Relationship Id="rId23" Type="http://schemas.openxmlformats.org/officeDocument/2006/relationships/hyperlink" Target="http://www.fotosearch.com/comp/ART/ART168/EAT024.jpg" TargetMode="External"/><Relationship Id="rId10" Type="http://schemas.openxmlformats.org/officeDocument/2006/relationships/image" Target="../media/image13.jpeg"/><Relationship Id="rId19" Type="http://schemas.openxmlformats.org/officeDocument/2006/relationships/hyperlink" Target="http://images.google.co.uk/imgres?imgurl=http://www.designedtoat.com/clipart/food6.gif&amp;imgrefurl=http://www.designedtoat.com/food.htm&amp;h=98&amp;w=117&amp;sz=7&amp;hl=en&amp;start=7&amp;um=1&amp;tbnid=tb3mkVAePgg-OM:&amp;tbnh=74&amp;tbnw=88&amp;prev=/images%3Fq%3Dswiss%2Bcheese%2Bclip%2Bart%26svnum%3D10%26um%3D1%26hl%3Den%26rlz%3D1T4ADBF_en-GBGB233GB233%26sa%3DN" TargetMode="External"/><Relationship Id="rId4" Type="http://schemas.openxmlformats.org/officeDocument/2006/relationships/notesSlide" Target="../notesSlides/notesSlide10.xml"/><Relationship Id="rId9" Type="http://schemas.openxmlformats.org/officeDocument/2006/relationships/hyperlink" Target="http://images.google.co.uk/imgres?imgurl=http://leighhouse.typepad.com/photos/uncategorized/sausage35.jpg&amp;imgrefurl=http://leighhouse.typepad.com/blog/media_mix/index.html&amp;h=383&amp;w=493&amp;sz=15&amp;hl=en&amp;start=11&amp;um=1&amp;tbnid=3w4xGoEF_mKScM:&amp;tbnh=101&amp;tbnw=130&amp;prev=/images%3Fq%3Dsausage%2Bclip%2Bart%26svnum%3D10%26um%3D1%26hl%3Den%26rlz%3D1T4ADBF_en-GBGB233GB233%26sa%3DN" TargetMode="External"/><Relationship Id="rId14" Type="http://schemas.openxmlformats.org/officeDocument/2006/relationships/image" Target="../media/image15.jpeg"/><Relationship Id="rId22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audio3.wav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4.wav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Documents%20and%20Settings\Lorraine%20Webster\Local%20Settings\Temporary%20Internet%20Files\Content.IE5\NTXB6YFU\MSj04310680000%5b1%5d.wav" TargetMode="External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2133600"/>
          </a:xfrm>
        </p:spPr>
        <p:txBody>
          <a:bodyPr/>
          <a:lstStyle/>
          <a:p>
            <a:pPr eaLnBrk="1" hangingPunct="1"/>
            <a:r>
              <a:rPr lang="fr-FR" altLang="en-US" b="1" smtClean="0">
                <a:latin typeface="Century Gothic" pitchFamily="34" charset="0"/>
              </a:rPr>
              <a:t>La oruga muy hambrienta.</a:t>
            </a:r>
            <a:br>
              <a:rPr lang="fr-FR" altLang="en-US" b="1" smtClean="0">
                <a:latin typeface="Century Gothic" pitchFamily="34" charset="0"/>
              </a:rPr>
            </a:br>
            <a:r>
              <a:rPr lang="fr-FR" altLang="en-US" sz="1800" b="1" smtClean="0">
                <a:latin typeface="Century Gothic" pitchFamily="34" charset="0"/>
                <a:hlinkClick r:id="rId5"/>
              </a:rPr>
              <a:t>https://www.youtube.com/watch?v=C3zCD0phHmU</a:t>
            </a:r>
            <a:r>
              <a:rPr lang="fr-FR" altLang="en-US" b="1" smtClean="0">
                <a:latin typeface="Century Gothic" pitchFamily="34" charset="0"/>
              </a:rPr>
              <a:t/>
            </a:r>
            <a:br>
              <a:rPr lang="fr-FR" altLang="en-US" b="1" smtClean="0">
                <a:latin typeface="Century Gothic" pitchFamily="34" charset="0"/>
              </a:rPr>
            </a:br>
            <a:endParaRPr lang="fr-FR" altLang="en-US" b="1" smtClean="0">
              <a:latin typeface="Century Gothic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68400" y="5105400"/>
            <a:ext cx="6635750" cy="1752600"/>
          </a:xfrm>
        </p:spPr>
        <p:txBody>
          <a:bodyPr/>
          <a:lstStyle/>
          <a:p>
            <a:pPr eaLnBrk="1" hangingPunct="1"/>
            <a:endParaRPr lang="en-GB" altLang="en-US" b="1" smtClean="0">
              <a:latin typeface="Century Gothic" pitchFamily="34" charset="0"/>
            </a:endParaRPr>
          </a:p>
          <a:p>
            <a:pPr eaLnBrk="1" hangingPunct="1"/>
            <a:r>
              <a:rPr lang="en-GB" altLang="en-US" b="1" smtClean="0">
                <a:latin typeface="Century Gothic" pitchFamily="34" charset="0"/>
              </a:rPr>
              <a:t>por Eric Carle </a:t>
            </a:r>
            <a:endParaRPr lang="en-US" altLang="en-US" b="1" smtClean="0">
              <a:latin typeface="Century Gothic" pitchFamily="34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788" y="2133600"/>
            <a:ext cx="4365625" cy="299720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MSj04310680000[1]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805488"/>
            <a:ext cx="3159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5422439"/>
      </p:ext>
    </p:extLst>
  </p:cSld>
  <p:clrMapOvr>
    <a:masterClrMapping/>
  </p:clrMapOvr>
  <p:transition advTm="5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50" y="5157788"/>
            <a:ext cx="9144000" cy="1112837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es-ES_tradnl" altLang="en-US" sz="3600" smtClean="0">
                <a:solidFill>
                  <a:schemeClr val="bg1"/>
                </a:solidFill>
                <a:latin typeface="Century Gothic" pitchFamily="34" charset="0"/>
              </a:rPr>
              <a:t>Al claro de la luna, reposa un huevito sobre una hoja.</a:t>
            </a:r>
          </a:p>
        </p:txBody>
      </p:sp>
      <p:sp>
        <p:nvSpPr>
          <p:cNvPr id="8195" name="Oval 17"/>
          <p:cNvSpPr>
            <a:spLocks noChangeArrowheads="1"/>
          </p:cNvSpPr>
          <p:nvPr/>
        </p:nvSpPr>
        <p:spPr bwMode="auto">
          <a:xfrm rot="1831783">
            <a:off x="3394075" y="2582863"/>
            <a:ext cx="865188" cy="4318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Century Gothic" pitchFamily="34" charset="0"/>
            </a:endParaRPr>
          </a:p>
        </p:txBody>
      </p:sp>
      <p:pic>
        <p:nvPicPr>
          <p:cNvPr id="3092" name="MSj0192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j00748430000[1]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3" descr="The%20%20very%20hungry%20caterpillar1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33375"/>
            <a:ext cx="6480175" cy="4643438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956603"/>
      </p:ext>
    </p:extLst>
  </p:cSld>
  <p:clrMapOvr>
    <a:masterClrMapping/>
  </p:clrMapOvr>
  <p:transition advTm="3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3" fill="hold"/>
                                        <p:tgtEl>
                                          <p:spTgt spid="30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9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6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38" y="5661025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18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813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8" y="4545013"/>
            <a:ext cx="9144000" cy="1800225"/>
          </a:xfrm>
        </p:spPr>
        <p:txBody>
          <a:bodyPr/>
          <a:lstStyle/>
          <a:p>
            <a:pPr eaLnBrk="1" hangingPunct="1"/>
            <a:r>
              <a:rPr lang="es-ES_tradnl" altLang="en-US" sz="3600" smtClean="0">
                <a:latin typeface="Century Gothic" pitchFamily="34" charset="0"/>
              </a:rPr>
              <a:t>Un domingo de mañana salió el tibio sol, del huevo salió una oruga diminuta y muy hambrienta. </a:t>
            </a:r>
          </a:p>
        </p:txBody>
      </p:sp>
      <p:pic>
        <p:nvPicPr>
          <p:cNvPr id="5126" name="Picture 6" descr="bsun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4450"/>
            <a:ext cx="2647950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205038"/>
            <a:ext cx="2592388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Freeform 10"/>
          <p:cNvSpPr>
            <a:spLocks/>
          </p:cNvSpPr>
          <p:nvPr/>
        </p:nvSpPr>
        <p:spPr bwMode="auto">
          <a:xfrm>
            <a:off x="-36513" y="3656013"/>
            <a:ext cx="9659938" cy="947737"/>
          </a:xfrm>
          <a:custGeom>
            <a:avLst/>
            <a:gdLst>
              <a:gd name="T0" fmla="*/ 0 w 6085"/>
              <a:gd name="T1" fmla="*/ 2147483647 h 597"/>
              <a:gd name="T2" fmla="*/ 2147483647 w 6085"/>
              <a:gd name="T3" fmla="*/ 2147483647 h 597"/>
              <a:gd name="T4" fmla="*/ 2147483647 w 6085"/>
              <a:gd name="T5" fmla="*/ 2147483647 h 597"/>
              <a:gd name="T6" fmla="*/ 2147483647 w 6085"/>
              <a:gd name="T7" fmla="*/ 2147483647 h 597"/>
              <a:gd name="T8" fmla="*/ 2147483647 w 6085"/>
              <a:gd name="T9" fmla="*/ 2147483647 h 597"/>
              <a:gd name="T10" fmla="*/ 2147483647 w 6085"/>
              <a:gd name="T11" fmla="*/ 2147483647 h 59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085" h="597">
                <a:moveTo>
                  <a:pt x="0" y="583"/>
                </a:moveTo>
                <a:cubicBezTo>
                  <a:pt x="128" y="329"/>
                  <a:pt x="257" y="76"/>
                  <a:pt x="771" y="38"/>
                </a:cubicBezTo>
                <a:cubicBezTo>
                  <a:pt x="1285" y="0"/>
                  <a:pt x="2457" y="333"/>
                  <a:pt x="3084" y="356"/>
                </a:cubicBezTo>
                <a:cubicBezTo>
                  <a:pt x="3711" y="379"/>
                  <a:pt x="4075" y="145"/>
                  <a:pt x="4536" y="175"/>
                </a:cubicBezTo>
                <a:cubicBezTo>
                  <a:pt x="4997" y="205"/>
                  <a:pt x="5617" y="477"/>
                  <a:pt x="5851" y="537"/>
                </a:cubicBezTo>
                <a:cubicBezTo>
                  <a:pt x="6085" y="597"/>
                  <a:pt x="5927" y="537"/>
                  <a:pt x="5942" y="537"/>
                </a:cubicBezTo>
              </a:path>
            </a:pathLst>
          </a:custGeom>
          <a:noFill/>
          <a:ln w="76200" cmpd="sng">
            <a:solidFill>
              <a:srgbClr val="66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5133" name="MSj0197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j03885740000[1]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Cloud"/>
          <p:cNvSpPr>
            <a:spLocks noChangeAspect="1" noEditPoints="1" noChangeArrowheads="1"/>
          </p:cNvSpPr>
          <p:nvPr/>
        </p:nvSpPr>
        <p:spPr bwMode="auto">
          <a:xfrm>
            <a:off x="971550" y="404813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226" name="Cloud"/>
          <p:cNvSpPr>
            <a:spLocks noChangeAspect="1" noEditPoints="1" noChangeArrowheads="1"/>
          </p:cNvSpPr>
          <p:nvPr/>
        </p:nvSpPr>
        <p:spPr bwMode="auto">
          <a:xfrm>
            <a:off x="4932363" y="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227" name="Picture 17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924175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548133"/>
      </p:ext>
    </p:extLst>
  </p:cSld>
  <p:clrMapOvr>
    <a:masterClrMapping/>
  </p:clrMapOvr>
  <p:transition advTm="7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loud"/>
          <p:cNvSpPr>
            <a:spLocks noChangeAspect="1" noEditPoints="1" noChangeArrowheads="1"/>
          </p:cNvSpPr>
          <p:nvPr/>
        </p:nvSpPr>
        <p:spPr bwMode="auto">
          <a:xfrm>
            <a:off x="4427538" y="333375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0243" name="Picture 14" descr="sflow1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244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589588"/>
            <a:ext cx="9144000" cy="998537"/>
          </a:xfrm>
        </p:spPr>
        <p:txBody>
          <a:bodyPr/>
          <a:lstStyle/>
          <a:p>
            <a:pPr eaLnBrk="1" hangingPunct="1"/>
            <a:r>
              <a:rPr lang="es-ES_tradnl" altLang="en-US" sz="3600" smtClean="0">
                <a:latin typeface="Century Gothic" pitchFamily="34" charset="0"/>
              </a:rPr>
              <a:t>Enseguida empezó a buscar comida…..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349500"/>
            <a:ext cx="3671888" cy="26130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5795963" y="260350"/>
            <a:ext cx="3059112" cy="2808288"/>
          </a:xfrm>
          <a:prstGeom prst="cloudCallout">
            <a:avLst>
              <a:gd name="adj1" fmla="val -62093"/>
              <a:gd name="adj2" fmla="val 47005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latin typeface="Century Gothic" pitchFamily="34" charset="0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372225" y="1052513"/>
            <a:ext cx="20161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3600">
                <a:latin typeface="Century Gothic" pitchFamily="34" charset="0"/>
              </a:rPr>
              <a:t> Tengo hambre</a:t>
            </a:r>
          </a:p>
        </p:txBody>
      </p:sp>
      <p:sp>
        <p:nvSpPr>
          <p:cNvPr id="10248" name="Cloud"/>
          <p:cNvSpPr>
            <a:spLocks noChangeAspect="1" noEditPoints="1" noChangeArrowheads="1"/>
          </p:cNvSpPr>
          <p:nvPr/>
        </p:nvSpPr>
        <p:spPr bwMode="auto">
          <a:xfrm>
            <a:off x="179388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0249" name="Picture 12" descr="sflow1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16338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3" descr="sflow1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149725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Freeform 4"/>
          <p:cNvSpPr>
            <a:spLocks/>
          </p:cNvSpPr>
          <p:nvPr/>
        </p:nvSpPr>
        <p:spPr bwMode="auto">
          <a:xfrm>
            <a:off x="-36513" y="3897313"/>
            <a:ext cx="9899651" cy="1763712"/>
          </a:xfrm>
          <a:custGeom>
            <a:avLst/>
            <a:gdLst>
              <a:gd name="T0" fmla="*/ 0 w 6236"/>
              <a:gd name="T1" fmla="*/ 2147483647 h 1111"/>
              <a:gd name="T2" fmla="*/ 2147483647 w 6236"/>
              <a:gd name="T3" fmla="*/ 2147483647 h 1111"/>
              <a:gd name="T4" fmla="*/ 2147483647 w 6236"/>
              <a:gd name="T5" fmla="*/ 2147483647 h 1111"/>
              <a:gd name="T6" fmla="*/ 2147483647 w 6236"/>
              <a:gd name="T7" fmla="*/ 2147483647 h 1111"/>
              <a:gd name="T8" fmla="*/ 2147483647 w 6236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236" h="1111">
                <a:moveTo>
                  <a:pt x="0" y="884"/>
                </a:moveTo>
                <a:cubicBezTo>
                  <a:pt x="105" y="642"/>
                  <a:pt x="211" y="401"/>
                  <a:pt x="816" y="431"/>
                </a:cubicBezTo>
                <a:cubicBezTo>
                  <a:pt x="1421" y="461"/>
                  <a:pt x="2790" y="1111"/>
                  <a:pt x="3629" y="1066"/>
                </a:cubicBezTo>
                <a:cubicBezTo>
                  <a:pt x="4468" y="1021"/>
                  <a:pt x="5466" y="318"/>
                  <a:pt x="5851" y="159"/>
                </a:cubicBezTo>
                <a:cubicBezTo>
                  <a:pt x="6236" y="0"/>
                  <a:pt x="5927" y="113"/>
                  <a:pt x="5942" y="113"/>
                </a:cubicBezTo>
              </a:path>
            </a:pathLst>
          </a:custGeom>
          <a:noFill/>
          <a:ln w="76200" cmpd="sng">
            <a:solidFill>
              <a:srgbClr val="66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8391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7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loud"/>
          <p:cNvSpPr>
            <a:spLocks noChangeAspect="1" noEditPoints="1" noChangeArrowheads="1"/>
          </p:cNvSpPr>
          <p:nvPr/>
        </p:nvSpPr>
        <p:spPr bwMode="auto">
          <a:xfrm>
            <a:off x="179388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268" name="Cloud"/>
          <p:cNvSpPr>
            <a:spLocks noChangeAspect="1" noEditPoints="1" noChangeArrowheads="1"/>
          </p:cNvSpPr>
          <p:nvPr/>
        </p:nvSpPr>
        <p:spPr bwMode="auto">
          <a:xfrm>
            <a:off x="5795963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445125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 El lunes comió una manzana, pero aún seguía hambrienta..</a:t>
            </a: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2592388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apple_logo_MS_Clip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565400"/>
            <a:ext cx="2084388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4356100" y="1598613"/>
            <a:ext cx="3311525" cy="644525"/>
          </a:xfrm>
          <a:prstGeom prst="wedgeRoundRectCallout">
            <a:avLst>
              <a:gd name="adj1" fmla="val 1449"/>
              <a:gd name="adj2" fmla="val 21859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400" b="1">
                <a:latin typeface="Century Gothic" pitchFamily="34" charset="0"/>
              </a:rPr>
              <a:t>¡Aún tengo hambre!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2400">
              <a:latin typeface="Century Gothic" pitchFamily="34" charset="0"/>
            </a:endParaRP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140200" y="1414463"/>
            <a:ext cx="2952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1800">
                <a:latin typeface="Century Gothic" pitchFamily="34" charset="0"/>
              </a:rPr>
              <a:t> </a:t>
            </a:r>
          </a:p>
        </p:txBody>
      </p:sp>
      <p:pic>
        <p:nvPicPr>
          <p:cNvPr id="7179" name="MSSN208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SN00542A0000[1]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308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5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5085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6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437063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029713"/>
      </p:ext>
    </p:extLst>
  </p:cSld>
  <p:clrMapOvr>
    <a:masterClrMapping/>
  </p:clrMapOvr>
  <p:transition advTm="7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59" fill="hold"/>
                                        <p:tgtEl>
                                          <p:spTgt spid="71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359"/>
                            </p:stCondLst>
                            <p:childTnLst>
                              <p:par>
                                <p:cTn id="1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9"/>
                </p:tgtEl>
              </p:cMediaNode>
            </p:audio>
          </p:childTnLst>
        </p:cTn>
      </p:par>
    </p:tnLst>
    <p:bldLst>
      <p:bldP spid="7176" grpId="0" animBg="1"/>
      <p:bldP spid="71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loud"/>
          <p:cNvSpPr>
            <a:spLocks noChangeAspect="1" noEditPoints="1" noChangeArrowheads="1"/>
          </p:cNvSpPr>
          <p:nvPr/>
        </p:nvSpPr>
        <p:spPr bwMode="auto">
          <a:xfrm>
            <a:off x="179388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291" name="Cloud"/>
          <p:cNvSpPr>
            <a:spLocks noChangeAspect="1" noEditPoints="1" noChangeArrowheads="1"/>
          </p:cNvSpPr>
          <p:nvPr/>
        </p:nvSpPr>
        <p:spPr bwMode="auto">
          <a:xfrm>
            <a:off x="5580063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445125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El martes comió dos peras, pero aún seguía hambrienta. </a:t>
            </a: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997200"/>
            <a:ext cx="2592388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fruit_clipart_pe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2476500"/>
            <a:ext cx="1333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fruit_clipart_pe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565400"/>
            <a:ext cx="1333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4067175" y="1341438"/>
            <a:ext cx="3313113" cy="719137"/>
          </a:xfrm>
          <a:prstGeom prst="wedgeRoundRectCallout">
            <a:avLst>
              <a:gd name="adj1" fmla="val 231"/>
              <a:gd name="adj2" fmla="val 24806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latin typeface="Century Gothic" pitchFamily="34" charset="0"/>
            </a:endParaRP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067175" y="1443038"/>
            <a:ext cx="327818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400" b="1">
                <a:latin typeface="Century Gothic" pitchFamily="34" charset="0"/>
              </a:rPr>
              <a:t>¡Aún tengo hambre!</a:t>
            </a:r>
          </a:p>
        </p:txBody>
      </p:sp>
      <p:pic>
        <p:nvPicPr>
          <p:cNvPr id="9228" name="MSSN211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SN00542A0000[1]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3414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5" descr="sflow1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5085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6" descr="sflow1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2926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277265"/>
      </p:ext>
    </p:extLst>
  </p:cSld>
  <p:clrMapOvr>
    <a:masterClrMapping/>
  </p:clrMapOvr>
  <p:transition advTm="9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92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359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359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359"/>
                            </p:stCondLst>
                            <p:childTnLst>
                              <p:par>
                                <p:cTn id="2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359" fill="hold"/>
                                        <p:tgtEl>
                                          <p:spTgt spid="92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718"/>
                            </p:stCondLst>
                            <p:childTnLst>
                              <p:par>
                                <p:cTn id="26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2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8"/>
                </p:tgtEl>
              </p:cMediaNode>
            </p:audio>
          </p:childTnLst>
        </p:cTn>
      </p:par>
    </p:tnLst>
    <p:bldLst>
      <p:bldP spid="9225" grpId="0" animBg="1"/>
      <p:bldP spid="92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08050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El miércoles comió tres ciruelas, pero aún seguía hambrienta.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13100"/>
            <a:ext cx="2592388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food3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3636963"/>
            <a:ext cx="935038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food3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500438"/>
            <a:ext cx="1008063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0" descr="food33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500438"/>
            <a:ext cx="1008063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AutoShape 11"/>
          <p:cNvSpPr>
            <a:spLocks noChangeArrowheads="1"/>
          </p:cNvSpPr>
          <p:nvPr/>
        </p:nvSpPr>
        <p:spPr bwMode="auto">
          <a:xfrm>
            <a:off x="3851275" y="2276475"/>
            <a:ext cx="3313113" cy="865188"/>
          </a:xfrm>
          <a:prstGeom prst="wedgeRoundRectCallout">
            <a:avLst>
              <a:gd name="adj1" fmla="val 56375"/>
              <a:gd name="adj2" fmla="val 14552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latin typeface="Century Gothic" pitchFamily="34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3851275" y="2478088"/>
            <a:ext cx="33131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400" b="1">
                <a:latin typeface="Century Gothic" pitchFamily="34" charset="0"/>
              </a:rPr>
              <a:t> ¡Aún tengo hambre!</a:t>
            </a:r>
          </a:p>
        </p:txBody>
      </p:sp>
      <p:pic>
        <p:nvPicPr>
          <p:cNvPr id="10257" name="MSSN2145.wav">
            <a:hlinkClick r:id="" action="ppaction://media"/>
          </p:cNvPr>
          <p:cNvPicPr>
            <a:picLocks noRot="1" noChangeAspect="1" noChangeArrowheads="1"/>
          </p:cNvPicPr>
          <p:nvPr>
            <p:ph sz="half" idx="2"/>
            <a:wavAudioFile r:embed="rId2" name="MSSN00542A0000[1]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59788" y="1484313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2" name="Picture 21" descr="sflow1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5085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22" descr="sflow1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5229225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3" descr="sflow1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373688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6749008"/>
      </p:ext>
    </p:extLst>
  </p:cSld>
  <p:clrMapOvr>
    <a:masterClrMapping/>
  </p:clrMapOvr>
  <p:transition advTm="17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02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122E-6 L 0.25 -4.122E-6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5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57"/>
                </p:tgtEl>
              </p:cMediaNode>
            </p:audio>
          </p:childTnLst>
        </p:cTn>
      </p:par>
    </p:tnLst>
    <p:bldLst>
      <p:bldP spid="10251" grpId="0" animBg="1"/>
      <p:bldP spid="102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loud"/>
          <p:cNvSpPr>
            <a:spLocks noChangeAspect="1" noEditPoints="1" noChangeArrowheads="1"/>
          </p:cNvSpPr>
          <p:nvPr/>
        </p:nvSpPr>
        <p:spPr bwMode="auto">
          <a:xfrm>
            <a:off x="5940425" y="333375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013325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El jueves, comió cuatro fresas, pero aún seguía hambrienta.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20938"/>
            <a:ext cx="2952750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strawberry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06863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strawberry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3022600"/>
            <a:ext cx="865188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0" descr="strawberry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792162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 descr="strawberry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068638"/>
            <a:ext cx="890587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AutoShape 13"/>
          <p:cNvSpPr>
            <a:spLocks noChangeArrowheads="1"/>
          </p:cNvSpPr>
          <p:nvPr/>
        </p:nvSpPr>
        <p:spPr bwMode="auto">
          <a:xfrm>
            <a:off x="3563938" y="701675"/>
            <a:ext cx="3313112" cy="566738"/>
          </a:xfrm>
          <a:prstGeom prst="wedgeRoundRectCallout">
            <a:avLst>
              <a:gd name="adj1" fmla="val 79144"/>
              <a:gd name="adj2" fmla="val 32771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1800">
              <a:latin typeface="Century Gothic" pitchFamily="34" charset="0"/>
            </a:endParaRP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3563938" y="701675"/>
            <a:ext cx="3313112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000">
                <a:latin typeface="Century Gothic" pitchFamily="34" charset="0"/>
              </a:rPr>
              <a:t> </a:t>
            </a:r>
            <a:r>
              <a:rPr lang="es-ES_tradnl" altLang="en-US" sz="2400" b="1">
                <a:latin typeface="Century Gothic" pitchFamily="34" charset="0"/>
              </a:rPr>
              <a:t>¡Aún tengo hambre!</a:t>
            </a:r>
          </a:p>
        </p:txBody>
      </p:sp>
      <p:pic>
        <p:nvPicPr>
          <p:cNvPr id="11279" name="MSSN217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SN00542A0000[1]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492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8" name="Cloud"/>
          <p:cNvSpPr>
            <a:spLocks noChangeAspect="1" noEditPoints="1" noChangeArrowheads="1"/>
          </p:cNvSpPr>
          <p:nvPr/>
        </p:nvSpPr>
        <p:spPr bwMode="auto">
          <a:xfrm>
            <a:off x="179388" y="26035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162952"/>
      </p:ext>
    </p:extLst>
  </p:cSld>
  <p:clrMapOvr>
    <a:masterClrMapping/>
  </p:clrMapOvr>
  <p:transition advTm="10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12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359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0906E-6 L 0.2401 0.00208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9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359"/>
                            </p:stCondLst>
                            <p:childTnLst>
                              <p:par>
                                <p:cTn id="1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359"/>
                            </p:stCondLst>
                            <p:childTnLst>
                              <p:par>
                                <p:cTn id="2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011 0.00208 L 0.42709 0.0041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359"/>
                            </p:stCondLst>
                            <p:childTnLst>
                              <p:par>
                                <p:cTn id="2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205 0.00416 L 0.53125 0.0104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51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359"/>
                            </p:stCondLst>
                            <p:childTnLst>
                              <p:par>
                                <p:cTn id="3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1" repeatCount="4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9"/>
                </p:tgtEl>
              </p:cMediaNode>
            </p:audio>
          </p:childTnLst>
        </p:cTn>
      </p:par>
    </p:tnLst>
    <p:bldLst>
      <p:bldP spid="11277" grpId="0" animBg="1"/>
      <p:bldP spid="112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loud"/>
          <p:cNvSpPr>
            <a:spLocks noChangeAspect="1" noEditPoints="1" noChangeArrowheads="1"/>
          </p:cNvSpPr>
          <p:nvPr/>
        </p:nvSpPr>
        <p:spPr bwMode="auto">
          <a:xfrm>
            <a:off x="250825" y="1484313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El viernes comió cinco naranjas, pero aún seguía hambrienta.</a:t>
            </a:r>
          </a:p>
        </p:txBody>
      </p:sp>
      <p:pic>
        <p:nvPicPr>
          <p:cNvPr id="12293" name="Picture 5" descr="thum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221163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 descr="thum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99720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 descr="thum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437063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1" descr="thum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284538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3" descr="thum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437063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581525"/>
            <a:ext cx="2592388" cy="18446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AutoShape 15"/>
          <p:cNvSpPr>
            <a:spLocks noChangeArrowheads="1"/>
          </p:cNvSpPr>
          <p:nvPr/>
        </p:nvSpPr>
        <p:spPr bwMode="auto">
          <a:xfrm>
            <a:off x="3276600" y="2416175"/>
            <a:ext cx="3313113" cy="649288"/>
          </a:xfrm>
          <a:prstGeom prst="wedgeRoundRectCallout">
            <a:avLst>
              <a:gd name="adj1" fmla="val 90019"/>
              <a:gd name="adj2" fmla="val 24521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400" b="1">
                <a:latin typeface="Century Gothic" pitchFamily="34" charset="0"/>
              </a:rPr>
              <a:t>¡Aún tengo hambre!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ES_tradnl" altLang="en-US" sz="2400">
              <a:latin typeface="Century Gothic" pitchFamily="34" charset="0"/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 flipV="1">
            <a:off x="4500563" y="1989138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s-ES_tradnl" altLang="en-US" sz="2000">
                <a:latin typeface="Century Gothic" pitchFamily="34" charset="0"/>
              </a:rPr>
              <a:t> </a:t>
            </a:r>
          </a:p>
        </p:txBody>
      </p:sp>
      <p:pic>
        <p:nvPicPr>
          <p:cNvPr id="12306" name="MSSN2208.wav">
            <a:hlinkClick r:id="" action="ppaction://media"/>
          </p:cNvPr>
          <p:cNvPicPr>
            <a:picLocks noRot="1" noChangeAspect="1" noChangeArrowheads="1"/>
          </p:cNvPicPr>
          <p:nvPr>
            <p:ph idx="1"/>
            <a:wavAudioFile r:embed="rId1" name="MSSN00542A0000[1]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82025" y="692150"/>
            <a:ext cx="304800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73" name="Picture 21" descr="sflow1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516563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22" descr="sflow1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5589588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265888"/>
      </p:ext>
    </p:extLst>
  </p:cSld>
  <p:clrMapOvr>
    <a:masterClrMapping/>
  </p:clrMapOvr>
  <p:transition advTm="13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23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359"/>
                            </p:stCondLst>
                            <p:childTnLst>
                              <p:par>
                                <p:cTn id="1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 0.03327 L 0.23628 -0.071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-5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359"/>
                            </p:stCondLst>
                            <p:childTnLst>
                              <p:par>
                                <p:cTn id="1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1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628 -0.0714 L 0.36232 -0.1342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31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359"/>
                            </p:stCondLst>
                            <p:childTnLst>
                              <p:par>
                                <p:cTn id="2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359"/>
                            </p:stCondLst>
                            <p:childTnLst>
                              <p:par>
                                <p:cTn id="2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359"/>
                            </p:stCondLst>
                            <p:childTnLst>
                              <p:par>
                                <p:cTn id="3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1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024 -0.13424 L 0.62205 -0.0402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0" y="4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2359"/>
                            </p:stCondLst>
                            <p:childTnLst>
                              <p:par>
                                <p:cTn id="3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2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2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5" repeatCount="5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306"/>
                </p:tgtEl>
              </p:cMediaNode>
            </p:audio>
          </p:childTnLst>
        </p:cTn>
      </p:par>
    </p:tnLst>
    <p:bldLst>
      <p:bldP spid="1230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watermelon_simpl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072421">
            <a:off x="7413626" y="4845050"/>
            <a:ext cx="12382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4" descr="clip_cupcake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380841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 descr="sausage35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5140325"/>
            <a:ext cx="1238250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6" descr="pie_cherry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13" y="3987800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7" descr="0269-0609-0421-4829_TN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" y="5073650"/>
            <a:ext cx="86836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8" name="Picture 8" descr="Clipart3%2520salami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1773238"/>
            <a:ext cx="14382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9" descr="pickle12">
            <a:hlinkClick r:id="rId17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1630363"/>
            <a:ext cx="1512887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0" descr="food6">
            <a:hlinkClick r:id="rId19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88" y="765175"/>
            <a:ext cx="1368425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11" descr="ice-cream-cone-th">
            <a:hlinkClick r:id="rId21"/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908050"/>
            <a:ext cx="65246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Picture 12" descr="EAT024">
            <a:hlinkClick r:id="rId23"/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1751013"/>
            <a:ext cx="1296987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Rectangle 13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836613"/>
          </a:xfrm>
        </p:spPr>
        <p:txBody>
          <a:bodyPr/>
          <a:lstStyle/>
          <a:p>
            <a:pPr eaLnBrk="1" hangingPunct="1"/>
            <a:r>
              <a:rPr lang="es-ES_tradnl" altLang="en-US" smtClean="0">
                <a:latin typeface="Century Gothic" pitchFamily="34" charset="0"/>
              </a:rPr>
              <a:t> El sábado comió …</a:t>
            </a:r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4211638" y="2708275"/>
            <a:ext cx="1296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 </a:t>
            </a:r>
          </a:p>
        </p:txBody>
      </p:sp>
      <p:pic>
        <p:nvPicPr>
          <p:cNvPr id="40977" name="MSSN2239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MSSN00542A0000[1].wav"/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3333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-252413" y="2936875"/>
            <a:ext cx="3203576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 trozo de pastel de chocolate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5148263" y="1806575"/>
            <a:ext cx="205105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loncha de queso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1835150" y="1916113"/>
            <a:ext cx="18002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 helado</a:t>
            </a:r>
          </a:p>
        </p:txBody>
      </p:sp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6884988" y="2670175"/>
            <a:ext cx="2295525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rodaja de salchichón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3635375" y="5599113"/>
            <a:ext cx="2124075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salchicha</a:t>
            </a:r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7240588" y="5937250"/>
            <a:ext cx="1800225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 trozo de sandía</a:t>
            </a:r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4859338" y="4630738"/>
            <a:ext cx="30257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magdalena</a:t>
            </a:r>
          </a:p>
        </p:txBody>
      </p:sp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3419475" y="2900363"/>
            <a:ext cx="1944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 pepino</a:t>
            </a:r>
          </a:p>
        </p:txBody>
      </p:sp>
      <p:sp>
        <p:nvSpPr>
          <p:cNvPr id="40986" name="Text Box 26"/>
          <p:cNvSpPr txBox="1">
            <a:spLocks noChangeArrowheads="1"/>
          </p:cNvSpPr>
          <p:nvPr/>
        </p:nvSpPr>
        <p:spPr bwMode="auto">
          <a:xfrm>
            <a:off x="-46038" y="6275388"/>
            <a:ext cx="22336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paleta</a:t>
            </a:r>
          </a:p>
        </p:txBody>
      </p:sp>
      <p:sp>
        <p:nvSpPr>
          <p:cNvPr id="40987" name="Text Box 27"/>
          <p:cNvSpPr txBox="1">
            <a:spLocks noChangeArrowheads="1"/>
          </p:cNvSpPr>
          <p:nvPr/>
        </p:nvSpPr>
        <p:spPr bwMode="auto">
          <a:xfrm>
            <a:off x="1420813" y="4979988"/>
            <a:ext cx="2279650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400">
                <a:latin typeface="Century Gothic" pitchFamily="34" charset="0"/>
              </a:rPr>
              <a:t>una tarta de cerezas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4382684"/>
      </p:ext>
    </p:extLst>
  </p:cSld>
  <p:clrMapOvr>
    <a:masterClrMapping/>
  </p:clrMapOvr>
  <p:transition advTm="26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409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9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9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0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7" dur="20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77"/>
                </p:tgtEl>
              </p:cMediaNode>
            </p:audio>
          </p:childTnLst>
        </p:cTn>
      </p:par>
    </p:tnLst>
    <p:bldLst>
      <p:bldP spid="40976" grpId="0"/>
      <p:bldP spid="40978" grpId="0"/>
      <p:bldP spid="40979" grpId="0"/>
      <p:bldP spid="40980" grpId="0"/>
      <p:bldP spid="40982" grpId="0"/>
      <p:bldP spid="40983" grpId="0"/>
      <p:bldP spid="40984" grpId="0"/>
      <p:bldP spid="40985" grpId="0"/>
      <p:bldP spid="40986" grpId="0"/>
      <p:bldP spid="409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57338"/>
          </a:xfrm>
        </p:spPr>
        <p:txBody>
          <a:bodyPr/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 ¡Esa noche, tuvo un tremendo dolor de estómago!  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59063"/>
            <a:ext cx="5905500" cy="419893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Cloud"/>
          <p:cNvSpPr>
            <a:spLocks noChangeAspect="1" noEditPoints="1" noChangeArrowheads="1"/>
          </p:cNvSpPr>
          <p:nvPr/>
        </p:nvSpPr>
        <p:spPr bwMode="auto">
          <a:xfrm>
            <a:off x="179388" y="1700213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7413" name="Picture 8" descr="sflow1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229225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7" name="AutoShape 9"/>
          <p:cNvSpPr>
            <a:spLocks noChangeArrowheads="1"/>
          </p:cNvSpPr>
          <p:nvPr/>
        </p:nvSpPr>
        <p:spPr bwMode="auto">
          <a:xfrm>
            <a:off x="5435600" y="1700213"/>
            <a:ext cx="3708400" cy="1584325"/>
          </a:xfrm>
          <a:prstGeom prst="cloudCallout">
            <a:avLst>
              <a:gd name="adj1" fmla="val -25148"/>
              <a:gd name="adj2" fmla="val 10118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n-US" sz="2800" b="1">
                <a:latin typeface="Century Gothic" pitchFamily="34" charset="0"/>
              </a:rPr>
              <a:t>¡Me siento mal!</a:t>
            </a:r>
          </a:p>
        </p:txBody>
      </p:sp>
    </p:spTree>
    <p:extLst>
      <p:ext uri="{BB962C8B-B14F-4D97-AF65-F5344CB8AC3E}">
        <p14:creationId xmlns:p14="http://schemas.microsoft.com/office/powerpoint/2010/main" val="3737504381"/>
      </p:ext>
    </p:extLst>
  </p:cSld>
  <p:clrMapOvr>
    <a:masterClrMapping/>
  </p:clrMapOvr>
  <p:transition advTm="3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loud"/>
          <p:cNvSpPr>
            <a:spLocks noChangeAspect="1" noEditPoints="1" noChangeArrowheads="1"/>
          </p:cNvSpPr>
          <p:nvPr/>
        </p:nvSpPr>
        <p:spPr bwMode="auto">
          <a:xfrm>
            <a:off x="6400800" y="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08500"/>
            <a:ext cx="9144000" cy="2349500"/>
          </a:xfrm>
        </p:spPr>
        <p:txBody>
          <a:bodyPr/>
          <a:lstStyle/>
          <a:p>
            <a:pPr algn="l" eaLnBrk="1" hangingPunct="1"/>
            <a:r>
              <a:rPr lang="en-GB" altLang="en-US" sz="4000" smtClean="0">
                <a:latin typeface="Comic Sans MS" pitchFamily="66" charset="0"/>
              </a:rPr>
              <a:t> </a:t>
            </a:r>
            <a:r>
              <a:rPr lang="es-ES_tradnl" altLang="en-US" sz="4000" smtClean="0">
                <a:latin typeface="Century Gothic" pitchFamily="34" charset="0"/>
              </a:rPr>
              <a:t>El día siguiente era domingo otra vez. La oruga comió una hermosa hoja verde, y se sintió mucho mejor. 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4313"/>
            <a:ext cx="4176712" cy="29702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MSSN2301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MSSN00542A0000[1]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207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Cloud"/>
          <p:cNvSpPr>
            <a:spLocks noChangeAspect="1" noEditPoints="1" noChangeArrowheads="1"/>
          </p:cNvSpPr>
          <p:nvPr/>
        </p:nvSpPr>
        <p:spPr bwMode="auto">
          <a:xfrm>
            <a:off x="0" y="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8439" name="Picture 10" descr="sflow1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3429000"/>
            <a:ext cx="7905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205038"/>
            <a:ext cx="2057400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9918133"/>
      </p:ext>
    </p:extLst>
  </p:cSld>
  <p:clrMapOvr>
    <a:masterClrMapping/>
  </p:clrMapOvr>
  <p:transition advTm="5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43 -0.00693 L 0.35243 -0.00693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359" fill="hold"/>
                                        <p:tgtEl>
                                          <p:spTgt spid="14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8716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Ya no tenía hambre, ni era una pequeña oruga. ¡Ahora era una oruga grande y gorda!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889250"/>
            <a:ext cx="6192838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MSj02317.wav">
            <a:hlinkClick r:id="" action="ppaction://media"/>
          </p:cNvPr>
          <p:cNvPicPr>
            <a:picLocks noRot="1" noChangeAspect="1" noChangeArrowheads="1"/>
          </p:cNvPicPr>
          <p:nvPr>
            <a:wavAudioFile r:embed="rId2" name="MSj03882360000[1]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992813"/>
            <a:ext cx="8651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5057787"/>
      </p:ext>
    </p:extLst>
  </p:cSld>
  <p:clrMapOvr>
    <a:masterClrMapping/>
  </p:clrMapOvr>
  <p:transition advTm="5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235" fill="hold"/>
                                        <p:tgtEl>
                                          <p:spTgt spid="153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7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3213100"/>
          </a:xfrm>
        </p:spPr>
        <p:txBody>
          <a:bodyPr/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Construyó una casa – un capullo – y se encerró en ella por más de dos semanas. Un día hizo un agujero en el capullo, empujó un poco para salir y…..</a:t>
            </a:r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13100"/>
            <a:ext cx="6840538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59" t="22523" r="1563"/>
          <a:stretch>
            <a:fillRect/>
          </a:stretch>
        </p:blipFill>
        <p:spPr bwMode="auto">
          <a:xfrm>
            <a:off x="6804025" y="3500438"/>
            <a:ext cx="1103313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492821"/>
      </p:ext>
    </p:extLst>
  </p:cSld>
  <p:clrMapOvr>
    <a:masterClrMapping/>
  </p:clrMapOvr>
  <p:transition advTm="7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63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1" descr="flo-butterfl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83444">
            <a:off x="688975" y="1617663"/>
            <a:ext cx="6408738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loud"/>
          <p:cNvSpPr>
            <a:spLocks noChangeAspect="1" noEditPoints="1" noChangeArrowheads="1"/>
          </p:cNvSpPr>
          <p:nvPr/>
        </p:nvSpPr>
        <p:spPr bwMode="auto">
          <a:xfrm rot="929944">
            <a:off x="6400800" y="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508" name="Cloud"/>
          <p:cNvSpPr>
            <a:spLocks noChangeAspect="1" noEditPoints="1" noChangeArrowheads="1"/>
          </p:cNvSpPr>
          <p:nvPr/>
        </p:nvSpPr>
        <p:spPr bwMode="auto">
          <a:xfrm>
            <a:off x="250825" y="0"/>
            <a:ext cx="2743200" cy="18383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50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229225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_tradnl" altLang="en-US" sz="4000" smtClean="0">
                <a:latin typeface="Century Gothic" pitchFamily="34" charset="0"/>
              </a:rPr>
              <a:t>¡Se encontró convertida en una bellísima mariposa!</a:t>
            </a:r>
          </a:p>
        </p:txBody>
      </p:sp>
      <p:pic>
        <p:nvPicPr>
          <p:cNvPr id="17416" name="MSj04310680000[1]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260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08590"/>
      </p:ext>
    </p:extLst>
  </p:cSld>
  <p:clrMapOvr>
    <a:masterClrMapping/>
  </p:clrMapOvr>
  <p:transition advTm="11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1" fill="hold"/>
                                        <p:tgtEl>
                                          <p:spTgt spid="174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|1.5|0.6|1.7|0.6|1.6|0.5|1.2|0.8|1.6|0.8|1.4|0.7|1.9|0.6|1.2|0.8|1.5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</Words>
  <Application>Microsoft Office PowerPoint</Application>
  <PresentationFormat>On-screen Show (4:3)</PresentationFormat>
  <Paragraphs>52</Paragraphs>
  <Slides>15</Slides>
  <Notes>15</Notes>
  <HiddenSlides>0</HiddenSlides>
  <MMClips>12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La oruga muy hambrienta. https://www.youtube.com/watch?v=C3zCD0phHmU </vt:lpstr>
      <vt:lpstr>PowerPoint Presentation</vt:lpstr>
      <vt:lpstr>Un domingo de mañana salió el tibio sol, del huevo salió una oruga diminuta y muy hambrienta. </vt:lpstr>
      <vt:lpstr>Enseguida empezó a buscar comida…..</vt:lpstr>
      <vt:lpstr> El lunes comió una manzana, pero aún seguía hambrienta..</vt:lpstr>
      <vt:lpstr>El martes comió dos peras, pero aún seguía hambrienta. </vt:lpstr>
      <vt:lpstr>El miércoles comió tres ciruelas, pero aún seguía hambrienta.</vt:lpstr>
      <vt:lpstr>El jueves, comió cuatro fresas, pero aún seguía hambrienta.</vt:lpstr>
      <vt:lpstr>El viernes comió cinco naranjas, pero aún seguía hambrienta.</vt:lpstr>
      <vt:lpstr> El sábado comió …</vt:lpstr>
      <vt:lpstr> ¡Esa noche, tuvo un tremendo dolor de estómago!  </vt:lpstr>
      <vt:lpstr> El día siguiente era domingo otra vez. La oruga comió una hermosa hoja verde, y se sintió mucho mejor.  </vt:lpstr>
      <vt:lpstr>Ya no tenía hambre, ni era una pequeña oruga. ¡Ahora era una oruga grande y gorda!</vt:lpstr>
      <vt:lpstr>Construyó una casa – un capullo – y se encerró en ella por más de dos semanas. Un día hizo un agujero en el capullo, empujó un poco para salir y…..</vt:lpstr>
      <vt:lpstr>¡Se encontró convertida en una bellísima mariposa!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oruga muy hambrienta. https://www.youtube.com/watch?v=C3zCD0phHmU </dc:title>
  <dc:creator>Katie Edwards</dc:creator>
  <cp:lastModifiedBy>Katie Edwards</cp:lastModifiedBy>
  <cp:revision>1</cp:revision>
  <dcterms:created xsi:type="dcterms:W3CDTF">2017-06-28T09:36:35Z</dcterms:created>
  <dcterms:modified xsi:type="dcterms:W3CDTF">2017-06-28T09:37:35Z</dcterms:modified>
</cp:coreProperties>
</file>