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5" r:id="rId2"/>
    <p:sldId id="266" r:id="rId3"/>
    <p:sldId id="267" r:id="rId4"/>
    <p:sldId id="268" r:id="rId5"/>
    <p:sldId id="269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567B55-1EDC-4B0A-AB87-03EA8EBB03FB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10CBA3-EF4C-4E48-9A44-91DFC4914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33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FD3D8C-BDF8-4603-9D6F-CC0A9B158A1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0249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Which word is correct?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FD3D8C-BDF8-4603-9D6F-CC0A9B158A1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3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127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227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60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76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19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969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19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871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553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474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D845A-AE0A-4CE1-B2A3-62936B7F61BD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9EEC5-7893-43BC-8E52-770777F7E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193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hyperlink" Target="http://www.google.co.uk/url?sa=i&amp;rct=j&amp;q=&amp;esrc=s&amp;source=images&amp;cd=&amp;cad=rja&amp;uact=8&amp;ved=0ahUKEwit8o6w-t3QAhVJbhQKHamKAAgQjRwIBw&amp;url=http://whatlovelybooks.com/shh-spoilers/&amp;psig=AFQjCNHUbGZhgoNP7G8MTFl-DyOlDrQotQ&amp;ust=1481058317117734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13" Type="http://schemas.openxmlformats.org/officeDocument/2006/relationships/image" Target="../media/image18.jpe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17.jpeg"/><Relationship Id="rId5" Type="http://schemas.openxmlformats.org/officeDocument/2006/relationships/image" Target="../media/image2.png"/><Relationship Id="rId10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4" Type="http://schemas.openxmlformats.org/officeDocument/2006/relationships/image" Target="../media/image1.jpe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5" Type="http://schemas.openxmlformats.org/officeDocument/2006/relationships/image" Target="../media/image12.png"/><Relationship Id="rId4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4" Type="http://schemas.openxmlformats.org/officeDocument/2006/relationships/image" Target="../media/image16.pn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5.jpeg"/><Relationship Id="rId4" Type="http://schemas.openxmlformats.org/officeDocument/2006/relationships/image" Target="../media/image2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.jpeg"/><Relationship Id="rId7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25.jpe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9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3" Type="http://schemas.openxmlformats.org/officeDocument/2006/relationships/image" Target="../media/image16.png"/><Relationship Id="rId3" Type="http://schemas.openxmlformats.org/officeDocument/2006/relationships/image" Target="../media/image27.png"/><Relationship Id="rId7" Type="http://schemas.openxmlformats.org/officeDocument/2006/relationships/image" Target="../media/image11.jpeg"/><Relationship Id="rId12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it8o6w-t3QAhVJbhQKHamKAAgQjRwIBw&amp;url=http://whatlovelybooks.com/shh-spoilers/&amp;psig=AFQjCNHUbGZhgoNP7G8MTFl-DyOlDrQotQ&amp;ust=1481058317117734" TargetMode="External"/><Relationship Id="rId11" Type="http://schemas.openxmlformats.org/officeDocument/2006/relationships/image" Target="../media/image1.jpeg"/><Relationship Id="rId5" Type="http://schemas.openxmlformats.org/officeDocument/2006/relationships/image" Target="../media/image15.jpeg"/><Relationship Id="rId10" Type="http://schemas.openxmlformats.org/officeDocument/2006/relationships/image" Target="../media/image19.png"/><Relationship Id="rId4" Type="http://schemas.openxmlformats.org/officeDocument/2006/relationships/image" Target="../media/image2.png"/><Relationship Id="rId9" Type="http://schemas.openxmlformats.org/officeDocument/2006/relationships/image" Target="../media/image17.jpeg"/><Relationship Id="rId1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7.png"/><Relationship Id="rId5" Type="http://schemas.openxmlformats.org/officeDocument/2006/relationships/image" Target="../media/image13.png"/><Relationship Id="rId10" Type="http://schemas.openxmlformats.org/officeDocument/2006/relationships/image" Target="../media/image26.png"/><Relationship Id="rId4" Type="http://schemas.openxmlformats.org/officeDocument/2006/relationships/image" Target="../media/image10.png"/><Relationship Id="rId9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www.youtube.com/watch?v=-SlE7uIYftQ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8.pn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600" b="1" u="sng" dirty="0" smtClean="0">
                <a:latin typeface="CCW Precursive 1" panose="03050602040000000000" pitchFamily="66" charset="0"/>
              </a:rPr>
              <a:t>El </a:t>
            </a:r>
            <a:r>
              <a:rPr lang="en-GB" sz="2600" b="1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600" b="1" u="sng" dirty="0" smtClean="0">
                <a:latin typeface="CCW Precursive 1" panose="03050602040000000000" pitchFamily="66" charset="0"/>
              </a:rPr>
              <a:t>:</a:t>
            </a:r>
            <a:endParaRPr lang="en-GB" sz="2600" b="1" u="sng" dirty="0">
              <a:latin typeface="CCW Precursive 1" panose="03050602040000000000" pitchFamily="66" charset="0"/>
            </a:endParaRPr>
          </a:p>
          <a:p>
            <a:r>
              <a:rPr lang="en-GB" sz="2600" b="1" dirty="0">
                <a:solidFill>
                  <a:srgbClr val="7030A0"/>
                </a:solidFill>
                <a:latin typeface="CCW Precursive 1" panose="03050602040000000000" pitchFamily="66" charset="0"/>
              </a:rPr>
              <a:t>To appreciate a traditional Spanish </a:t>
            </a:r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Easter recipe.</a:t>
            </a:r>
          </a:p>
          <a:p>
            <a:pPr marL="0" indent="0">
              <a:buNone/>
            </a:pPr>
            <a:endParaRPr lang="en-GB" sz="2600" b="1" u="sng" dirty="0" smtClean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b="1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b="1" u="sng" dirty="0" err="1">
                <a:latin typeface="CCW Precursive 1" panose="03050602040000000000" pitchFamily="66" charset="0"/>
              </a:rPr>
              <a:t>triunfar</a:t>
            </a:r>
            <a:r>
              <a:rPr lang="en-GB" sz="2600" b="1" u="sng" dirty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Use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phonics to read ingredient nouns.</a:t>
            </a:r>
            <a:endParaRPr lang="en-GB" sz="2600" b="1" dirty="0" smtClean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r>
              <a:rPr lang="en-GB" sz="2600" b="1" dirty="0" smtClean="0">
                <a:latin typeface="CCW Precursive 1" panose="03050602040000000000" pitchFamily="66" charset="0"/>
              </a:rPr>
              <a:t>Match</a:t>
            </a:r>
            <a:r>
              <a:rPr lang="en-GB" sz="2600" dirty="0" smtClean="0">
                <a:latin typeface="CCW Precursive 1" panose="03050602040000000000" pitchFamily="66" charset="0"/>
              </a:rPr>
              <a:t> </a:t>
            </a:r>
            <a:r>
              <a:rPr lang="en-GB" sz="2600" dirty="0">
                <a:latin typeface="CCW Precursive 1" panose="03050602040000000000" pitchFamily="66" charset="0"/>
              </a:rPr>
              <a:t>ingredient nouns with the correct picture.</a:t>
            </a:r>
          </a:p>
          <a:p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Watch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a video of how to make “Monas de Pascua”.</a:t>
            </a:r>
          </a:p>
          <a:p>
            <a:pPr marL="0" indent="0">
              <a:buNone/>
            </a:pP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    </a:t>
            </a:r>
            <a:r>
              <a:rPr lang="en-GB" sz="2600" b="1" dirty="0" smtClean="0">
                <a:latin typeface="CCW Precursive 1" panose="03050602040000000000" pitchFamily="66" charset="0"/>
              </a:rPr>
              <a:t>Make</a:t>
            </a:r>
            <a:r>
              <a:rPr lang="en-GB" sz="2600" dirty="0" smtClean="0">
                <a:latin typeface="CCW Precursive 1" panose="03050602040000000000" pitchFamily="66" charset="0"/>
              </a:rPr>
              <a:t> Monas de Pascua at home.</a:t>
            </a:r>
            <a:endParaRPr lang="en-GB" sz="2600" dirty="0">
              <a:solidFill>
                <a:srgbClr val="7030A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4" name="Title 8"/>
          <p:cNvSpPr txBox="1">
            <a:spLocks/>
          </p:cNvSpPr>
          <p:nvPr/>
        </p:nvSpPr>
        <p:spPr>
          <a:xfrm>
            <a:off x="395536" y="346646"/>
            <a:ext cx="8568952" cy="14261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u="sng" dirty="0" smtClean="0">
                <a:latin typeface="CCW Precursive 1" panose="03050602040000000000" pitchFamily="66" charset="0"/>
              </a:rPr>
              <a:t>¡F  l   s P  s   	s!</a:t>
            </a:r>
            <a:endParaRPr lang="en-GB" sz="5400" u="sng" dirty="0"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276331" y="561307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403648" y="555011"/>
            <a:ext cx="763777" cy="7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2551815" y="537581"/>
            <a:ext cx="508017" cy="73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6431046" y="476672"/>
            <a:ext cx="840948" cy="761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250784" y="546158"/>
            <a:ext cx="673960" cy="66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Image result for door slammin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3122346" y="476672"/>
            <a:ext cx="657566" cy="85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xplosion 1 12"/>
          <p:cNvSpPr/>
          <p:nvPr/>
        </p:nvSpPr>
        <p:spPr>
          <a:xfrm>
            <a:off x="35496" y="6096604"/>
            <a:ext cx="687003" cy="567771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66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Image result for monas de pasc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5" y="9662"/>
            <a:ext cx="9131115" cy="68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3419" y="5932467"/>
            <a:ext cx="6164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Una </a:t>
            </a:r>
            <a:r>
              <a:rPr lang="en-US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mona</a:t>
            </a:r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de Pascua</a:t>
            </a:r>
            <a:endParaRPr 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508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result for monas de pascu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-36512" y="5932467"/>
            <a:ext cx="92890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Monas de Pascua con chocolate</a:t>
            </a:r>
            <a:endParaRPr lang="en-US" sz="5400" b="1" cap="none" spc="0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221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mage result for monas de pascu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7" r="16304"/>
          <a:stretch/>
        </p:blipFill>
        <p:spPr bwMode="auto">
          <a:xfrm>
            <a:off x="504056" y="-28683"/>
            <a:ext cx="8316416" cy="691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3419" y="5932467"/>
            <a:ext cx="61647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Una </a:t>
            </a:r>
            <a:r>
              <a:rPr lang="en-US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mona</a:t>
            </a:r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de Pascua</a:t>
            </a:r>
            <a:endParaRPr 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309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monas de pasc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36" y="332656"/>
            <a:ext cx="9152936" cy="610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-58342" y="5203066"/>
            <a:ext cx="64082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Monas de Pascua </a:t>
            </a:r>
          </a:p>
          <a:p>
            <a:r>
              <a:rPr lang="en-US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en</a:t>
            </a:r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forma de </a:t>
            </a:r>
            <a:r>
              <a:rPr lang="en-US" sz="5400" b="1" cap="none" spc="0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animales</a:t>
            </a:r>
            <a:endParaRPr 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814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latin typeface="CCW Precursive 1" panose="03050602040000000000" pitchFamily="66" charset="0"/>
              </a:rPr>
              <a:t>		n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14894"/>
            <a:ext cx="5857994" cy="3898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877199" y="137638"/>
            <a:ext cx="1072407" cy="106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4211960" y="-30654"/>
            <a:ext cx="847431" cy="1225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Image result for shh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414" y="297058"/>
            <a:ext cx="945500" cy="86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washing machine spin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881" y="78563"/>
            <a:ext cx="744473" cy="111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218788" y="137639"/>
            <a:ext cx="1072407" cy="106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63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41424" cy="1143000"/>
          </a:xfrm>
        </p:spPr>
        <p:txBody>
          <a:bodyPr>
            <a:normAutofit/>
          </a:bodyPr>
          <a:lstStyle/>
          <a:p>
            <a:pPr algn="l"/>
            <a:r>
              <a:rPr lang="en-GB" sz="6000" dirty="0" smtClean="0">
                <a:latin typeface="CCW Precursive 1" panose="03050602040000000000" pitchFamily="66" charset="0"/>
              </a:rPr>
              <a:t>l  </a:t>
            </a:r>
            <a:r>
              <a:rPr lang="en-GB" sz="6000" dirty="0" err="1" smtClean="0">
                <a:latin typeface="CCW Precursive 1" panose="03050602040000000000" pitchFamily="66" charset="0"/>
              </a:rPr>
              <a:t>ch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3037210" cy="40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t="13644" r="17284" b="13644"/>
          <a:stretch/>
        </p:blipFill>
        <p:spPr bwMode="auto">
          <a:xfrm>
            <a:off x="5083624" y="1756825"/>
            <a:ext cx="3442064" cy="2950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2411760" y="4707166"/>
            <a:ext cx="6480720" cy="21062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 smtClean="0">
                <a:latin typeface="CCW Precursive 1" panose="03050602040000000000" pitchFamily="66" charset="0"/>
              </a:rPr>
              <a:t>d   </a:t>
            </a:r>
          </a:p>
          <a:p>
            <a:r>
              <a:rPr lang="en-GB" sz="6000" dirty="0" smtClean="0">
                <a:latin typeface="CCW Precursive 1" panose="03050602040000000000" pitchFamily="66" charset="0"/>
              </a:rPr>
              <a:t>n     </a:t>
            </a:r>
            <a:r>
              <a:rPr lang="en-GB" sz="6000" dirty="0" err="1" smtClean="0">
                <a:latin typeface="CCW Precursive 1" panose="03050602040000000000" pitchFamily="66" charset="0"/>
              </a:rPr>
              <a:t>n</a:t>
            </a:r>
            <a:r>
              <a:rPr lang="en-GB" sz="6000" dirty="0" smtClean="0">
                <a:latin typeface="CCW Precursive 1" panose="03050602040000000000" pitchFamily="66" charset="0"/>
              </a:rPr>
              <a:t>   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164288" y="587005"/>
            <a:ext cx="11416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dirty="0" smtClean="0">
                <a:latin typeface="CCW Precursive 1" panose="03050602040000000000" pitchFamily="66" charset="0"/>
              </a:rPr>
              <a:t>m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375415" y="5623598"/>
            <a:ext cx="904308" cy="89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884558" y="332656"/>
            <a:ext cx="879130" cy="82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8083233" y="591099"/>
            <a:ext cx="1060767" cy="82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5149284" y="548680"/>
            <a:ext cx="1099000" cy="882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Image result for washing machine spinni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857" y="5602836"/>
            <a:ext cx="588571" cy="88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Image result for monkey ooh ooh aah aah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4664"/>
            <a:ext cx="1018843" cy="101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2843808" y="274672"/>
            <a:ext cx="879130" cy="82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950803" y="4707166"/>
            <a:ext cx="879130" cy="82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918826" y="5623597"/>
            <a:ext cx="904308" cy="89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Image result for sore throat">
            <a:hlinkClick r:id="rId12"/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7390349" y="5649006"/>
            <a:ext cx="936974" cy="8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335855" y="5606393"/>
            <a:ext cx="904308" cy="89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86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 smtClean="0">
                <a:latin typeface="CCW Precursive 1" panose="03050602040000000000" pitchFamily="66" charset="0"/>
              </a:rPr>
              <a:t>l      d		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5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164016" y="410237"/>
            <a:ext cx="892847" cy="88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2267744" y="413399"/>
            <a:ext cx="881360" cy="827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washing machine spinni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4283"/>
            <a:ext cx="612653" cy="91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mage result for monkey ooh ooh aah aah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321" y="427038"/>
            <a:ext cx="776645" cy="776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3198262" y="332656"/>
            <a:ext cx="941690" cy="947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325834" y="427039"/>
            <a:ext cx="815498" cy="81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8594" b="7585"/>
          <a:stretch/>
        </p:blipFill>
        <p:spPr bwMode="auto">
          <a:xfrm>
            <a:off x="1525524" y="1772816"/>
            <a:ext cx="6045047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85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411" y="2348880"/>
            <a:ext cx="7161989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58748" y="708409"/>
            <a:ext cx="1072407" cy="106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2954207" y="800051"/>
            <a:ext cx="1211298" cy="97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Image result for washing machine spinni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513" y="620688"/>
            <a:ext cx="744473" cy="111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773" y="800051"/>
            <a:ext cx="1280122" cy="971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Image result for monkey ooh ooh aah aah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797" y="739518"/>
            <a:ext cx="1093831" cy="109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3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-900608" y="197843"/>
            <a:ext cx="8229600" cy="3426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 smtClean="0">
                <a:latin typeface="CCW Precursive 1" panose="03050602040000000000" pitchFamily="66" charset="0"/>
              </a:rPr>
              <a:t>   t</a:t>
            </a:r>
          </a:p>
          <a:p>
            <a:r>
              <a:rPr lang="en-GB" sz="6000" dirty="0" smtClean="0">
                <a:latin typeface="CCW Precursive 1" panose="03050602040000000000" pitchFamily="66" charset="0"/>
              </a:rPr>
              <a:t>d </a:t>
            </a:r>
          </a:p>
          <a:p>
            <a:r>
              <a:rPr lang="en-GB" sz="6000" dirty="0">
                <a:latin typeface="CCW Precursive 1" panose="03050602040000000000" pitchFamily="66" charset="0"/>
              </a:rPr>
              <a:t>l</a:t>
            </a:r>
            <a:r>
              <a:rPr lang="en-GB" sz="6000" dirty="0" smtClean="0">
                <a:latin typeface="CCW Precursive 1" panose="03050602040000000000" pitchFamily="66" charset="0"/>
              </a:rPr>
              <a:t>		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6" name="Picture 1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8" t="1465" r="8467" b="5920"/>
          <a:stretch/>
        </p:blipFill>
        <p:spPr bwMode="auto">
          <a:xfrm>
            <a:off x="5724128" y="260648"/>
            <a:ext cx="3303085" cy="6044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50084" y="286818"/>
            <a:ext cx="953812" cy="94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100663" y="421864"/>
            <a:ext cx="941773" cy="884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076328" y="2314451"/>
            <a:ext cx="1094122" cy="85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2837334" y="250413"/>
            <a:ext cx="753715" cy="109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Image result for door slamming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1839969" y="107804"/>
            <a:ext cx="997365" cy="130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3384373" y="2291616"/>
            <a:ext cx="987218" cy="993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3524599" y="1266212"/>
            <a:ext cx="941773" cy="884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265182" y="2238811"/>
            <a:ext cx="953812" cy="947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2554860" y="2194629"/>
            <a:ext cx="753715" cy="109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640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Image result for ralladura de naranj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2" r="16354"/>
          <a:stretch/>
        </p:blipFill>
        <p:spPr bwMode="auto">
          <a:xfrm>
            <a:off x="-36512" y="1873198"/>
            <a:ext cx="6285048" cy="479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2339752" y="4991159"/>
            <a:ext cx="6480720" cy="21062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 smtClean="0">
                <a:latin typeface="CCW Precursive 1" panose="03050602040000000000" pitchFamily="66" charset="0"/>
              </a:rPr>
              <a:t>d   </a:t>
            </a:r>
          </a:p>
          <a:p>
            <a:r>
              <a:rPr lang="en-GB" sz="6000" dirty="0" smtClean="0">
                <a:latin typeface="CCW Precursive 1" panose="03050602040000000000" pitchFamily="66" charset="0"/>
              </a:rPr>
              <a:t>n     </a:t>
            </a:r>
            <a:r>
              <a:rPr lang="en-GB" sz="6000" dirty="0" err="1" smtClean="0">
                <a:latin typeface="CCW Precursive 1" panose="03050602040000000000" pitchFamily="66" charset="0"/>
              </a:rPr>
              <a:t>n</a:t>
            </a:r>
            <a:r>
              <a:rPr lang="en-GB" sz="6000" dirty="0" smtClean="0">
                <a:latin typeface="CCW Precursive 1" panose="03050602040000000000" pitchFamily="66" charset="0"/>
              </a:rPr>
              <a:t>   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303407" y="5907591"/>
            <a:ext cx="904308" cy="89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washing machine spinni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849" y="5886829"/>
            <a:ext cx="588571" cy="88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878795" y="4991159"/>
            <a:ext cx="879130" cy="825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846818" y="5907590"/>
            <a:ext cx="904308" cy="89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mage result for sore throat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7318341" y="5932999"/>
            <a:ext cx="936974" cy="8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263847" y="5890386"/>
            <a:ext cx="904308" cy="89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835696" y="0"/>
            <a:ext cx="6480720" cy="21062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>
                <a:latin typeface="CCW Precursive 1" panose="03050602040000000000" pitchFamily="66" charset="0"/>
              </a:rPr>
              <a:t>d</a:t>
            </a:r>
          </a:p>
        </p:txBody>
      </p:sp>
      <p:pic>
        <p:nvPicPr>
          <p:cNvPr id="11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3755429" y="407006"/>
            <a:ext cx="974248" cy="96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washing machine spinni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121" y="380276"/>
            <a:ext cx="601559" cy="90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Image result for monkey ooh ooh aah aah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72"/>
            <a:ext cx="835246" cy="835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2800479" y="374853"/>
            <a:ext cx="923244" cy="92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22207" y="350634"/>
            <a:ext cx="974248" cy="96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 result for washing machine spinni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306" y="360551"/>
            <a:ext cx="601559" cy="902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937392" y="330909"/>
            <a:ext cx="974248" cy="96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3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3" t="15306" r="24486" b="7143"/>
          <a:stretch/>
        </p:blipFill>
        <p:spPr bwMode="auto">
          <a:xfrm>
            <a:off x="251521" y="2492896"/>
            <a:ext cx="3503576" cy="436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4" r="16729"/>
          <a:stretch/>
        </p:blipFill>
        <p:spPr bwMode="auto">
          <a:xfrm>
            <a:off x="5624907" y="2636912"/>
            <a:ext cx="3005033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139952" y="5517232"/>
            <a:ext cx="612068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 smtClean="0">
                <a:latin typeface="CCW Precursive 1" panose="03050602040000000000" pitchFamily="66" charset="0"/>
              </a:rPr>
              <a:t>d   s  l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691680" y="1273725"/>
            <a:ext cx="923493" cy="867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635896" y="1386771"/>
            <a:ext cx="1050805" cy="81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shh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5" y="1386771"/>
            <a:ext cx="824617" cy="75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Image result for monkey ooh ooh aah aah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07" y="60004"/>
            <a:ext cx="968117" cy="96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2627784" y="1196752"/>
            <a:ext cx="1098326" cy="1105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251012" y="0"/>
            <a:ext cx="244878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 smtClean="0">
                <a:latin typeface="CCW Precursive 1" panose="03050602040000000000" pitchFamily="66" charset="0"/>
              </a:rPr>
              <a:t>n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11" name="Picture 10" descr="Image result for monkey ooh ooh aah aah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73131"/>
            <a:ext cx="968117" cy="968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004048" y="0"/>
            <a:ext cx="3923928" cy="24928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 smtClean="0">
                <a:latin typeface="CCW Precursive 1" panose="03050602040000000000" pitchFamily="66" charset="0"/>
              </a:rPr>
              <a:t>n</a:t>
            </a:r>
          </a:p>
          <a:p>
            <a:r>
              <a:rPr lang="en-GB" sz="6000" dirty="0" smtClean="0">
                <a:latin typeface="CCW Precursive 1" panose="03050602040000000000" pitchFamily="66" charset="0"/>
              </a:rPr>
              <a:t>p			</a:t>
            </a:r>
            <a:endParaRPr lang="en-GB" sz="6000" dirty="0">
              <a:latin typeface="CCW Precursive 1" panose="03050602040000000000" pitchFamily="66" charset="0"/>
            </a:endParaRPr>
          </a:p>
        </p:txBody>
      </p:sp>
      <p:pic>
        <p:nvPicPr>
          <p:cNvPr id="13" name="Picture 2" descr="Image result for apple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183440" y="142773"/>
            <a:ext cx="890951" cy="8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803334" y="5661247"/>
            <a:ext cx="858200" cy="80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6012160" y="1124744"/>
            <a:ext cx="713526" cy="1032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6785369" y="1278926"/>
            <a:ext cx="1099000" cy="882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916" y="1255913"/>
            <a:ext cx="1057291" cy="80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Image result for monkey ooh ooh aah aah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907" y="31449"/>
            <a:ext cx="1021287" cy="102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apple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835444" y="5621581"/>
            <a:ext cx="890951" cy="8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71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98" t="1465" r="8467" b="5920"/>
          <a:stretch/>
        </p:blipFill>
        <p:spPr bwMode="auto">
          <a:xfrm>
            <a:off x="3131840" y="3230057"/>
            <a:ext cx="1916494" cy="3507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0" y="2208679"/>
            <a:ext cx="3433066" cy="2284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130642"/>
            <a:ext cx="2365730" cy="3170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t="13644" r="17284" b="13644"/>
          <a:stretch/>
        </p:blipFill>
        <p:spPr bwMode="auto">
          <a:xfrm>
            <a:off x="6588224" y="2470393"/>
            <a:ext cx="2681077" cy="2298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8594" b="7585"/>
          <a:stretch/>
        </p:blipFill>
        <p:spPr bwMode="auto">
          <a:xfrm>
            <a:off x="2195736" y="0"/>
            <a:ext cx="3082776" cy="1982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3524"/>
            <a:ext cx="3498357" cy="1934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 descr="Image result for ralladura de naranja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2" r="16354"/>
          <a:stretch/>
        </p:blipFill>
        <p:spPr bwMode="auto">
          <a:xfrm>
            <a:off x="87152" y="4809327"/>
            <a:ext cx="2684648" cy="204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3" t="15306" r="24486" b="7143"/>
          <a:stretch/>
        </p:blipFill>
        <p:spPr bwMode="auto">
          <a:xfrm>
            <a:off x="6615158" y="4728708"/>
            <a:ext cx="1747925" cy="217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8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4" r="16729"/>
          <a:stretch/>
        </p:blipFill>
        <p:spPr bwMode="auto">
          <a:xfrm>
            <a:off x="323528" y="312725"/>
            <a:ext cx="1681677" cy="1611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62484" y="1445"/>
            <a:ext cx="17123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leche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399996" y="1445"/>
            <a:ext cx="26742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leva</a:t>
            </a:r>
            <a:r>
              <a:rPr lang="en-US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dura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16222" y="921494"/>
            <a:ext cx="9717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sal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43734" y="921494"/>
            <a:ext cx="2866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 </a:t>
            </a:r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huevo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277232" y="195337"/>
            <a:ext cx="2048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azúcar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325267" y="980728"/>
            <a:ext cx="2028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harina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12623" y="2208679"/>
            <a:ext cx="2028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harina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00815" y="3356938"/>
            <a:ext cx="1913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aceite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23637" y="3971003"/>
            <a:ext cx="17123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leche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078612" y="2471838"/>
            <a:ext cx="27559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ralla</a:t>
            </a:r>
            <a:r>
              <a:rPr lang="en-US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dura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66113" y="3825697"/>
            <a:ext cx="2866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 </a:t>
            </a:r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huevo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966637" y="2474007"/>
            <a:ext cx="1763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zumo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87152" y="4749027"/>
            <a:ext cx="27559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ralla</a:t>
            </a:r>
            <a:r>
              <a:rPr lang="en-US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dura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12623" y="5813773"/>
            <a:ext cx="9717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sal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4251" y="4509120"/>
            <a:ext cx="1763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zumo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5373216"/>
            <a:ext cx="1913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aceite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090629" y="5813773"/>
            <a:ext cx="2866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 </a:t>
            </a:r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huevo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470960" y="5025950"/>
            <a:ext cx="2048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err="1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azúcar</a:t>
            </a:r>
            <a:endParaRPr lang="en-US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184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hlinkClick r:id="rId2"/>
              </a:rPr>
              <a:t>https://www.youtube.com/watch?v=-SlE7uIYftQ</a:t>
            </a: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4" t="23588" r="35178" b="13194"/>
          <a:stretch/>
        </p:blipFill>
        <p:spPr bwMode="auto">
          <a:xfrm>
            <a:off x="403771" y="1524394"/>
            <a:ext cx="8200677" cy="4557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0489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75287" y="44624"/>
            <a:ext cx="51370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 b="1" u="sng" dirty="0" err="1" smtClean="0">
                <a:latin typeface="SassoonCRInfant" panose="02010503020300020003" pitchFamily="2" charset="0"/>
              </a:rPr>
              <a:t>Preparación</a:t>
            </a:r>
            <a:endParaRPr lang="en-GB" sz="1400" b="1" u="sng" dirty="0" smtClean="0">
              <a:latin typeface="SassoonCRInfant" panose="02010503020300020003" pitchFamily="2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Mezclar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la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latin typeface="SassoonCRInfant" panose="02010503020300020003" pitchFamily="2" charset="0"/>
              </a:rPr>
              <a:t> y el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zumo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Diluir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la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levadura</a:t>
            </a:r>
            <a:endParaRPr lang="en-GB" sz="1400" b="1" dirty="0" smtClean="0">
              <a:latin typeface="SassoonCRInfant" panose="02010503020300020003" pitchFamily="2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Batir</a:t>
            </a:r>
            <a:r>
              <a:rPr lang="en-GB" sz="1400" dirty="0" smtClean="0">
                <a:latin typeface="SassoonCRInfant" panose="02010503020300020003" pitchFamily="2" charset="0"/>
              </a:rPr>
              <a:t>: el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huevo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Echar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los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ingredientes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un </a:t>
            </a:r>
            <a:r>
              <a:rPr lang="en-GB" sz="1400" dirty="0" err="1" smtClean="0">
                <a:latin typeface="SassoonCRInfant" panose="02010503020300020003" pitchFamily="2" charset="0"/>
              </a:rPr>
              <a:t>cuenco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Amasar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Dejar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u="sng" dirty="0" err="1" smtClean="0">
                <a:latin typeface="SassoonCRInfant" panose="02010503020300020003" pitchFamily="2" charset="0"/>
              </a:rPr>
              <a:t>levar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Disponer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una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superficie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aceite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Hacer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un </a:t>
            </a:r>
            <a:r>
              <a:rPr lang="en-GB" sz="1400" dirty="0" err="1" smtClean="0">
                <a:latin typeface="SassoonCRInfant" panose="02010503020300020003" pitchFamily="2" charset="0"/>
              </a:rPr>
              <a:t>rulo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Cortar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porciones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smtClean="0">
                <a:latin typeface="SassoonCRInfant" panose="02010503020300020003" pitchFamily="2" charset="0"/>
              </a:rPr>
              <a:t>Dar: forma</a:t>
            </a:r>
            <a:r>
              <a:rPr lang="en-GB" sz="1400" dirty="0" smtClean="0">
                <a:latin typeface="SassoonCRInfant" panose="02010503020300020003" pitchFamily="2" charset="0"/>
              </a:rPr>
              <a:t> de bola.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Disponer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en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una</a:t>
            </a:r>
            <a:r>
              <a:rPr lang="en-GB" sz="1400" dirty="0" smtClean="0">
                <a:latin typeface="SassoonCRInfant" panose="02010503020300020003" pitchFamily="2" charset="0"/>
              </a:rPr>
              <a:t> </a:t>
            </a:r>
            <a:r>
              <a:rPr lang="en-GB" sz="1400" dirty="0" err="1" smtClean="0">
                <a:latin typeface="SassoonCRInfant" panose="02010503020300020003" pitchFamily="2" charset="0"/>
              </a:rPr>
              <a:t>bandeja</a:t>
            </a:r>
            <a:r>
              <a:rPr lang="en-GB" sz="1400" dirty="0" smtClean="0">
                <a:latin typeface="SassoonCRInfant" panose="02010503020300020003" pitchFamily="2" charset="0"/>
              </a:rPr>
              <a:t> de </a:t>
            </a:r>
            <a:r>
              <a:rPr lang="en-GB" sz="1400" dirty="0" err="1" smtClean="0">
                <a:latin typeface="SassoonCRInfant" panose="02010503020300020003" pitchFamily="2" charset="0"/>
              </a:rPr>
              <a:t>horno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Dejar</a:t>
            </a:r>
            <a:r>
              <a:rPr lang="en-GB" sz="1400" u="sng" dirty="0" smtClean="0">
                <a:latin typeface="SassoonCRInfant" panose="02010503020300020003" pitchFamily="2" charset="0"/>
              </a:rPr>
              <a:t>: </a:t>
            </a:r>
            <a:r>
              <a:rPr lang="en-GB" sz="1400" u="sng" dirty="0" err="1" smtClean="0">
                <a:latin typeface="SassoonCRInfant" panose="02010503020300020003" pitchFamily="2" charset="0"/>
              </a:rPr>
              <a:t>levar</a:t>
            </a:r>
            <a:r>
              <a:rPr lang="en-GB" sz="1400" u="sng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Pintar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con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leche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Espolvorer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con </a:t>
            </a:r>
            <a:r>
              <a:rPr lang="en-GB" sz="1400" b="1" dirty="0" err="1" smtClean="0">
                <a:latin typeface="SassoonCRInfant" panose="02010503020300020003" pitchFamily="2" charset="0"/>
              </a:rPr>
              <a:t>azúcar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1400" u="sng" dirty="0" err="1" smtClean="0">
                <a:latin typeface="SassoonCRInfant" panose="02010503020300020003" pitchFamily="2" charset="0"/>
              </a:rPr>
              <a:t>Hornear</a:t>
            </a:r>
            <a:r>
              <a:rPr lang="en-GB" sz="1400" u="sng" dirty="0" smtClean="0">
                <a:latin typeface="SassoonCRInfant" panose="02010503020300020003" pitchFamily="2" charset="0"/>
              </a:rPr>
              <a:t>:</a:t>
            </a:r>
            <a:r>
              <a:rPr lang="en-GB" sz="1400" dirty="0" smtClean="0">
                <a:latin typeface="SassoonCRInfant" panose="02010503020300020003" pitchFamily="2" charset="0"/>
              </a:rPr>
              <a:t> a 180˚C </a:t>
            </a:r>
            <a:r>
              <a:rPr lang="en-GB" sz="1400" dirty="0" err="1" smtClean="0">
                <a:latin typeface="SassoonCRInfant" panose="02010503020300020003" pitchFamily="2" charset="0"/>
              </a:rPr>
              <a:t>unos</a:t>
            </a:r>
            <a:r>
              <a:rPr lang="en-GB" sz="1400" dirty="0" smtClean="0">
                <a:latin typeface="SassoonCRInfant" panose="02010503020300020003" pitchFamily="2" charset="0"/>
              </a:rPr>
              <a:t> 20 </a:t>
            </a:r>
            <a:r>
              <a:rPr lang="en-GB" sz="1400" dirty="0" err="1" smtClean="0">
                <a:latin typeface="SassoonCRInfant" panose="02010503020300020003" pitchFamily="2" charset="0"/>
              </a:rPr>
              <a:t>minutos</a:t>
            </a:r>
            <a:r>
              <a:rPr lang="en-GB" sz="1400" dirty="0" smtClean="0">
                <a:latin typeface="SassoonCRInfant" panose="02010503020300020003" pitchFamily="2" charset="0"/>
              </a:rPr>
              <a:t>.</a:t>
            </a:r>
            <a:endParaRPr lang="en-GB" sz="1400" dirty="0">
              <a:latin typeface="SassoonCRInfant" panose="02010503020300020003" pitchFamily="2" charset="0"/>
            </a:endParaRPr>
          </a:p>
        </p:txBody>
      </p:sp>
      <p:pic>
        <p:nvPicPr>
          <p:cNvPr id="5" name="Picture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672" y="1175437"/>
            <a:ext cx="880526" cy="79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25886" b="18824"/>
          <a:stretch/>
        </p:blipFill>
        <p:spPr bwMode="auto">
          <a:xfrm>
            <a:off x="5804076" y="3565807"/>
            <a:ext cx="1368152" cy="58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068" y="4346816"/>
            <a:ext cx="886356" cy="886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00" t="11625" r="20381" b="18825"/>
          <a:stretch/>
        </p:blipFill>
        <p:spPr bwMode="auto">
          <a:xfrm>
            <a:off x="4664288" y="3141543"/>
            <a:ext cx="593584" cy="538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r="8014" b="36971"/>
          <a:stretch/>
        </p:blipFill>
        <p:spPr bwMode="auto">
          <a:xfrm>
            <a:off x="4256772" y="2690632"/>
            <a:ext cx="1078547" cy="323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Connector 10"/>
          <p:cNvCxnSpPr/>
          <p:nvPr/>
        </p:nvCxnSpPr>
        <p:spPr>
          <a:xfrm>
            <a:off x="217129" y="713706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89745" y="1001738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89745" y="1289770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89745" y="1639587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89745" y="1937842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89745" y="2274768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89745" y="2604654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62361" y="2945954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62361" y="3233986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62361" y="3548652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2361" y="3882058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62361" y="4205602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89745" y="4530130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89745" y="4818162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23" y="4115464"/>
            <a:ext cx="385730" cy="516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786" y="4551349"/>
            <a:ext cx="568630" cy="31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5" t="13644" r="17284" b="13644"/>
          <a:stretch/>
        </p:blipFill>
        <p:spPr bwMode="auto">
          <a:xfrm>
            <a:off x="5660060" y="323512"/>
            <a:ext cx="489857" cy="419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012" y="311341"/>
            <a:ext cx="355930" cy="47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0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3" t="8594" b="7585"/>
          <a:stretch/>
        </p:blipFill>
        <p:spPr bwMode="auto">
          <a:xfrm>
            <a:off x="4579940" y="787770"/>
            <a:ext cx="486840" cy="31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7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3" t="15306" r="24486" b="7143"/>
          <a:stretch/>
        </p:blipFill>
        <p:spPr bwMode="auto">
          <a:xfrm>
            <a:off x="4329083" y="1096006"/>
            <a:ext cx="243026" cy="302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Straight Connector 30"/>
          <p:cNvCxnSpPr/>
          <p:nvPr/>
        </p:nvCxnSpPr>
        <p:spPr>
          <a:xfrm>
            <a:off x="189745" y="5128454"/>
            <a:ext cx="914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8855" y="395372"/>
            <a:ext cx="1076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1. Mix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35496" y="692696"/>
            <a:ext cx="2880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2. Dilute (or add a 7g packet)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38855" y="971436"/>
            <a:ext cx="1076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3. Beat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-36512" y="133147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4. Put all ingredients in bowl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35496" y="1619508"/>
            <a:ext cx="1076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5. Knead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-36512" y="19168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6. Leave to rise</a:t>
            </a:r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-36513" y="2267580"/>
            <a:ext cx="2952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  <a:r>
              <a:rPr lang="en-GB" dirty="0" smtClean="0"/>
              <a:t>. Place on an oiled surface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-36512" y="262762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  <a:r>
              <a:rPr lang="en-GB" dirty="0" smtClean="0"/>
              <a:t>. Form a long roll</a:t>
            </a:r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-36512" y="291565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9. Cut into portions</a:t>
            </a:r>
            <a:endParaRPr lang="en-GB" dirty="0"/>
          </a:p>
        </p:txBody>
      </p:sp>
      <p:sp>
        <p:nvSpPr>
          <p:cNvPr id="41" name="TextBox 40"/>
          <p:cNvSpPr txBox="1"/>
          <p:nvPr/>
        </p:nvSpPr>
        <p:spPr>
          <a:xfrm>
            <a:off x="-36512" y="327569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10. Roll into balls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-36512" y="356372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11. Place on an oven tray</a:t>
            </a:r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>
            <a:off x="-36512" y="385175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12. Leave to rise</a:t>
            </a:r>
            <a:endParaRPr lang="en-GB" dirty="0"/>
          </a:p>
        </p:txBody>
      </p:sp>
      <p:sp>
        <p:nvSpPr>
          <p:cNvPr id="44" name="TextBox 43"/>
          <p:cNvSpPr txBox="1"/>
          <p:nvPr/>
        </p:nvSpPr>
        <p:spPr>
          <a:xfrm>
            <a:off x="-36512" y="421179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13. Brush</a:t>
            </a:r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-36512" y="44998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14. Sprinkle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-36512" y="478786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15. Bake</a:t>
            </a:r>
            <a:endParaRPr lang="en-GB" dirty="0"/>
          </a:p>
        </p:txBody>
      </p:sp>
      <p:sp>
        <p:nvSpPr>
          <p:cNvPr id="47" name="TextBox 46"/>
          <p:cNvSpPr txBox="1"/>
          <p:nvPr/>
        </p:nvSpPr>
        <p:spPr>
          <a:xfrm>
            <a:off x="217129" y="5373216"/>
            <a:ext cx="87473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After watching the video, can you work out each step of the Spanish recipe? There are pictures to help you and some English verbs if </a:t>
            </a:r>
            <a:r>
              <a:rPr lang="en-GB" smtClean="0">
                <a:latin typeface="Comic Sans MS" panose="030F0702030302020204" pitchFamily="66" charset="0"/>
              </a:rPr>
              <a:t>you click.</a:t>
            </a:r>
            <a:endParaRPr lang="en-GB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23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322</Words>
  <Application>Microsoft Office PowerPoint</Application>
  <PresentationFormat>On-screen Show (4:3)</PresentationFormat>
  <Paragraphs>84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n</vt:lpstr>
      <vt:lpstr>l  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https://www.youtube.com/watch?v=-SlE7uIYftQ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3</cp:revision>
  <dcterms:created xsi:type="dcterms:W3CDTF">2020-03-20T11:30:37Z</dcterms:created>
  <dcterms:modified xsi:type="dcterms:W3CDTF">2020-03-20T11:48:02Z</dcterms:modified>
</cp:coreProperties>
</file>