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68" r:id="rId3"/>
    <p:sldId id="257" r:id="rId4"/>
    <p:sldId id="267" r:id="rId5"/>
    <p:sldId id="264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A3599-A28C-435E-BE3D-B83750C4469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55588-52EE-4E20-AA4C-49BE69CBC1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1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70C8F-8C50-4F58-9F50-D0AE138DDD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19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59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7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2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0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1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0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0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D1B97-4993-4AFA-887A-733E57845A6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3" Type="http://schemas.openxmlformats.org/officeDocument/2006/relationships/image" Target="../media/image12.jpeg"/><Relationship Id="rId7" Type="http://schemas.openxmlformats.org/officeDocument/2006/relationships/image" Target="../media/image4.png"/><Relationship Id="rId12" Type="http://schemas.openxmlformats.org/officeDocument/2006/relationships/image" Target="../media/image18.jpeg"/><Relationship Id="rId17" Type="http://schemas.openxmlformats.org/officeDocument/2006/relationships/image" Target="../media/image5.png"/><Relationship Id="rId2" Type="http://schemas.openxmlformats.org/officeDocument/2006/relationships/image" Target="../media/image11.png"/><Relationship Id="rId16" Type="http://schemas.openxmlformats.org/officeDocument/2006/relationships/image" Target="../media/image21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7.jpeg"/><Relationship Id="rId5" Type="http://schemas.openxmlformats.org/officeDocument/2006/relationships/image" Target="../media/image13.jpeg"/><Relationship Id="rId15" Type="http://schemas.openxmlformats.org/officeDocument/2006/relationships/image" Target="../media/image20.jpeg"/><Relationship Id="rId1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19" Type="http://schemas.openxmlformats.org/officeDocument/2006/relationships/image" Target="../media/image23.png"/><Relationship Id="rId4" Type="http://schemas.openxmlformats.org/officeDocument/2006/relationships/image" Target="../media/image3.png"/><Relationship Id="rId9" Type="http://schemas.openxmlformats.org/officeDocument/2006/relationships/image" Target="../media/image16.png"/><Relationship Id="rId14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jpeg"/><Relationship Id="rId18" Type="http://schemas.openxmlformats.org/officeDocument/2006/relationships/hyperlink" Target="http://www.bing.com/images/search?q=sad+face&amp;view=detailv2&amp;&amp;id=536EEE2DEAAFB908083E992D9CA0B5B7809CE2BC&amp;selectedIndex=70&amp;ccid=bPxbdlgw&amp;simid=607988716365808131&amp;thid=OIP.M6cfc5b7658300930ea3ae4aca20dc912H0" TargetMode="External"/><Relationship Id="rId3" Type="http://schemas.openxmlformats.org/officeDocument/2006/relationships/image" Target="../media/image26.png"/><Relationship Id="rId21" Type="http://schemas.openxmlformats.org/officeDocument/2006/relationships/image" Target="../media/image39.png"/><Relationship Id="rId7" Type="http://schemas.openxmlformats.org/officeDocument/2006/relationships/image" Target="../media/image30.png"/><Relationship Id="rId12" Type="http://schemas.openxmlformats.org/officeDocument/2006/relationships/hyperlink" Target="http://www.bing.com/images/search?q=smileys&amp;view=detailv2&amp;&amp;id=6C104C421603EB64B43394034B67B5C7CFA7B451&amp;selectedIndex=144&amp;ccid=mJO60nZ3&amp;simid=608042089920923804&amp;thid=OIP.M9893bad2767740c9859f6e97816062baH0" TargetMode="External"/><Relationship Id="rId17" Type="http://schemas.openxmlformats.org/officeDocument/2006/relationships/image" Target="../media/image36.jpeg"/><Relationship Id="rId2" Type="http://schemas.openxmlformats.org/officeDocument/2006/relationships/image" Target="../media/image25.png"/><Relationship Id="rId16" Type="http://schemas.openxmlformats.org/officeDocument/2006/relationships/hyperlink" Target="http://www.bing.com/images/search?q=sad+face&amp;view=detailv2&amp;&amp;id=58F8623B5F355FEBE2F13F3B0F5CC96307E4DA6E&amp;selectedIndex=31&amp;ccid=p1u//kUj&amp;simid=608019846292047239&amp;thid=OIP.Ma75bbffe4523e09868f43b95908ec9ceH0" TargetMode="External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3.jpeg"/><Relationship Id="rId24" Type="http://schemas.openxmlformats.org/officeDocument/2006/relationships/image" Target="../media/image42.png"/><Relationship Id="rId5" Type="http://schemas.openxmlformats.org/officeDocument/2006/relationships/image" Target="../media/image28.png"/><Relationship Id="rId15" Type="http://schemas.openxmlformats.org/officeDocument/2006/relationships/image" Target="../media/image35.jpeg"/><Relationship Id="rId23" Type="http://schemas.openxmlformats.org/officeDocument/2006/relationships/image" Target="../media/image41.png"/><Relationship Id="rId10" Type="http://schemas.openxmlformats.org/officeDocument/2006/relationships/hyperlink" Target="http://www.bing.com/images/search?q=smileys&amp;view=detailv2&amp;&amp;id=CA8E7F1CB4E1F6065FFB130704F5D4BB1E0425D6&amp;selectedIndex=60&amp;ccid=DHzHOZZC&amp;simid=608045105000549243&amp;thid=OIP.M0c7cc73996421bdfc745b31f2d7ab74fo0" TargetMode="External"/><Relationship Id="rId19" Type="http://schemas.openxmlformats.org/officeDocument/2006/relationships/image" Target="../media/image37.jpe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hyperlink" Target="http://www.bing.com/images/search?q=smileys&amp;view=detailv2&amp;&amp;id=2311F5EF5E0FEA2A08D6AEBCFDBEC0B70D6A16E3&amp;selectedIndex=140&amp;ccid=nnxXIBOv&amp;simid=608033053313532450&amp;thid=OIP.M9e7c572013af1457bf9a26029e2539b7o0" TargetMode="External"/><Relationship Id="rId22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r4Lripu3RAhXKaxQKHad3DZEQjRwIBw&amp;url=http://www.rutaspirineos.org/blog/noticias/barcelona-pirineu-2022-tienen-sentido-unos-juegos-olimpicos-de-invierno-en-cataluna&amp;bvm=bv.145822982,d.ZGg&amp;psig=AFQjCNFca5gETAW0CUl19-akPKWam-KsMg&amp;ust=1485983628818868" TargetMode="External"/><Relationship Id="rId13" Type="http://schemas.openxmlformats.org/officeDocument/2006/relationships/image" Target="../media/image49.jpeg"/><Relationship Id="rId18" Type="http://schemas.openxmlformats.org/officeDocument/2006/relationships/image" Target="../media/image54.jpeg"/><Relationship Id="rId3" Type="http://schemas.openxmlformats.org/officeDocument/2006/relationships/image" Target="../media/image43.jpeg"/><Relationship Id="rId7" Type="http://schemas.openxmlformats.org/officeDocument/2006/relationships/image" Target="../media/image45.jpeg"/><Relationship Id="rId12" Type="http://schemas.openxmlformats.org/officeDocument/2006/relationships/image" Target="../media/image48.jpeg"/><Relationship Id="rId17" Type="http://schemas.openxmlformats.org/officeDocument/2006/relationships/image" Target="../media/image53.jpeg"/><Relationship Id="rId2" Type="http://schemas.openxmlformats.org/officeDocument/2006/relationships/hyperlink" Target="https://www.google.co.uk/url?sa=i&amp;rct=j&amp;q=&amp;esrc=s&amp;source=images&amp;cd=&amp;cad=rja&amp;uact=8&amp;ved=0ahUKEwi31fLRpO3RAhWK6xQKHTNaDskQjRwIBw&amp;url=https://www.engageselling.com/blog/are-you-spring-cleaning/&amp;psig=AFQjCNHrnyNNaWkZ5G3KHu6NsKq4olW1Zw&amp;ust=1485983095698368" TargetMode="External"/><Relationship Id="rId16" Type="http://schemas.openxmlformats.org/officeDocument/2006/relationships/image" Target="../media/image52.jpeg"/><Relationship Id="rId20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i_ZuGpu3RAhVDshQKHSQ0CEYQjRwIBw&amp;url=http://londonairportransfers.com/best-things-to-do-in-london-during-autumn/&amp;bvm=bv.145822982,d.ZGg&amp;psig=AFQjCNErbXF4IFcVmI9KsfBRjB6USrXwGQ&amp;ust=1485983466893528" TargetMode="External"/><Relationship Id="rId11" Type="http://schemas.openxmlformats.org/officeDocument/2006/relationships/image" Target="../media/image47.png"/><Relationship Id="rId5" Type="http://schemas.openxmlformats.org/officeDocument/2006/relationships/image" Target="../media/image44.jpeg"/><Relationship Id="rId15" Type="http://schemas.openxmlformats.org/officeDocument/2006/relationships/image" Target="../media/image51.jpeg"/><Relationship Id="rId10" Type="http://schemas.openxmlformats.org/officeDocument/2006/relationships/hyperlink" Target="https://www.google.co.uk/url?sa=i&amp;rct=j&amp;q=&amp;esrc=s&amp;source=images&amp;cd=&amp;cad=rja&amp;uact=8&amp;ved=0ahUKEwjY7d_NrO3RAhXFPBQKHfyODLUQjRwIBw&amp;url=https://commons.wikimedia.org/wiki/File:Tarta_de_cumplea%C3%B1os.svg&amp;bvm=bv.145822982,d.ZGg&amp;psig=AFQjCNHNxxtUWWO5b4g58FtY9blFH5AyZw&amp;ust=1485985175010260" TargetMode="External"/><Relationship Id="rId19" Type="http://schemas.openxmlformats.org/officeDocument/2006/relationships/image" Target="../media/image55.jpeg"/><Relationship Id="rId4" Type="http://schemas.openxmlformats.org/officeDocument/2006/relationships/hyperlink" Target="http://www.google.co.uk/url?sa=i&amp;rct=j&amp;q=&amp;esrc=s&amp;source=images&amp;cd=&amp;cad=rja&amp;uact=8&amp;ved=0ahUKEwjb7YGxpe3RAhUDPxQKHTsTCnEQjRwIBw&amp;url=http://www.pixelstalk.net/summer-wallpapers-free-download/&amp;bvm=bv.145822982,d.ZGg&amp;psig=AFQjCNGfG_z6L8iD07RWDDOYHhmNYB_UMg&amp;ust=1485983276211936" TargetMode="External"/><Relationship Id="rId9" Type="http://schemas.openxmlformats.org/officeDocument/2006/relationships/image" Target="../media/image46.jpeg"/><Relationship Id="rId14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0.png"/><Relationship Id="rId5" Type="http://schemas.openxmlformats.org/officeDocument/2006/relationships/image" Target="../media/image24.png"/><Relationship Id="rId4" Type="http://schemas.openxmlformats.org/officeDocument/2006/relationships/hyperlink" Target="mailto:info@bassettgreen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6512" y="1412776"/>
            <a:ext cx="9361040" cy="55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latin typeface="CCW Precursive 1" panose="03050602040000000000" pitchFamily="66" charset="0"/>
              </a:rPr>
              <a:t>El </a:t>
            </a:r>
            <a:r>
              <a:rPr lang="en-GB" sz="2800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8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8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understand and answer questions learnt since year 3.</a:t>
            </a:r>
          </a:p>
          <a:p>
            <a:endParaRPr lang="en-GB" sz="28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Identify the English meaning of each question.</a:t>
            </a:r>
          </a:p>
          <a:p>
            <a:r>
              <a:rPr lang="en-GB" sz="2600" dirty="0" smtClean="0">
                <a:latin typeface="CCW Precursive 1" panose="03050602040000000000" pitchFamily="66" charset="0"/>
              </a:rPr>
              <a:t>Answer or find an answer using the vocabulary sheets.</a:t>
            </a:r>
          </a:p>
          <a:p>
            <a:pPr marL="0" indent="0">
              <a:buNone/>
            </a:pPr>
            <a:r>
              <a:rPr lang="en-GB" sz="2600" dirty="0" smtClean="0">
                <a:latin typeface="CCW Precursive 1" panose="03050602040000000000" pitchFamily="66" charset="0"/>
              </a:rPr>
              <a:t>  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Have a conversation using the questions with someone at home – you may need to teach them Spanish!</a:t>
            </a:r>
            <a:endParaRPr lang="en-GB" sz="2600" dirty="0">
              <a:solidFill>
                <a:srgbClr val="7030A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475656" y="358552"/>
            <a:ext cx="6768752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b="1" u="sng" dirty="0" smtClean="0">
                <a:latin typeface="CCW Precursive 1" panose="03050602040000000000" pitchFamily="66" charset="0"/>
              </a:rPr>
              <a:t>¿  m     </a:t>
            </a:r>
            <a:r>
              <a:rPr lang="en-GB" altLang="en-US" sz="4400" b="1" u="sng" dirty="0" smtClean="0">
                <a:latin typeface="CCW Precursive 1" panose="03050602040000000000" pitchFamily="66" charset="0"/>
              </a:rPr>
              <a:t> t   ?</a:t>
            </a:r>
            <a:endParaRPr lang="en-GB" altLang="en-US" sz="4400" b="1" u="sng" dirty="0">
              <a:latin typeface="CCW Precursive 1" panose="03050602040000000000" pitchFamily="66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31840" y="440894"/>
            <a:ext cx="629453" cy="49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565863" y="311504"/>
            <a:ext cx="610580" cy="60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5652120" y="70520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357394" y="402758"/>
            <a:ext cx="573227" cy="53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902329" y="333475"/>
            <a:ext cx="545435" cy="60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V="1">
            <a:off x="2267744" y="294752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xplosion 1 2"/>
          <p:cNvSpPr/>
          <p:nvPr/>
        </p:nvSpPr>
        <p:spPr>
          <a:xfrm>
            <a:off x="69775" y="5589240"/>
            <a:ext cx="576064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89935" y="380166"/>
            <a:ext cx="402145" cy="5389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9568" y="356993"/>
            <a:ext cx="402145" cy="53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339" y="188640"/>
            <a:ext cx="62590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¡</a:t>
            </a:r>
            <a:r>
              <a:rPr lang="en-US" sz="5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Hola</a:t>
            </a:r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n-US" sz="5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chicos</a:t>
            </a:r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y </a:t>
            </a:r>
            <a:r>
              <a:rPr lang="en-US" sz="5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chicas</a:t>
            </a:r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!</a:t>
            </a:r>
            <a:endParaRPr 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56152" y="1700808"/>
            <a:ext cx="928151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Hope you enjoyed your holidays!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365104"/>
            <a:ext cx="908451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SassoonCRInfant" panose="02010503020300020003" pitchFamily="2" charset="0"/>
              </a:rPr>
              <a:t>I am missing being able to teach you in school.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259741" cy="1395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150" y="2564904"/>
            <a:ext cx="1771177" cy="1771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02" y="5237528"/>
            <a:ext cx="999784" cy="999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320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But we can learn on Seesaw!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Let’s </a:t>
            </a:r>
            <a:r>
              <a:rPr lang="en-GB" dirty="0" smtClean="0">
                <a:latin typeface="Comic Sans MS" panose="030F0702030302020204" pitchFamily="66" charset="0"/>
              </a:rPr>
              <a:t>go right back to years 3 and 4 with some familiar questions.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El </a:t>
            </a:r>
            <a:r>
              <a:rPr lang="en-GB" dirty="0" err="1" smtClean="0">
                <a:latin typeface="Comic Sans MS" panose="030F0702030302020204" pitchFamily="66" charset="0"/>
              </a:rPr>
              <a:t>gato</a:t>
            </a:r>
            <a:r>
              <a:rPr lang="en-GB" dirty="0" smtClean="0">
                <a:latin typeface="Comic Sans MS" panose="030F0702030302020204" pitchFamily="66" charset="0"/>
              </a:rPr>
              <a:t> con </a:t>
            </a:r>
            <a:r>
              <a:rPr lang="en-GB" dirty="0" err="1" smtClean="0">
                <a:latin typeface="Comic Sans MS" panose="030F0702030302020204" pitchFamily="66" charset="0"/>
              </a:rPr>
              <a:t>botas</a:t>
            </a:r>
            <a:r>
              <a:rPr lang="en-GB" dirty="0" smtClean="0">
                <a:latin typeface="Comic Sans MS" panose="030F0702030302020204" pitchFamily="66" charset="0"/>
              </a:rPr>
              <a:t> (Puss in Boots) wants to find out about you.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Click </a:t>
            </a:r>
            <a:r>
              <a:rPr lang="en-GB" dirty="0" smtClean="0">
                <a:latin typeface="Comic Sans MS" panose="030F0702030302020204" pitchFamily="66" charset="0"/>
              </a:rPr>
              <a:t>on for his questions </a:t>
            </a:r>
            <a:r>
              <a:rPr lang="en-GB" dirty="0" smtClean="0">
                <a:latin typeface="Comic Sans MS" panose="030F0702030302020204" pitchFamily="66" charset="0"/>
              </a:rPr>
              <a:t>in Spanish</a:t>
            </a:r>
            <a:r>
              <a:rPr lang="en-GB" dirty="0" smtClean="0">
                <a:latin typeface="Comic Sans MS" panose="030F0702030302020204" pitchFamily="66" charset="0"/>
              </a:rPr>
              <a:t>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639"/>
            <a:ext cx="1610161" cy="161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134" y="3933056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60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17" y="2492896"/>
            <a:ext cx="1438895" cy="14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5607" y="1268760"/>
            <a:ext cx="42723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1. ¿   m    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m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99992" y="1268760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400506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89835" y="3013749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39552" y="2204864"/>
            <a:ext cx="687194" cy="6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00102" y="1412776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79512" y="3012490"/>
            <a:ext cx="644834" cy="64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31640" y="1340768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450" y="3063597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804832" y="1275725"/>
            <a:ext cx="4159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2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. ¿   m    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st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271119" y="1419741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6002657" y="1347733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139912" y="2152888"/>
            <a:ext cx="755913" cy="7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538930" y="2221661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7504" y="4149080"/>
            <a:ext cx="48442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3.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s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     n   s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15352" y="5951996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19808" y="443330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08983" y="5845679"/>
            <a:ext cx="469824" cy="67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259632" y="4293096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61592" y="5215921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2293" y="5173505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50647" y="5264157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84492" y="5998943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259" y="4900569"/>
            <a:ext cx="638597" cy="85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4427984" y="4149080"/>
            <a:ext cx="47949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4.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nd</a:t>
            </a:r>
            <a:endParaRPr lang="en-GB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s   t</a:t>
            </a:r>
          </a:p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</a:t>
            </a:r>
            <a:r>
              <a:rPr lang="en-GB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mpl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3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74980" y="4391847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632964" y="4300342"/>
            <a:ext cx="587602" cy="53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561890" y="5137194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 descr="Image result for monkey ooh ooh aah aah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594" y="5117578"/>
            <a:ext cx="543670" cy="5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4537498" y="5949280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427297" y="5960521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857998" y="5918105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5375" y="5987496"/>
            <a:ext cx="534633" cy="4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72200" y="5949280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900569"/>
            <a:ext cx="1467723" cy="9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058695" y="4149080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724151" y="1412776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449569" y="1412776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702777" y="2132856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09143" y="428392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34855" y="4291421"/>
            <a:ext cx="540502" cy="53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Straight Connector 44"/>
          <p:cNvCxnSpPr/>
          <p:nvPr/>
        </p:nvCxnSpPr>
        <p:spPr>
          <a:xfrm flipV="1">
            <a:off x="6250356" y="422108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834335" y="3046800"/>
            <a:ext cx="486595" cy="6521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25010" y="2210848"/>
            <a:ext cx="486595" cy="65214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34295" y="2166826"/>
            <a:ext cx="486595" cy="65214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07904" y="4221088"/>
            <a:ext cx="486595" cy="65214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13356" y="5063343"/>
            <a:ext cx="486595" cy="65214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503512" y="5889084"/>
            <a:ext cx="442359" cy="59285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48937" y="5036522"/>
            <a:ext cx="486595" cy="65214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30649" y="5914377"/>
            <a:ext cx="402145" cy="538959"/>
          </a:xfrm>
          <a:prstGeom prst="rect">
            <a:avLst/>
          </a:prstGeom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1" r="28108"/>
          <a:stretch/>
        </p:blipFill>
        <p:spPr bwMode="auto">
          <a:xfrm>
            <a:off x="3275856" y="5301208"/>
            <a:ext cx="812560" cy="79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363" y="5979677"/>
            <a:ext cx="908895" cy="90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89" y="19381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96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Listen to </a:t>
            </a:r>
            <a:r>
              <a:rPr lang="en-GB" sz="2800" dirty="0" smtClean="0">
                <a:latin typeface="Comic Sans MS" panose="030F0702030302020204" pitchFamily="66" charset="0"/>
              </a:rPr>
              <a:t>my Spanish </a:t>
            </a:r>
            <a:r>
              <a:rPr lang="en-GB" sz="2800" dirty="0" smtClean="0">
                <a:latin typeface="Comic Sans MS" panose="030F0702030302020204" pitchFamily="66" charset="0"/>
              </a:rPr>
              <a:t>conversation for lesson 1 on Seesaw.</a:t>
            </a: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8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499992" y="-603448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te</a:t>
            </a:r>
            <a:r>
              <a:rPr lang="en-GB" sz="3200" dirty="0" smtClean="0">
                <a:latin typeface="Comic Sans MS" panose="030F0702030302020204" pitchFamily="66" charset="0"/>
              </a:rPr>
              <a:t> llamas?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4008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estás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96" y="2628201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Cuántos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años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tienes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263691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4. 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Cuándo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tu</a:t>
            </a:r>
            <a:r>
              <a:rPr lang="en-GB" sz="3200" dirty="0" smtClean="0">
                <a:latin typeface="Comic Sans MS" panose="030F0702030302020204" pitchFamily="66" charset="0"/>
              </a:rPr>
              <a:t>  	</a:t>
            </a:r>
            <a:r>
              <a:rPr lang="en-GB" sz="3200" dirty="0" err="1" smtClean="0">
                <a:latin typeface="Comic Sans MS" panose="030F0702030302020204" pitchFamily="66" charset="0"/>
              </a:rPr>
              <a:t>cumpleaños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7544" y="4509120"/>
            <a:ext cx="82089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It’s time to answer El </a:t>
            </a:r>
            <a:r>
              <a:rPr lang="en-GB" sz="2800" dirty="0" err="1" smtClean="0">
                <a:latin typeface="SassoonCRInfant" panose="02010503020300020003" pitchFamily="2" charset="0"/>
              </a:rPr>
              <a:t>gato</a:t>
            </a:r>
            <a:r>
              <a:rPr lang="en-GB" sz="2800" dirty="0" smtClean="0">
                <a:latin typeface="SassoonCRInfant" panose="02010503020300020003" pitchFamily="2" charset="0"/>
              </a:rPr>
              <a:t> con </a:t>
            </a:r>
            <a:r>
              <a:rPr lang="en-GB" sz="2800" dirty="0" err="1" smtClean="0">
                <a:latin typeface="SassoonCRInfant" panose="02010503020300020003" pitchFamily="2" charset="0"/>
              </a:rPr>
              <a:t>botas</a:t>
            </a:r>
            <a:r>
              <a:rPr lang="en-GB" sz="2800" dirty="0" smtClean="0">
                <a:latin typeface="SassoonCRInfant" panose="02010503020300020003" pitchFamily="2" charset="0"/>
              </a:rPr>
              <a:t>!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If </a:t>
            </a:r>
            <a:r>
              <a:rPr lang="en-GB" sz="2800" dirty="0" smtClean="0">
                <a:latin typeface="SassoonCRInfant" panose="02010503020300020003" pitchFamily="2" charset="0"/>
              </a:rPr>
              <a:t>you can’t </a:t>
            </a:r>
            <a:r>
              <a:rPr lang="en-GB" sz="2800" dirty="0" smtClean="0">
                <a:latin typeface="SassoonCRInfant" panose="02010503020300020003" pitchFamily="2" charset="0"/>
              </a:rPr>
              <a:t>remember how to answer, </a:t>
            </a:r>
            <a:r>
              <a:rPr lang="en-GB" sz="2800" dirty="0" smtClean="0">
                <a:latin typeface="SassoonCRInfant" panose="02010503020300020003" pitchFamily="2" charset="0"/>
              </a:rPr>
              <a:t>take a look at the vocabulary sheets on the next slides. 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Find the question, then chose or create your answer.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52864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04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0216" r="10366" b="12356"/>
          <a:stretch/>
        </p:blipFill>
        <p:spPr bwMode="auto">
          <a:xfrm>
            <a:off x="8280592" y="1027983"/>
            <a:ext cx="762001" cy="81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9392"/>
            <a:ext cx="3995936" cy="448963"/>
          </a:xfrm>
        </p:spPr>
        <p:txBody>
          <a:bodyPr>
            <a:normAutofit/>
          </a:bodyPr>
          <a:lstStyle/>
          <a:p>
            <a:r>
              <a:rPr lang="en-GB" sz="1800" u="sng" dirty="0" err="1" smtClean="0">
                <a:latin typeface="Gill Sans Ultra Bold" panose="020B0A02020104020203" pitchFamily="34" charset="0"/>
              </a:rPr>
              <a:t>Yo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 = Me</a:t>
            </a:r>
            <a:endParaRPr lang="en-GB" sz="1800" u="sng" dirty="0">
              <a:latin typeface="Gill Sans Ultra Bold" panose="020B0A020201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53" y="44624"/>
            <a:ext cx="4774931" cy="6877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llamas</a:t>
            </a:r>
            <a:r>
              <a:rPr lang="en-GB" sz="1800" b="1" dirty="0" smtClean="0">
                <a:latin typeface="Comic Sans MS" panose="030F0702030302020204" pitchFamily="66" charset="0"/>
              </a:rPr>
              <a:t>? </a:t>
            </a:r>
            <a:r>
              <a:rPr lang="en-GB" sz="1800" dirty="0" smtClean="0">
                <a:latin typeface="Comic Sans MS" panose="030F0702030302020204" pitchFamily="66" charset="0"/>
              </a:rPr>
              <a:t>= What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 </a:t>
            </a:r>
            <a:r>
              <a:rPr lang="en-GB" sz="1800" dirty="0" smtClean="0">
                <a:latin typeface="Comic Sans MS" panose="030F0702030302020204" pitchFamily="66" charset="0"/>
              </a:rPr>
              <a:t>you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called</a:t>
            </a:r>
            <a:r>
              <a:rPr lang="en-GB" sz="1800" dirty="0" smtClean="0">
                <a:latin typeface="Comic Sans MS" panose="030F0702030302020204" pitchFamily="66" charset="0"/>
              </a:rPr>
              <a:t>?</a:t>
            </a: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llamo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… = I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am called</a:t>
            </a:r>
            <a:r>
              <a:rPr lang="en-GB" sz="1800" dirty="0" smtClean="0">
                <a:latin typeface="Comic Sans MS" panose="030F0702030302020204" pitchFamily="66" charset="0"/>
              </a:rPr>
              <a:t>…</a:t>
            </a:r>
          </a:p>
          <a:p>
            <a:pPr algn="l">
              <a:lnSpc>
                <a:spcPct val="20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estás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 = How are you?</a:t>
            </a: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fantástico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	</a:t>
            </a:r>
            <a:r>
              <a:rPr lang="en-GB" sz="1900" b="1" dirty="0" err="1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fenomenal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muy</a:t>
            </a:r>
            <a:r>
              <a:rPr lang="en-GB" sz="19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bien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regular</a:t>
            </a:r>
            <a:r>
              <a:rPr lang="en-GB" sz="1900" b="1" dirty="0" smtClean="0">
                <a:latin typeface="Comic Sans MS" panose="030F0702030302020204" pitchFamily="66" charset="0"/>
              </a:rPr>
              <a:t>. 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fatal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Cuántos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= How old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</a:t>
            </a:r>
            <a:r>
              <a:rPr lang="en-GB" sz="1800" dirty="0" smtClean="0">
                <a:latin typeface="Comic Sans MS" panose="030F0702030302020204" pitchFamily="66" charset="0"/>
              </a:rPr>
              <a:t> you?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3634" y="6211669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31840" y="63277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23919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017609" y="4941168"/>
            <a:ext cx="4162903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dirty="0" smtClean="0">
                <a:latin typeface="Comic Sans MS" panose="030F0702030302020204" pitchFamily="66" charset="0"/>
              </a:rPr>
              <a:t>  	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marL="342900" indent="-342900" algn="l">
              <a:lnSpc>
                <a:spcPct val="170000"/>
              </a:lnSpc>
              <a:buFontTx/>
              <a:buAutoNum type="arabicPlain"/>
            </a:pP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r>
              <a:rPr lang="en-GB" sz="1800" dirty="0" smtClean="0">
                <a:latin typeface="Comic Sans MS" panose="030F0702030302020204" pitchFamily="66" charset="0"/>
              </a:rPr>
              <a:t>	 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  <a:r>
              <a:rPr lang="en-GB" sz="1800" dirty="0" smtClean="0">
                <a:latin typeface="Comic Sans MS" panose="030F0702030302020204" pitchFamily="66" charset="0"/>
              </a:rPr>
              <a:t>	     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r>
              <a:rPr lang="en-GB" sz="1800" dirty="0" smtClean="0">
                <a:latin typeface="Comic Sans MS" panose="030F0702030302020204" pitchFamily="66" charset="0"/>
              </a:rPr>
              <a:t>	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dirty="0" smtClean="0">
                <a:latin typeface="Comic Sans MS" panose="030F0702030302020204" pitchFamily="66" charset="0"/>
              </a:rPr>
              <a:t>		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644008" y="0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6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clase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In the classroom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8778" y="4780237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1"/>
          <a:stretch/>
        </p:blipFill>
        <p:spPr bwMode="auto">
          <a:xfrm>
            <a:off x="7190375" y="4386974"/>
            <a:ext cx="1883639" cy="46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t="22322" r="10111" b="12910"/>
          <a:stretch/>
        </p:blipFill>
        <p:spPr bwMode="auto">
          <a:xfrm>
            <a:off x="8280592" y="2310264"/>
            <a:ext cx="779658" cy="69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9" b="10709"/>
          <a:stretch/>
        </p:blipFill>
        <p:spPr bwMode="auto">
          <a:xfrm>
            <a:off x="5076056" y="4035392"/>
            <a:ext cx="1147337" cy="70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34277" r="17876" b="21454"/>
          <a:stretch/>
        </p:blipFill>
        <p:spPr bwMode="auto">
          <a:xfrm>
            <a:off x="8166564" y="3438964"/>
            <a:ext cx="830982" cy="6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 t="29009" r="16216" b="32276"/>
          <a:stretch/>
        </p:blipFill>
        <p:spPr bwMode="auto">
          <a:xfrm>
            <a:off x="5175614" y="743023"/>
            <a:ext cx="908554" cy="55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8" b="27566"/>
          <a:stretch/>
        </p:blipFill>
        <p:spPr bwMode="auto">
          <a:xfrm>
            <a:off x="4960660" y="3048524"/>
            <a:ext cx="1492510" cy="33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Shape 93"/>
          <p:cNvPicPr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33667" y="1844824"/>
            <a:ext cx="1066525" cy="5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ttp://tse1.mm.bing.net/th?&amp;id=OIP.M0c7cc73996421bdfc745b31f2d7ab74fo0&amp;w=300&amp;h=300&amp;c=0&amp;pid=1.9&amp;rs=0&amp;p=0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42" y="2996952"/>
            <a:ext cx="495300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ttp://tse1.mm.bing.net/th?&amp;id=OIP.M9893bad2767740c9859f6e97816062baH0&amp;w=300&amp;h=300&amp;c=0&amp;pid=1.9&amp;rs=0&amp;p=0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111"/>
            <a:ext cx="504825" cy="50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ttp://tse1.mm.bing.net/th?&amp;id=OIP.M9e7c572013af1457bf9a26029e2539b7o0&amp;w=300&amp;h=300&amp;c=0&amp;pid=1.9&amp;rs=0&amp;p=0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2" y="3501008"/>
            <a:ext cx="5143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ttp://tse1.mm.bing.net/th?&amp;id=OIP.Ma75bbffe4523e09868f43b95908ec9ceH0&amp;w=300&amp;h=300&amp;c=0&amp;pid=1.9&amp;rs=0&amp;p=0">
            <a:hlinkClick r:id="rId16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8080"/>
            <a:ext cx="561975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://tse1.mm.bing.net/th?&amp;id=OIP.M6cfc5b7658300930ea3ae4aca20dc912H0&amp;w=300&amp;h=300&amp;c=0&amp;pid=1.9&amp;rs=0&amp;p=0">
            <a:hlinkClick r:id="rId18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0" y="4568049"/>
            <a:ext cx="49720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Image result for sev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70" y="5877272"/>
            <a:ext cx="283690" cy="43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eight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176" y="6314562"/>
            <a:ext cx="347708" cy="5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076056" y="260648"/>
            <a:ext cx="4392488" cy="4280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goma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		          	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tijeras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estuche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rotulador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bolígrafo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cuaderno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pegamento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lápices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colores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school scisso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40" y="1412776"/>
            <a:ext cx="861070" cy="3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23" y="2492896"/>
            <a:ext cx="1142057" cy="37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r="19126" b="5300"/>
          <a:stretch/>
        </p:blipFill>
        <p:spPr bwMode="auto">
          <a:xfrm>
            <a:off x="6523041" y="3467483"/>
            <a:ext cx="641247" cy="94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563888" y="74146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5004048" y="4853728"/>
            <a:ext cx="41087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Connector 1023"/>
          <p:cNvCxnSpPr/>
          <p:nvPr/>
        </p:nvCxnSpPr>
        <p:spPr>
          <a:xfrm>
            <a:off x="5004048" y="5301208"/>
            <a:ext cx="0" cy="1556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" name="Straight Connector 1025"/>
          <p:cNvCxnSpPr/>
          <p:nvPr/>
        </p:nvCxnSpPr>
        <p:spPr>
          <a:xfrm flipV="1">
            <a:off x="5004048" y="-144463"/>
            <a:ext cx="0" cy="887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7349562" y="375687"/>
            <a:ext cx="1830950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¿</a:t>
            </a:r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…?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Do you have…?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7560188" y="3139751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sacapuntas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7956376" y="2123564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lápiz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7668344" y="1057485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regla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0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372200" y="2505042"/>
            <a:ext cx="2808312" cy="3084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meses</a:t>
            </a: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del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año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enero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febrero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marzo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abril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mayo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junio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julio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agosto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septiembre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octubre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noviembre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diciembre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8126" y="713684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624"/>
            <a:ext cx="1403647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476672"/>
            <a:ext cx="1907703" cy="48707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11  </a:t>
            </a:r>
            <a:r>
              <a:rPr lang="en-GB" sz="1800" b="1" dirty="0" smtClean="0">
                <a:latin typeface="Comic Sans MS" panose="030F0702030302020204" pitchFamily="66" charset="0"/>
              </a:rPr>
              <a:t>once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doce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trece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catorce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15 </a:t>
            </a:r>
            <a:r>
              <a:rPr lang="en-GB" sz="1800" b="1" dirty="0" smtClean="0">
                <a:latin typeface="Comic Sans MS" panose="030F0702030302020204" pitchFamily="66" charset="0"/>
              </a:rPr>
              <a:t>quince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2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92289" y="63165"/>
            <a:ext cx="2353685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veintidós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veintitrés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3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31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r>
              <a:rPr lang="en-GB" sz="1800" b="1" dirty="0" smtClean="0">
                <a:latin typeface="Comic Sans MS" panose="030F0702030302020204" pitchFamily="66" charset="0"/>
              </a:rPr>
              <a:t> y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67944" y="-171400"/>
            <a:ext cx="2808312" cy="47406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estaciones</a:t>
            </a:r>
            <a:endParaRPr lang="en-GB" sz="1800" u="sng" dirty="0" smtClean="0">
              <a:solidFill>
                <a:srgbClr val="FF0066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primavera</a:t>
            </a: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verano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otoño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invierno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p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572" y="709256"/>
            <a:ext cx="1309687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mm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82" y="1976968"/>
            <a:ext cx="1672435" cy="94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utumn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17089"/>
          <a:stretch/>
        </p:blipFill>
        <p:spPr bwMode="auto">
          <a:xfrm>
            <a:off x="4764794" y="3201104"/>
            <a:ext cx="1411241" cy="8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vierno pirineos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5"/>
          <a:stretch/>
        </p:blipFill>
        <p:spPr bwMode="auto">
          <a:xfrm>
            <a:off x="4685099" y="4425240"/>
            <a:ext cx="1541671" cy="10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5013176"/>
            <a:ext cx="9756576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Festivales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Los Reyes 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Las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Fallas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El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Colacho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	San Fermín     	Los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Inocentes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Magos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Carnaval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San Jorge 	San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Juan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600" dirty="0">
                <a:solidFill>
                  <a:srgbClr val="FF0066"/>
                </a:solidFill>
                <a:latin typeface="Comic Sans MS" panose="030F0702030302020204" pitchFamily="66" charset="0"/>
              </a:rPr>
              <a:t>Tomatina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2349" y="-99392"/>
            <a:ext cx="3049425" cy="521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8317" y="284270"/>
            <a:ext cx="2808312" cy="235264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6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Cuándo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tu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latin typeface="Comic Sans MS" panose="030F0702030302020204" pitchFamily="66" charset="0"/>
              </a:rPr>
              <a:t>? = When 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is</a:t>
            </a:r>
            <a:r>
              <a:rPr lang="en-GB" sz="1800" b="1" dirty="0" smtClean="0">
                <a:latin typeface="Comic Sans MS" panose="030F0702030302020204" pitchFamily="66" charset="0"/>
              </a:rPr>
              <a:t> your birthday?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b="1" dirty="0" err="1" smtClean="0">
                <a:latin typeface="Comic Sans MS" panose="030F0702030302020204" pitchFamily="66" charset="0"/>
              </a:rPr>
              <a:t>Mi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número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 de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mes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Image result for tarta de cumpleaño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-28275"/>
            <a:ext cx="1083018" cy="94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abc.es/Media/201312/28/inocentes--644x36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" r="10763"/>
          <a:stretch/>
        </p:blipFill>
        <p:spPr bwMode="auto">
          <a:xfrm>
            <a:off x="7712473" y="5872314"/>
            <a:ext cx="911396" cy="6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s-media-cache-ak0.pinimg.com/236x/9e/51/de/9e51dee3bf3f8e667563ef319c5aec5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805883"/>
            <a:ext cx="794103" cy="7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bisercostablanca.com/wp-content/uploads/2014/07/sanf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24" y="5805264"/>
            <a:ext cx="949835" cy="7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4.bp.blogspot.com/-1hyNmWH2pqc/V2uQtdYwDRI/AAAAAAAASIk/moys2GTa8EoXfUaE8-X5Pn3-q4B_N41hQCKgB/s1600/hoguera-san-juan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45" y="5877285"/>
            <a:ext cx="890866" cy="6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4.pictures.zimbio.com/gi/El+Colacho+Festival+jdw5GNRWZfdl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883"/>
            <a:ext cx="803891" cy="5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turismo.ayto-caceres.es/sites/default/files/_mg_6504_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8065" r="23531" b="2349"/>
          <a:stretch/>
        </p:blipFill>
        <p:spPr bwMode="auto">
          <a:xfrm>
            <a:off x="2910684" y="5786818"/>
            <a:ext cx="869228" cy="7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itylifemadrid.com/wp-content/uploads/6-Falla-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59" y="5829036"/>
            <a:ext cx="832399" cy="6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19" y="5949280"/>
            <a:ext cx="868285" cy="578857"/>
          </a:xfrm>
          <a:prstGeom prst="rect">
            <a:avLst/>
          </a:prstGeom>
        </p:spPr>
      </p:pic>
      <p:pic>
        <p:nvPicPr>
          <p:cNvPr id="24" name="Picture 4" descr="http://diarium.usal.es/gestionpymes/files/2013/11/ServletLink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1627" r="12892" b="-5272"/>
          <a:stretch/>
        </p:blipFill>
        <p:spPr bwMode="auto">
          <a:xfrm>
            <a:off x="82072" y="6081489"/>
            <a:ext cx="817520" cy="8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>
            <a:off x="1614678" y="5589240"/>
            <a:ext cx="7637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372200" y="263691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72200" y="263691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23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Listen again to the Spanish conversation on Seesaw.</a:t>
            </a:r>
          </a:p>
        </p:txBody>
      </p:sp>
      <p:sp>
        <p:nvSpPr>
          <p:cNvPr id="3" name="Explosion 1 2"/>
          <p:cNvSpPr/>
          <p:nvPr/>
        </p:nvSpPr>
        <p:spPr>
          <a:xfrm>
            <a:off x="-1044623" y="1052736"/>
            <a:ext cx="11305255" cy="58326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Challenge: Have a conversation with someone at home. You may need to teach them Spanish, like I did!</a:t>
            </a:r>
          </a:p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You could record it and </a:t>
            </a:r>
            <a:r>
              <a:rPr lang="en-GB" sz="2400" dirty="0" smtClean="0">
                <a:latin typeface="SassoonCRInfant" panose="02010503020300020003" pitchFamily="2" charset="0"/>
              </a:rPr>
              <a:t>send it to me at:</a:t>
            </a:r>
          </a:p>
          <a:p>
            <a:pPr algn="ctr"/>
            <a:r>
              <a:rPr lang="en-GB" sz="2400" b="1" dirty="0" smtClean="0">
                <a:hlinkClick r:id="rId4"/>
              </a:rPr>
              <a:t>info@bassettgreen.net</a:t>
            </a:r>
            <a:r>
              <a:rPr lang="en-GB" sz="2400" b="1" dirty="0" smtClean="0"/>
              <a:t> </a:t>
            </a:r>
            <a:r>
              <a:rPr lang="en-GB" sz="2400" dirty="0" smtClean="0">
                <a:latin typeface="SassoonCRInfant" panose="02010503020300020003" pitchFamily="2" charset="0"/>
              </a:rPr>
              <a:t> </a:t>
            </a:r>
            <a:r>
              <a:rPr lang="en-GB" sz="2400" dirty="0" smtClean="0">
                <a:latin typeface="SassoonCRInfant" panose="02010503020300020003" pitchFamily="2" charset="0"/>
              </a:rPr>
              <a:t>with the subject title “Spanish”.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05135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85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414</Words>
  <Application>Microsoft Office PowerPoint</Application>
  <PresentationFormat>On-screen Show (4:3)</PresentationFormat>
  <Paragraphs>162</Paragraphs>
  <Slides>9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 = 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9</cp:revision>
  <dcterms:created xsi:type="dcterms:W3CDTF">2020-04-28T14:27:59Z</dcterms:created>
  <dcterms:modified xsi:type="dcterms:W3CDTF">2021-01-04T11:04:01Z</dcterms:modified>
</cp:coreProperties>
</file>