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71" r:id="rId3"/>
    <p:sldId id="291" r:id="rId4"/>
    <p:sldId id="292" r:id="rId5"/>
    <p:sldId id="281" r:id="rId6"/>
    <p:sldId id="266" r:id="rId7"/>
    <p:sldId id="260" r:id="rId8"/>
    <p:sldId id="259" r:id="rId9"/>
    <p:sldId id="279" r:id="rId10"/>
    <p:sldId id="278" r:id="rId11"/>
    <p:sldId id="267" r:id="rId12"/>
    <p:sldId id="280" r:id="rId13"/>
    <p:sldId id="293" r:id="rId14"/>
    <p:sldId id="284" r:id="rId15"/>
    <p:sldId id="285" r:id="rId16"/>
    <p:sldId id="283" r:id="rId17"/>
    <p:sldId id="290" r:id="rId18"/>
    <p:sldId id="257" r:id="rId19"/>
    <p:sldId id="289" r:id="rId20"/>
    <p:sldId id="286" r:id="rId21"/>
    <p:sldId id="294" r:id="rId22"/>
  </p:sldIdLst>
  <p:sldSz cx="9144000" cy="6858000" type="screen4x3"/>
  <p:notesSz cx="6742113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1354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20887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9624" y="2"/>
            <a:ext cx="2920887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C42D0-A3D1-4B38-BF01-D90331678670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8713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051" y="4689482"/>
            <a:ext cx="5394011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377363"/>
            <a:ext cx="2920887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9624" y="9377363"/>
            <a:ext cx="2920887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3B69C7-A4B7-4EF3-8563-8893B1359C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910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201F0-87A8-4629-B050-8B08B7D1139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814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Tip:</a:t>
            </a:r>
            <a:r>
              <a:rPr lang="en-GB" baseline="0" dirty="0" smtClean="0"/>
              <a:t> replace un/</a:t>
            </a:r>
            <a:r>
              <a:rPr lang="en-GB" baseline="0" dirty="0" err="1" smtClean="0"/>
              <a:t>una</a:t>
            </a:r>
            <a:r>
              <a:rPr lang="en-GB" baseline="0" dirty="0" smtClean="0"/>
              <a:t> with the correct Spanish number. Add –s to the noun.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3B69C7-A4B7-4EF3-8563-8893B1359CF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8760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Tip:</a:t>
            </a:r>
            <a:r>
              <a:rPr lang="en-GB" baseline="0" dirty="0" smtClean="0"/>
              <a:t> replace un/</a:t>
            </a:r>
            <a:r>
              <a:rPr lang="en-GB" baseline="0" dirty="0" err="1" smtClean="0"/>
              <a:t>una</a:t>
            </a:r>
            <a:r>
              <a:rPr lang="en-GB" baseline="0" dirty="0" smtClean="0"/>
              <a:t> with the correct Spanish number. Add –s to the noun.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3B69C7-A4B7-4EF3-8563-8893B1359CF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876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EAC5-0543-45BD-A3BC-8A9364C3AC7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E1DF-46E2-4FB0-961F-AD70782B1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002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EAC5-0543-45BD-A3BC-8A9364C3AC7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E1DF-46E2-4FB0-961F-AD70782B1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423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EAC5-0543-45BD-A3BC-8A9364C3AC7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E1DF-46E2-4FB0-961F-AD70782B1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770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EAC5-0543-45BD-A3BC-8A9364C3AC7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E1DF-46E2-4FB0-961F-AD70782B1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772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EAC5-0543-45BD-A3BC-8A9364C3AC7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E1DF-46E2-4FB0-961F-AD70782B1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384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EAC5-0543-45BD-A3BC-8A9364C3AC7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E1DF-46E2-4FB0-961F-AD70782B1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739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EAC5-0543-45BD-A3BC-8A9364C3AC7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E1DF-46E2-4FB0-961F-AD70782B1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960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EAC5-0543-45BD-A3BC-8A9364C3AC7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E1DF-46E2-4FB0-961F-AD70782B1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179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EAC5-0543-45BD-A3BC-8A9364C3AC7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E1DF-46E2-4FB0-961F-AD70782B1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09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EAC5-0543-45BD-A3BC-8A9364C3AC7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E1DF-46E2-4FB0-961F-AD70782B1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026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EAC5-0543-45BD-A3BC-8A9364C3AC7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3E1DF-46E2-4FB0-961F-AD70782B1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596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6EAC5-0543-45BD-A3BC-8A9364C3AC7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3E1DF-46E2-4FB0-961F-AD70782B1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961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LUyJmp-_2ZY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hyperlink" Target="https://www.google.co.uk/url?sa=i&amp;rct=j&amp;q=&amp;esrc=s&amp;source=images&amp;cd=&amp;cad=rja&amp;uact=8&amp;ved=0ahUKEwjZ2dzBrMTRAhWJvBQKHfcqCxIQjRwIBw&amp;url=https://plus.google.com/photos/103589910078207932858/albums/6159155509852476193&amp;bvm=bv.144224172,d.ZGg&amp;psig=AFQjCNFDWY1to2tmfNRops5Wx0VlyRnjTA&amp;ust=1484576451682159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TfWYfHIGi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18" Type="http://schemas.openxmlformats.org/officeDocument/2006/relationships/image" Target="../media/image14.png"/><Relationship Id="rId3" Type="http://schemas.openxmlformats.org/officeDocument/2006/relationships/image" Target="../media/image5.jpeg"/><Relationship Id="rId7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12" Type="http://schemas.openxmlformats.org/officeDocument/2006/relationships/image" Target="../media/image12.jpeg"/><Relationship Id="rId17" Type="http://schemas.openxmlformats.org/officeDocument/2006/relationships/hyperlink" Target="http://www.google.co.uk/url?sa=i&amp;rct=j&amp;q=&amp;esrc=s&amp;source=images&amp;cd=&amp;cad=rja&amp;uact=8&amp;ved=0ahUKEwi6oaGrqMTRAhUGuhQKHaSBBxoQjRwIBw&amp;url=http://www.clipartkid.com/slamming-door-cliparts/&amp;psig=AFQjCNFcnjzQuHi9vVCUScgNBbRlf0x1Iw&amp;ust=1484575328353725" TargetMode="Externa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hyperlink" Target="http://www.google.co.uk/url?sa=i&amp;rct=j&amp;q=&amp;esrc=s&amp;source=images&amp;cd=&amp;cad=rja&amp;uact=8&amp;ved=0ahUKEwit8o6w-t3QAhVJbhQKHamKAAgQjRwIBw&amp;url=http://whatlovelybooks.com/shh-spoilers/&amp;psig=AFQjCNHUbGZhgoNP7G8MTFl-DyOlDrQotQ&amp;ust=1481058317117734" TargetMode="External"/><Relationship Id="rId5" Type="http://schemas.openxmlformats.org/officeDocument/2006/relationships/image" Target="../media/image7.jpeg"/><Relationship Id="rId15" Type="http://schemas.openxmlformats.org/officeDocument/2006/relationships/hyperlink" Target="https://www.google.co.uk/url?sa=i&amp;rct=j&amp;q=&amp;esrc=s&amp;source=images&amp;cd=&amp;cad=rja&amp;uact=8&amp;ved=0ahUKEwjZ2dzBrMTRAhWJvBQKHfcqCxIQjRwIBw&amp;url=https://plus.google.com/photos/103589910078207932858/albums/6159155509852476193&amp;bvm=bv.144224172,d.ZGg&amp;psig=AFQjCNFDWY1to2tmfNRops5Wx0VlyRnjTA&amp;ust=1484576451682159" TargetMode="External"/><Relationship Id="rId10" Type="http://schemas.openxmlformats.org/officeDocument/2006/relationships/image" Target="../media/image11.png"/><Relationship Id="rId19" Type="http://schemas.openxmlformats.org/officeDocument/2006/relationships/image" Target="../media/image15.pn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google.co.uk/url?sa=i&amp;rct=j&amp;q=&amp;esrc=s&amp;source=images&amp;cd=&amp;cad=rja&amp;uact=8&amp;ved=0ahUKEwiZ4u_PhevSAhWJ1xQKHdj8AgsQjRwIBw&amp;url=http://www.unosantafe.com.ar/paso-paso-como-hacer-huevos-pascua-n882701&amp;bvm=bv.150475504,d.cGw&amp;psig=AFQjCNFm2EGJmDeNBpP30QoJlJa5YI_PWQ&amp;ust=1490306361020188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8.png"/><Relationship Id="rId7" Type="http://schemas.openxmlformats.org/officeDocument/2006/relationships/hyperlink" Target="http://www.google.co.uk/url?sa=i&amp;rct=j&amp;q=&amp;esrc=s&amp;source=images&amp;cd=&amp;cad=rja&amp;uact=8&amp;ved=0ahUKEwit8o6w-t3QAhVJbhQKHamKAAgQjRwIBw&amp;url=http://whatlovelybooks.com/shh-spoilers/&amp;psig=AFQjCNHUbGZhgoNP7G8MTFl-DyOlDrQotQ&amp;ust=1481058317117734" TargetMode="External"/><Relationship Id="rId2" Type="http://schemas.openxmlformats.org/officeDocument/2006/relationships/hyperlink" Target="https://www.google.co.uk/url?sa=i&amp;rct=j&amp;q=&amp;esrc=s&amp;source=images&amp;cd=&amp;cad=rja&amp;uact=8&amp;ved=0ahUKEwjomJetg-vSAhUBzxQKHXxoANcQjRwIBw&amp;url=https://jameskennedymonash.wordpress.com/2014/01/05/ingredients-of-an-all-natural-egg/&amp;psig=AFQjCNG_7lCOCIZMFoG6qNb-886KJufwYA&amp;ust=1490303507092137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11" Type="http://schemas.openxmlformats.org/officeDocument/2006/relationships/image" Target="../media/image9.jpeg"/><Relationship Id="rId5" Type="http://schemas.openxmlformats.org/officeDocument/2006/relationships/image" Target="../media/image2.png"/><Relationship Id="rId10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4" Type="http://schemas.openxmlformats.org/officeDocument/2006/relationships/image" Target="../media/image19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3.jpeg"/><Relationship Id="rId7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2.png"/><Relationship Id="rId4" Type="http://schemas.openxmlformats.org/officeDocument/2006/relationships/image" Target="../media/image24.jpeg"/><Relationship Id="rId9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7.jpeg"/><Relationship Id="rId7" Type="http://schemas.openxmlformats.org/officeDocument/2006/relationships/image" Target="../media/image3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openxmlformats.org/officeDocument/2006/relationships/image" Target="../media/image31.png"/><Relationship Id="rId5" Type="http://schemas.openxmlformats.org/officeDocument/2006/relationships/image" Target="../media/image29.jpeg"/><Relationship Id="rId10" Type="http://schemas.openxmlformats.org/officeDocument/2006/relationships/image" Target="../media/image13.png"/><Relationship Id="rId4" Type="http://schemas.openxmlformats.org/officeDocument/2006/relationships/image" Target="../media/image28.png"/><Relationship Id="rId9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13" Type="http://schemas.openxmlformats.org/officeDocument/2006/relationships/image" Target="../media/image37.jpeg"/><Relationship Id="rId3" Type="http://schemas.openxmlformats.org/officeDocument/2006/relationships/image" Target="../media/image33.jpeg"/><Relationship Id="rId7" Type="http://schemas.openxmlformats.org/officeDocument/2006/relationships/image" Target="../media/image35.png"/><Relationship Id="rId12" Type="http://schemas.openxmlformats.org/officeDocument/2006/relationships/hyperlink" Target="http://www.google.co.uk/url?sa=i&amp;rct=j&amp;q=&amp;esrc=s&amp;source=images&amp;cd=&amp;cad=rja&amp;uact=8&amp;ved=0ahUKEwjbi9_JhYPTAhWEwxQKHdVXCIIQjRwIBw&amp;url=http://www.eldiario.es/zonacritica/truenos-vestidos-nazarenos_6_252034811.html&amp;psig=AFQjCNHBHx9YFo3swxKAD7Xuy3aQDJAkGw&amp;ust=1491128705191943" TargetMode="External"/><Relationship Id="rId2" Type="http://schemas.openxmlformats.org/officeDocument/2006/relationships/hyperlink" Target="https://www.google.co.uk/url?sa=i&amp;rct=j&amp;q=&amp;esrc=s&amp;source=images&amp;cd=&amp;cad=rja&amp;uact=8&amp;ved=0ahUKEwi0hIy_kuvSAhVHShQKHR2GCtkQjRwIBw&amp;url=https://coolanarchy.com/2014/04/23/una-tradicion-espanola-dama-de-mantilla/&amp;bvm=bv.150475504,d.cGw&amp;psig=AFQjCNE22aSE9mch5VxHNcCUdAAZXZuz3Q&amp;ust=1490307517278870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11" Type="http://schemas.openxmlformats.org/officeDocument/2006/relationships/image" Target="../media/image36.png"/><Relationship Id="rId5" Type="http://schemas.openxmlformats.org/officeDocument/2006/relationships/image" Target="../media/image34.jpeg"/><Relationship Id="rId10" Type="http://schemas.openxmlformats.org/officeDocument/2006/relationships/hyperlink" Target="http://www.google.co.uk/url?sa=i&amp;rct=j&amp;q=&amp;esrc=s&amp;source=images&amp;cd=&amp;cad=rja&amp;uact=8&amp;ved=0ahUKEwi6oaGrqMTRAhUGuhQKHaSBBxoQjRwIBw&amp;url=http://www.clipartkid.com/slamming-door-cliparts/&amp;psig=AFQjCNFcnjzQuHi9vVCUScgNBbRlf0x1Iw&amp;ust=1484575328353725" TargetMode="External"/><Relationship Id="rId4" Type="http://schemas.openxmlformats.org/officeDocument/2006/relationships/hyperlink" Target="https://www.google.co.uk/url?sa=i&amp;rct=j&amp;q=&amp;esrc=s&amp;source=images&amp;cd=&amp;cad=rja&amp;uact=8&amp;ved=0ahUKEwjMr-O9kevSAhVCbhQKHY_QCcoQjRwIBw&amp;url=https://www.youtube.com/watch?v%3D84OVSmI_IPM&amp;bvm=bv.150475504,d.cGw&amp;psig=AFQjCNG0FMHk4LRnZ6NGraFArkynAjOs-w&amp;ust=1490307267155389" TargetMode="External"/><Relationship Id="rId9" Type="http://schemas.openxmlformats.org/officeDocument/2006/relationships/image" Target="../media/image13.png"/><Relationship Id="rId1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TanPXQjg0c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29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3" Type="http://schemas.openxmlformats.org/officeDocument/2006/relationships/hyperlink" Target="https://www.google.co.uk/url?sa=i&amp;rct=j&amp;q=&amp;esrc=s&amp;source=images&amp;cd=&amp;cad=rja&amp;uact=8&amp;ved=0ahUKEwjomJetg-vSAhUBzxQKHXxoANcQjRwIBw&amp;url=https://jameskennedymonash.wordpress.com/2014/01/05/ingredients-of-an-all-natural-egg/&amp;psig=AFQjCNG_7lCOCIZMFoG6qNb-886KJufwYA&amp;ust=1490303507092137" TargetMode="External"/><Relationship Id="rId7" Type="http://schemas.openxmlformats.org/officeDocument/2006/relationships/image" Target="../media/image44.jpeg"/><Relationship Id="rId12" Type="http://schemas.openxmlformats.org/officeDocument/2006/relationships/image" Target="../media/image4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jbi9_JhYPTAhWEwxQKHdVXCIIQjRwIBw&amp;url=http://www.eldiario.es/zonacritica/truenos-vestidos-nazarenos_6_252034811.html&amp;psig=AFQjCNHBHx9YFo3swxKAD7Xuy3aQDJAkGw&amp;ust=1491128705191943" TargetMode="External"/><Relationship Id="rId11" Type="http://schemas.openxmlformats.org/officeDocument/2006/relationships/image" Target="../media/image48.png"/><Relationship Id="rId5" Type="http://schemas.openxmlformats.org/officeDocument/2006/relationships/image" Target="../media/image43.jpeg"/><Relationship Id="rId10" Type="http://schemas.openxmlformats.org/officeDocument/2006/relationships/image" Target="../media/image47.jpeg"/><Relationship Id="rId4" Type="http://schemas.openxmlformats.org/officeDocument/2006/relationships/image" Target="../media/image42.png"/><Relationship Id="rId9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3" Type="http://schemas.openxmlformats.org/officeDocument/2006/relationships/hyperlink" Target="https://www.google.co.uk/url?sa=i&amp;rct=j&amp;q=&amp;esrc=s&amp;source=images&amp;cd=&amp;cad=rja&amp;uact=8&amp;ved=0ahUKEwjomJetg-vSAhUBzxQKHXxoANcQjRwIBw&amp;url=https://jameskennedymonash.wordpress.com/2014/01/05/ingredients-of-an-all-natural-egg/&amp;psig=AFQjCNG_7lCOCIZMFoG6qNb-886KJufwYA&amp;ust=1490303507092137" TargetMode="External"/><Relationship Id="rId7" Type="http://schemas.openxmlformats.org/officeDocument/2006/relationships/image" Target="../media/image44.jpeg"/><Relationship Id="rId12" Type="http://schemas.openxmlformats.org/officeDocument/2006/relationships/image" Target="../media/image4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jbi9_JhYPTAhWEwxQKHdVXCIIQjRwIBw&amp;url=http://www.eldiario.es/zonacritica/truenos-vestidos-nazarenos_6_252034811.html&amp;psig=AFQjCNHBHx9YFo3swxKAD7Xuy3aQDJAkGw&amp;ust=1491128705191943" TargetMode="External"/><Relationship Id="rId11" Type="http://schemas.openxmlformats.org/officeDocument/2006/relationships/image" Target="../media/image48.png"/><Relationship Id="rId5" Type="http://schemas.openxmlformats.org/officeDocument/2006/relationships/image" Target="../media/image43.jpeg"/><Relationship Id="rId10" Type="http://schemas.openxmlformats.org/officeDocument/2006/relationships/image" Target="../media/image47.jpeg"/><Relationship Id="rId4" Type="http://schemas.openxmlformats.org/officeDocument/2006/relationships/image" Target="../media/image42.png"/><Relationship Id="rId9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13" Type="http://schemas.openxmlformats.org/officeDocument/2006/relationships/image" Target="../media/image58.png"/><Relationship Id="rId18" Type="http://schemas.openxmlformats.org/officeDocument/2006/relationships/image" Target="../media/image63.jpeg"/><Relationship Id="rId3" Type="http://schemas.openxmlformats.org/officeDocument/2006/relationships/image" Target="../media/image2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17" Type="http://schemas.openxmlformats.org/officeDocument/2006/relationships/image" Target="../media/image62.jpeg"/><Relationship Id="rId2" Type="http://schemas.openxmlformats.org/officeDocument/2006/relationships/image" Target="../media/image1.jpeg"/><Relationship Id="rId16" Type="http://schemas.openxmlformats.org/officeDocument/2006/relationships/image" Target="../media/image61.jpeg"/><Relationship Id="rId20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jpeg"/><Relationship Id="rId11" Type="http://schemas.openxmlformats.org/officeDocument/2006/relationships/image" Target="../media/image56.jpeg"/><Relationship Id="rId5" Type="http://schemas.openxmlformats.org/officeDocument/2006/relationships/image" Target="../media/image3.png"/><Relationship Id="rId15" Type="http://schemas.openxmlformats.org/officeDocument/2006/relationships/image" Target="../media/image60.jpeg"/><Relationship Id="rId10" Type="http://schemas.openxmlformats.org/officeDocument/2006/relationships/image" Target="../media/image55.png"/><Relationship Id="rId19" Type="http://schemas.openxmlformats.org/officeDocument/2006/relationships/hyperlink" Target="http://www.google.co.uk/url?sa=i&amp;rct=j&amp;q=&amp;esrc=s&amp;source=images&amp;cd=&amp;cad=rja&amp;uact=8&amp;ved=0ahUKEwi6oaGrqMTRAhUGuhQKHaSBBxoQjRwIBw&amp;url=http://www.clipartkid.com/slamming-door-cliparts/&amp;psig=AFQjCNFcnjzQuHi9vVCUScgNBbRlf0x1Iw&amp;ust=1484575328353725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54.jpeg"/><Relationship Id="rId14" Type="http://schemas.openxmlformats.org/officeDocument/2006/relationships/image" Target="../media/image5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83568" y="5301208"/>
            <a:ext cx="74888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hlinkClick r:id="rId2"/>
              </a:rPr>
              <a:t>https://www.youtube.com/watch?v=LUyJmp-_2ZY</a:t>
            </a:r>
            <a:r>
              <a:rPr lang="en-GB" sz="2800" dirty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1520" y="260648"/>
            <a:ext cx="86409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Before we start: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Watch this video to see a typical event that happens in the week leading up to Easter in Spain.</a:t>
            </a: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What can you see in the video?</a:t>
            </a: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What do you think is going on?</a:t>
            </a: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Why?</a:t>
            </a: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36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68152"/>
            <a:ext cx="9324528" cy="54898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600" b="1" u="sng" dirty="0">
                <a:latin typeface="CCW Precursive 1" panose="03050602040000000000" pitchFamily="66" charset="0"/>
              </a:rPr>
              <a:t>Los </a:t>
            </a:r>
            <a:r>
              <a:rPr lang="en-GB" sz="2600" b="1" u="sng" dirty="0" err="1">
                <a:latin typeface="CCW Precursive 1" panose="03050602040000000000" pitchFamily="66" charset="0"/>
              </a:rPr>
              <a:t>objetivos</a:t>
            </a:r>
            <a:r>
              <a:rPr lang="en-GB" sz="2600" b="1" u="sng" dirty="0">
                <a:latin typeface="CCW Precursive 1" panose="03050602040000000000" pitchFamily="66" charset="0"/>
              </a:rPr>
              <a:t>:</a:t>
            </a:r>
            <a:endParaRPr lang="en-GB" sz="2600" b="1" dirty="0">
              <a:latin typeface="CCW Precursive 1" panose="03050602040000000000" pitchFamily="66" charset="0"/>
            </a:endParaRPr>
          </a:p>
          <a:p>
            <a:pPr lvl="0"/>
            <a:r>
              <a:rPr lang="en-GB" sz="26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To discover a Spanish Easter tradition.</a:t>
            </a:r>
          </a:p>
          <a:p>
            <a:pPr lvl="0"/>
            <a:r>
              <a:rPr lang="en-GB" sz="2600" b="1" dirty="0" smtClean="0">
                <a:latin typeface="CCW Precursive 1" panose="03050602040000000000" pitchFamily="66" charset="0"/>
              </a:rPr>
              <a:t>To </a:t>
            </a:r>
            <a:r>
              <a:rPr lang="en-GB" sz="2600" b="1" dirty="0">
                <a:latin typeface="CCW Precursive 1" panose="03050602040000000000" pitchFamily="66" charset="0"/>
              </a:rPr>
              <a:t>evaluate key features of nouns.</a:t>
            </a:r>
          </a:p>
          <a:p>
            <a:pPr marL="0" indent="0">
              <a:buNone/>
            </a:pPr>
            <a:r>
              <a:rPr lang="en-GB" sz="2600" b="1" u="sng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Para </a:t>
            </a:r>
            <a:r>
              <a:rPr lang="en-GB" sz="2600" b="1" u="sng" dirty="0" err="1">
                <a:solidFill>
                  <a:srgbClr val="7030A0"/>
                </a:solidFill>
                <a:latin typeface="CCW Precursive 1" panose="03050602040000000000" pitchFamily="66" charset="0"/>
              </a:rPr>
              <a:t>triunfar</a:t>
            </a:r>
            <a:r>
              <a:rPr lang="en-GB" sz="2600" b="1" u="sng" dirty="0">
                <a:solidFill>
                  <a:srgbClr val="7030A0"/>
                </a:solidFill>
                <a:latin typeface="CCW Precursive 1" panose="03050602040000000000" pitchFamily="66" charset="0"/>
              </a:rPr>
              <a:t>:</a:t>
            </a:r>
            <a:endParaRPr lang="en-GB" sz="2600" b="1" dirty="0">
              <a:solidFill>
                <a:srgbClr val="7030A0"/>
              </a:solidFill>
              <a:latin typeface="CCW Precursive 1" panose="03050602040000000000" pitchFamily="66" charset="0"/>
            </a:endParaRPr>
          </a:p>
          <a:p>
            <a:pPr lvl="0"/>
            <a:r>
              <a:rPr lang="en-GB" sz="2600" b="1" dirty="0" smtClean="0">
                <a:latin typeface="CCW Precursive 1" panose="03050602040000000000" pitchFamily="66" charset="0"/>
              </a:rPr>
              <a:t>Find out </a:t>
            </a:r>
            <a:r>
              <a:rPr lang="en-GB" sz="2600" dirty="0" smtClean="0">
                <a:latin typeface="CCW Precursive 1" panose="03050602040000000000" pitchFamily="66" charset="0"/>
              </a:rPr>
              <a:t>facts about Easter week.</a:t>
            </a:r>
            <a:endParaRPr lang="en-GB" sz="2600" b="1" dirty="0" smtClean="0">
              <a:latin typeface="CCW Precursive 1" panose="03050602040000000000" pitchFamily="66" charset="0"/>
            </a:endParaRPr>
          </a:p>
          <a:p>
            <a:r>
              <a:rPr lang="en-GB" sz="2600" b="1" dirty="0">
                <a:solidFill>
                  <a:srgbClr val="7030A0"/>
                </a:solidFill>
                <a:latin typeface="CCW Precursive 1" panose="03050602040000000000" pitchFamily="66" charset="0"/>
              </a:rPr>
              <a:t>Use</a:t>
            </a:r>
            <a:r>
              <a:rPr lang="en-GB" sz="2600" dirty="0">
                <a:solidFill>
                  <a:srgbClr val="7030A0"/>
                </a:solidFill>
                <a:latin typeface="CCW Precursive 1" panose="03050602040000000000" pitchFamily="66" charset="0"/>
              </a:rPr>
              <a:t> phonic knowledge to write 7 Easter nouns correctly.</a:t>
            </a:r>
          </a:p>
          <a:p>
            <a:pPr lvl="0"/>
            <a:r>
              <a:rPr lang="en-GB" sz="2600" b="1" dirty="0">
                <a:latin typeface="CCW Precursive 1" panose="03050602040000000000" pitchFamily="66" charset="0"/>
              </a:rPr>
              <a:t>Identify </a:t>
            </a:r>
            <a:r>
              <a:rPr lang="en-GB" sz="2600" dirty="0">
                <a:latin typeface="CCW Precursive 1" panose="03050602040000000000" pitchFamily="66" charset="0"/>
              </a:rPr>
              <a:t>masculine, </a:t>
            </a:r>
            <a:r>
              <a:rPr lang="en-GB" sz="2600" dirty="0" smtClean="0">
                <a:latin typeface="CCW Precursive 1" panose="03050602040000000000" pitchFamily="66" charset="0"/>
              </a:rPr>
              <a:t>feminine and plural </a:t>
            </a:r>
            <a:r>
              <a:rPr lang="en-GB" sz="2600" dirty="0">
                <a:latin typeface="CCW Precursive 1" panose="03050602040000000000" pitchFamily="66" charset="0"/>
              </a:rPr>
              <a:t>endings.</a:t>
            </a:r>
          </a:p>
          <a:p>
            <a:r>
              <a:rPr lang="en-GB" sz="26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Categorise</a:t>
            </a:r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 </a:t>
            </a:r>
            <a:r>
              <a:rPr lang="en-GB" sz="2600" dirty="0">
                <a:solidFill>
                  <a:srgbClr val="7030A0"/>
                </a:solidFill>
                <a:latin typeface="CCW Precursive 1" panose="03050602040000000000" pitchFamily="66" charset="0"/>
              </a:rPr>
              <a:t>the nouns according to gender and number. </a:t>
            </a:r>
          </a:p>
          <a:p>
            <a:pPr marL="0" lvl="0" indent="0">
              <a:buNone/>
            </a:pPr>
            <a:r>
              <a:rPr lang="en-GB" sz="2600" b="1" dirty="0" smtClean="0">
                <a:latin typeface="CCW Precursive 1" panose="03050602040000000000" pitchFamily="66" charset="0"/>
              </a:rPr>
              <a:t>   Make</a:t>
            </a:r>
            <a:r>
              <a:rPr lang="en-GB" sz="2600" dirty="0" smtClean="0">
                <a:latin typeface="CCW Precursive 1" panose="03050602040000000000" pitchFamily="66" charset="0"/>
              </a:rPr>
              <a:t> Easter nouns plural.</a:t>
            </a:r>
            <a:endParaRPr lang="en-GB" sz="2600" dirty="0">
              <a:latin typeface="CCW Precursive 1" panose="03050602040000000000" pitchFamily="66" charset="0"/>
            </a:endParaRPr>
          </a:p>
        </p:txBody>
      </p:sp>
      <p:sp>
        <p:nvSpPr>
          <p:cNvPr id="4" name="Title 8"/>
          <p:cNvSpPr txBox="1">
            <a:spLocks/>
          </p:cNvSpPr>
          <p:nvPr/>
        </p:nvSpPr>
        <p:spPr>
          <a:xfrm>
            <a:off x="-612576" y="44624"/>
            <a:ext cx="8568952" cy="14261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 smtClean="0">
                <a:latin typeface="CCW Precursive 1" panose="03050602040000000000" pitchFamily="66" charset="0"/>
              </a:rPr>
              <a:t>P  s   	</a:t>
            </a:r>
            <a:r>
              <a:rPr lang="en-GB" sz="5400" dirty="0">
                <a:latin typeface="CCW Precursive 1" panose="03050602040000000000" pitchFamily="66" charset="0"/>
              </a:rPr>
              <a:t>  </a:t>
            </a:r>
            <a:r>
              <a:rPr lang="en-GB" sz="5400" dirty="0" smtClean="0">
                <a:latin typeface="CCW Precursive 1" panose="03050602040000000000" pitchFamily="66" charset="0"/>
              </a:rPr>
              <a:t>n   </a:t>
            </a:r>
            <a:r>
              <a:rPr lang="en-GB" sz="5400" dirty="0" err="1" smtClean="0">
                <a:latin typeface="CCW Precursive 1" panose="03050602040000000000" pitchFamily="66" charset="0"/>
              </a:rPr>
              <a:t>sp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pic>
        <p:nvPicPr>
          <p:cNvPr id="5" name="Picture 2" descr="Image result for app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91848" y="273275"/>
            <a:ext cx="673960" cy="66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3779912" y="263241"/>
            <a:ext cx="763777" cy="71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1746563" y="188640"/>
            <a:ext cx="840948" cy="761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Image result for app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2566301" y="258126"/>
            <a:ext cx="673960" cy="66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652120" y="259378"/>
            <a:ext cx="763777" cy="71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Image result for app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7267930" y="273275"/>
            <a:ext cx="673960" cy="66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 result for app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8455552" y="279139"/>
            <a:ext cx="673960" cy="66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Image result for cartoon eat sweetcorn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7850141" y="359010"/>
            <a:ext cx="590923" cy="525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Explosion 1 15"/>
          <p:cNvSpPr/>
          <p:nvPr/>
        </p:nvSpPr>
        <p:spPr>
          <a:xfrm>
            <a:off x="35496" y="6309320"/>
            <a:ext cx="648072" cy="47667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40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GB" b="1" dirty="0">
                <a:latin typeface="CCW Precursive 1" panose="03050602040000000000" pitchFamily="66" charset="0"/>
              </a:rPr>
              <a:t>Find out </a:t>
            </a:r>
            <a:r>
              <a:rPr lang="en-GB" dirty="0">
                <a:latin typeface="CCW Precursive 1" panose="03050602040000000000" pitchFamily="66" charset="0"/>
              </a:rPr>
              <a:t>facts about Easter </a:t>
            </a:r>
            <a:r>
              <a:rPr lang="en-GB" dirty="0" smtClean="0">
                <a:latin typeface="CCW Precursive 1" panose="03050602040000000000" pitchFamily="66" charset="0"/>
              </a:rPr>
              <a:t>week</a:t>
            </a:r>
            <a:r>
              <a:rPr lang="en-GB" dirty="0">
                <a:latin typeface="CCW Precursive 1" panose="03050602040000000000" pitchFamily="66" charset="0"/>
              </a:rPr>
              <a:t>: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1556792"/>
            <a:ext cx="878497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Watch this video about Easter week – </a:t>
            </a:r>
            <a:r>
              <a:rPr lang="en-GB" sz="32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Semana</a:t>
            </a:r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Santa.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It is in Spanish with English </a:t>
            </a:r>
            <a:r>
              <a:rPr lang="en-GB" sz="3200" u="sng" dirty="0" smtClean="0">
                <a:latin typeface="Comic Sans MS" panose="030F0702030302020204" pitchFamily="66" charset="0"/>
              </a:rPr>
              <a:t>subtitles to read, so you could watch with an adult to help you.</a:t>
            </a:r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Remember, Spain is a Christian country and this is a big event in the Christian calendar.</a:t>
            </a:r>
            <a:endParaRPr lang="en-GB" sz="3200" dirty="0">
              <a:solidFill>
                <a:srgbClr val="7030A0"/>
              </a:solidFill>
            </a:endParaRPr>
          </a:p>
          <a:p>
            <a:endParaRPr lang="en-GB" sz="3200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7030A0"/>
                </a:solidFill>
                <a:hlinkClick r:id="rId2"/>
              </a:rPr>
              <a:t>https://www.youtube.com/watch?v=qTfWYfHIGig</a:t>
            </a:r>
            <a:endParaRPr lang="en-GB" sz="3200" dirty="0">
              <a:solidFill>
                <a:srgbClr val="7030A0"/>
              </a:solidFill>
            </a:endParaRPr>
          </a:p>
          <a:p>
            <a:endParaRPr lang="en-GB" sz="3200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55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GB" b="1" dirty="0">
                <a:latin typeface="CCW Precursive 1" panose="03050602040000000000" pitchFamily="66" charset="0"/>
              </a:rPr>
              <a:t>Find out </a:t>
            </a:r>
            <a:r>
              <a:rPr lang="en-GB" dirty="0">
                <a:latin typeface="CCW Precursive 1" panose="03050602040000000000" pitchFamily="66" charset="0"/>
              </a:rPr>
              <a:t>facts about Easter </a:t>
            </a:r>
            <a:r>
              <a:rPr lang="en-GB" dirty="0" smtClean="0">
                <a:latin typeface="CCW Precursive 1" panose="03050602040000000000" pitchFamily="66" charset="0"/>
              </a:rPr>
              <a:t>week.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1859340"/>
            <a:ext cx="87849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Can you now explain what happens in Easter week in Spain?</a:t>
            </a:r>
          </a:p>
          <a:p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If not, watch again and pause the video. Explain as you watch.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75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9326" y="150536"/>
            <a:ext cx="1235750" cy="122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6862514" y="338582"/>
            <a:ext cx="1220151" cy="1146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1364111" y="321788"/>
            <a:ext cx="1222336" cy="95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8059987" y="116632"/>
            <a:ext cx="976509" cy="1412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Image result for monkey ooh ooh aah aah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546" y="126469"/>
            <a:ext cx="1303672" cy="1303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5" t="14959"/>
          <a:stretch/>
        </p:blipFill>
        <p:spPr bwMode="auto">
          <a:xfrm>
            <a:off x="7164288" y="4941168"/>
            <a:ext cx="1359680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2652502" y="1835410"/>
            <a:ext cx="1343434" cy="1216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Image result for shh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32" y="5312476"/>
            <a:ext cx="1089516" cy="99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Image result for washing machine spinning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013176"/>
            <a:ext cx="857869" cy="1286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Image result for cartoon eat sweetcorn">
            <a:hlinkClick r:id="rId15"/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4427984" y="5257424"/>
            <a:ext cx="1181846" cy="105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 descr="Image result for door slamming">
            <a:hlinkClick r:id="rId17"/>
          </p:cNvPr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6" t="4678"/>
          <a:stretch/>
        </p:blipFill>
        <p:spPr bwMode="auto">
          <a:xfrm>
            <a:off x="7059788" y="1725027"/>
            <a:ext cx="1030059" cy="134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2" t="23104" r="7696" b="15622"/>
          <a:stretch/>
        </p:blipFill>
        <p:spPr bwMode="auto">
          <a:xfrm>
            <a:off x="5465845" y="2051948"/>
            <a:ext cx="1266395" cy="101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0444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chocolate de pascua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53975" y="-1790700"/>
            <a:ext cx="56102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1700808"/>
            <a:ext cx="7213389" cy="4800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8"/>
          <p:cNvSpPr txBox="1">
            <a:spLocks/>
          </p:cNvSpPr>
          <p:nvPr/>
        </p:nvSpPr>
        <p:spPr>
          <a:xfrm>
            <a:off x="611560" y="1066726"/>
            <a:ext cx="8568952" cy="142617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dirty="0" smtClean="0">
                <a:latin typeface="CCW Precursive 1" panose="03050602040000000000" pitchFamily="66" charset="0"/>
              </a:rPr>
              <a:t> </a:t>
            </a:r>
            <a:r>
              <a:rPr lang="en-GB" sz="5400" dirty="0" err="1" smtClean="0">
                <a:latin typeface="CCW Precursive 1" panose="03050602040000000000" pitchFamily="66" charset="0"/>
              </a:rPr>
              <a:t>ch</a:t>
            </a:r>
            <a:r>
              <a:rPr lang="en-GB" sz="5400" dirty="0" smtClean="0">
                <a:latin typeface="CCW Precursive 1" panose="03050602040000000000" pitchFamily="66" charset="0"/>
              </a:rPr>
              <a:t>  c  l  t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pic>
        <p:nvPicPr>
          <p:cNvPr id="5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4624830" y="1049043"/>
            <a:ext cx="833238" cy="82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868144" y="1006952"/>
            <a:ext cx="822721" cy="772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2195736" y="1142288"/>
            <a:ext cx="824195" cy="641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491880" y="1142288"/>
            <a:ext cx="824195" cy="641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292" y="25284"/>
            <a:ext cx="91377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CCW Precursive 1" panose="03050602040000000000" pitchFamily="66" charset="0"/>
              </a:rPr>
              <a:t>Use</a:t>
            </a:r>
            <a:r>
              <a:rPr lang="en-GB" sz="2000" dirty="0">
                <a:latin typeface="CCW Precursive 1" panose="03050602040000000000" pitchFamily="66" charset="0"/>
              </a:rPr>
              <a:t> phonic knowledge to write 7 Easter nouns correctly.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92" y="6516052"/>
            <a:ext cx="2189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7030A0"/>
                </a:solidFill>
              </a:rPr>
              <a:t>Dictionary tip: nm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52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eg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86" r="29071"/>
          <a:stretch/>
        </p:blipFill>
        <p:spPr bwMode="auto">
          <a:xfrm>
            <a:off x="899592" y="1772815"/>
            <a:ext cx="2701784" cy="375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Content Placehold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5976" y="1784856"/>
            <a:ext cx="4123765" cy="4123765"/>
          </a:xfrm>
          <a:prstGeom prst="rect">
            <a:avLst/>
          </a:prstGeom>
        </p:spPr>
      </p:pic>
      <p:sp>
        <p:nvSpPr>
          <p:cNvPr id="4" name="Title 8"/>
          <p:cNvSpPr txBox="1">
            <a:spLocks/>
          </p:cNvSpPr>
          <p:nvPr/>
        </p:nvSpPr>
        <p:spPr>
          <a:xfrm>
            <a:off x="611560" y="274638"/>
            <a:ext cx="8568952" cy="142617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dirty="0" smtClean="0">
                <a:latin typeface="CCW Precursive 1" panose="03050602040000000000" pitchFamily="66" charset="0"/>
              </a:rPr>
              <a:t>   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171230" y="209933"/>
            <a:ext cx="736302" cy="69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5851190" y="375150"/>
            <a:ext cx="737621" cy="57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Image result for shh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19574"/>
            <a:ext cx="657468" cy="601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5" t="14959"/>
          <a:stretch/>
        </p:blipFill>
        <p:spPr bwMode="auto">
          <a:xfrm>
            <a:off x="4967948" y="209933"/>
            <a:ext cx="837584" cy="84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Image result for monkey ooh ooh aah aah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268" y="242977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675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onas de pasc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3573016"/>
            <a:ext cx="4283968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onas de pascu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2" b="8475"/>
          <a:stretch/>
        </p:blipFill>
        <p:spPr bwMode="auto">
          <a:xfrm>
            <a:off x="4247456" y="4034162"/>
            <a:ext cx="3928894" cy="278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monas de pascu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7" r="16304"/>
          <a:stretch/>
        </p:blipFill>
        <p:spPr bwMode="auto">
          <a:xfrm>
            <a:off x="5868144" y="2049411"/>
            <a:ext cx="3305053" cy="2747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8"/>
          <p:cNvSpPr txBox="1">
            <a:spLocks/>
          </p:cNvSpPr>
          <p:nvPr/>
        </p:nvSpPr>
        <p:spPr>
          <a:xfrm>
            <a:off x="-540568" y="-315416"/>
            <a:ext cx="9721080" cy="293833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GB" sz="5400" dirty="0" smtClean="0">
                <a:latin typeface="CCW Precursive 1" panose="03050602040000000000" pitchFamily="66" charset="0"/>
              </a:rPr>
              <a:t>m  n   d   P  s		    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107528" y="99239"/>
            <a:ext cx="748395" cy="70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928457" y="218578"/>
            <a:ext cx="749735" cy="583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7270714" y="41781"/>
            <a:ext cx="824012" cy="746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Image result for monas de pascu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193" y="1230151"/>
            <a:ext cx="3220376" cy="241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 result for apple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2373929" y="65420"/>
            <a:ext cx="757961" cy="753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 result for apple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100461" y="62577"/>
            <a:ext cx="757961" cy="753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 result for apple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8046218" y="26168"/>
            <a:ext cx="757961" cy="753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30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7995" y="2430016"/>
            <a:ext cx="8229600" cy="1143000"/>
          </a:xfrm>
        </p:spPr>
        <p:txBody>
          <a:bodyPr>
            <a:normAutofit/>
          </a:bodyPr>
          <a:lstStyle/>
          <a:p>
            <a:r>
              <a:rPr lang="en-GB" sz="5400" dirty="0" smtClean="0">
                <a:latin typeface="CCW Precursive 1" panose="03050602040000000000" pitchFamily="66" charset="0"/>
              </a:rPr>
              <a:t>n         </a:t>
            </a:r>
            <a:r>
              <a:rPr lang="en-GB" sz="5400" dirty="0" err="1" smtClean="0">
                <a:latin typeface="CCW Precursive 1" panose="03050602040000000000" pitchFamily="66" charset="0"/>
              </a:rPr>
              <a:t>n</a:t>
            </a:r>
            <a:r>
              <a:rPr lang="en-GB" sz="5400" dirty="0" smtClean="0">
                <a:latin typeface="CCW Precursive 1" panose="03050602040000000000" pitchFamily="66" charset="0"/>
              </a:rPr>
              <a:t>  s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pic>
        <p:nvPicPr>
          <p:cNvPr id="2050" name="Picture 2" descr="Image result for nazareno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20"/>
          <a:stretch/>
        </p:blipFill>
        <p:spPr bwMode="auto">
          <a:xfrm>
            <a:off x="3481677" y="-34233"/>
            <a:ext cx="5688632" cy="242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nazaren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795" y="3356992"/>
            <a:ext cx="4992555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682795" cy="3512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Image result for appl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997249" y="2409617"/>
            <a:ext cx="815809" cy="810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076056" y="2441298"/>
            <a:ext cx="875290" cy="822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6444208" y="2502851"/>
            <a:ext cx="876858" cy="68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2" t="23104" r="7696" b="15622"/>
          <a:stretch/>
        </p:blipFill>
        <p:spPr bwMode="auto">
          <a:xfrm>
            <a:off x="2699792" y="2479402"/>
            <a:ext cx="908465" cy="72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Image result for appl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3625794" y="2426295"/>
            <a:ext cx="815809" cy="810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washing machine spinnin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986" y="2421467"/>
            <a:ext cx="624070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16" y="-387424"/>
            <a:ext cx="3117040" cy="212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928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29410"/>
            <a:ext cx="8229600" cy="1143000"/>
          </a:xfrm>
        </p:spPr>
        <p:txBody>
          <a:bodyPr/>
          <a:lstStyle/>
          <a:p>
            <a:r>
              <a:rPr lang="en-GB" sz="5400" dirty="0" smtClean="0">
                <a:latin typeface="CCW Precursive 1" panose="03050602040000000000" pitchFamily="66" charset="0"/>
              </a:rPr>
              <a:t>p  s  </a:t>
            </a:r>
            <a:r>
              <a:rPr lang="en-GB" sz="5400" dirty="0" err="1" smtClean="0">
                <a:latin typeface="CCW Precursive 1" panose="03050602040000000000" pitchFamily="66" charset="0"/>
              </a:rPr>
              <a:t>s</a:t>
            </a:r>
            <a:r>
              <a:rPr lang="en-GB" sz="5400" dirty="0" smtClean="0">
                <a:latin typeface="CCW Precursive 1" panose="03050602040000000000" pitchFamily="66" charset="0"/>
              </a:rPr>
              <a:t> </a:t>
            </a:r>
            <a:endParaRPr lang="en-GB" dirty="0">
              <a:latin typeface="CCW Precursive 1" panose="03050602040000000000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6273" y="1124744"/>
            <a:ext cx="10248992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4809471" y="187138"/>
            <a:ext cx="749735" cy="583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3580181" y="65421"/>
            <a:ext cx="757961" cy="753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12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Image result for mantilla pascu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908720"/>
            <a:ext cx="4762500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Image result for easter parades spai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673" y="3114675"/>
            <a:ext cx="66579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8"/>
          <p:cNvSpPr txBox="1">
            <a:spLocks/>
          </p:cNvSpPr>
          <p:nvPr/>
        </p:nvSpPr>
        <p:spPr>
          <a:xfrm>
            <a:off x="395536" y="188640"/>
            <a:ext cx="8712968" cy="142617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dirty="0" smtClean="0">
                <a:latin typeface="CCW Precursive 1" panose="03050602040000000000" pitchFamily="66" charset="0"/>
              </a:rPr>
              <a:t>    p      s    n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pic>
        <p:nvPicPr>
          <p:cNvPr id="5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321165" y="274638"/>
            <a:ext cx="1015488" cy="790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5652120" y="83816"/>
            <a:ext cx="602147" cy="871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Image result for washing machine spinni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80628"/>
            <a:ext cx="648071" cy="97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Image result for door slamming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6" t="4678"/>
          <a:stretch/>
        </p:blipFill>
        <p:spPr bwMode="auto">
          <a:xfrm>
            <a:off x="4473293" y="-14014"/>
            <a:ext cx="817611" cy="1066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6319515" y="116632"/>
            <a:ext cx="1015488" cy="790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semana santa nazareno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4583" y="3381138"/>
            <a:ext cx="6124575" cy="3448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semana santa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52" t="8170" r="17563" b="14163"/>
          <a:stretch/>
        </p:blipFill>
        <p:spPr bwMode="auto">
          <a:xfrm>
            <a:off x="324342" y="1026562"/>
            <a:ext cx="3959626" cy="261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Straight Connector 11"/>
          <p:cNvCxnSpPr/>
          <p:nvPr/>
        </p:nvCxnSpPr>
        <p:spPr>
          <a:xfrm flipV="1">
            <a:off x="6588224" y="0"/>
            <a:ext cx="487436" cy="27463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0" y="3974"/>
            <a:ext cx="2189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7030A0"/>
                </a:solidFill>
              </a:rPr>
              <a:t>Dictionary tip: nm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09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229600" cy="1143000"/>
          </a:xfrm>
        </p:spPr>
        <p:txBody>
          <a:bodyPr>
            <a:normAutofit/>
          </a:bodyPr>
          <a:lstStyle/>
          <a:p>
            <a:r>
              <a:rPr lang="en-GB" sz="5400" dirty="0" smtClean="0">
                <a:latin typeface="CCW Precursive 1" panose="03050602040000000000" pitchFamily="66" charset="0"/>
              </a:rPr>
              <a:t>s    t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1200"/>
            <a:ext cx="6502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-7558" y="1414517"/>
            <a:ext cx="60917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www.youtube.com/watch?v=wTanPXQjg0c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3076" name="Picture 4" descr="Image result for maria carrasco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7" t="12840" r="13772" b="11605"/>
          <a:stretch/>
        </p:blipFill>
        <p:spPr bwMode="auto">
          <a:xfrm>
            <a:off x="6300192" y="3789151"/>
            <a:ext cx="2862229" cy="306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appl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3594638" y="291526"/>
            <a:ext cx="815809" cy="810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416790" y="247911"/>
            <a:ext cx="875290" cy="822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Image result for appl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682870" y="319627"/>
            <a:ext cx="815809" cy="810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089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06490"/>
          </a:xfrm>
        </p:spPr>
        <p:txBody>
          <a:bodyPr>
            <a:normAutofit/>
          </a:bodyPr>
          <a:lstStyle/>
          <a:p>
            <a:pPr algn="l"/>
            <a:r>
              <a:rPr lang="en-GB" sz="3600" dirty="0" smtClean="0">
                <a:latin typeface="Comic Sans MS" panose="030F0702030302020204" pitchFamily="66" charset="0"/>
              </a:rPr>
              <a:t>You now have a list of 7 nouns linked to Easter in Spain.</a:t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/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Let’s think about a grammar rule in Spanish – all nouns are 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masculine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or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feminine</a:t>
            </a:r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. </a:t>
            </a:r>
            <a:r>
              <a:rPr lang="en-GB" sz="3600" dirty="0" smtClean="0"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latin typeface="Comic Sans MS" panose="030F0702030302020204" pitchFamily="66" charset="0"/>
              </a:rPr>
            </a:b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35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7939" y="1484784"/>
            <a:ext cx="5176003" cy="3672407"/>
          </a:xfrm>
        </p:spPr>
        <p:txBody>
          <a:bodyPr>
            <a:normAutofit/>
          </a:bodyPr>
          <a:lstStyle/>
          <a:p>
            <a:pPr algn="l"/>
            <a:r>
              <a:rPr lang="en-GB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un </a:t>
            </a:r>
            <a:r>
              <a:rPr lang="en-GB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conejo</a:t>
            </a:r>
            <a:r>
              <a:rPr lang="en-GB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/>
            </a:r>
            <a:br>
              <a:rPr lang="en-GB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</a:br>
            <a:r>
              <a:rPr lang="en-GB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un </a:t>
            </a:r>
            <a:r>
              <a:rPr lang="en-GB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gato</a:t>
            </a:r>
            <a:r>
              <a:rPr lang="en-GB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/>
            </a:r>
            <a:br>
              <a:rPr lang="en-GB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</a:br>
            <a:r>
              <a:rPr lang="en-GB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un </a:t>
            </a:r>
            <a:r>
              <a:rPr lang="en-GB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caballo</a:t>
            </a:r>
            <a:r>
              <a:rPr lang="en-GB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/>
            </a:r>
            <a:br>
              <a:rPr lang="en-GB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</a:br>
            <a:r>
              <a:rPr lang="en-GB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un </a:t>
            </a:r>
            <a:r>
              <a:rPr lang="en-GB" dirty="0" err="1">
                <a:solidFill>
                  <a:srgbClr val="0070C0"/>
                </a:solidFill>
                <a:latin typeface="CCW Precursive 1" panose="03050602040000000000" pitchFamily="66" charset="0"/>
              </a:rPr>
              <a:t>bolígrafo</a:t>
            </a:r>
            <a:r>
              <a:rPr lang="en-GB" dirty="0">
                <a:solidFill>
                  <a:srgbClr val="0070C0"/>
                </a:solidFill>
                <a:latin typeface="CCW Precursive 1" panose="03050602040000000000" pitchFamily="66" charset="0"/>
              </a:rPr>
              <a:t/>
            </a:r>
            <a:br>
              <a:rPr lang="en-GB" dirty="0">
                <a:solidFill>
                  <a:srgbClr val="0070C0"/>
                </a:solidFill>
                <a:latin typeface="CCW Precursive 1" panose="03050602040000000000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CW Precursive 1" panose="03050602040000000000" pitchFamily="66" charset="0"/>
              </a:rPr>
              <a:t>un </a:t>
            </a:r>
            <a:r>
              <a:rPr lang="en-GB" dirty="0" err="1">
                <a:solidFill>
                  <a:srgbClr val="0070C0"/>
                </a:solidFill>
                <a:latin typeface="CCW Precursive 1" panose="03050602040000000000" pitchFamily="66" charset="0"/>
              </a:rPr>
              <a:t>pegamento</a:t>
            </a:r>
            <a:endParaRPr lang="en-GB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968552" y="1340768"/>
            <a:ext cx="4499992" cy="25922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 err="1" smtClean="0">
                <a:solidFill>
                  <a:srgbClr val="FF0066"/>
                </a:solidFill>
                <a:latin typeface="CCW Precursive 1" panose="03050602040000000000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CW Precursive 1" panose="03050602040000000000" pitchFamily="66" charset="0"/>
              </a:rPr>
              <a:t> </a:t>
            </a:r>
            <a:r>
              <a:rPr lang="en-GB" dirty="0" err="1" smtClean="0">
                <a:solidFill>
                  <a:srgbClr val="FF0066"/>
                </a:solidFill>
                <a:latin typeface="CCW Precursive 1" panose="03050602040000000000" pitchFamily="66" charset="0"/>
              </a:rPr>
              <a:t>goma</a:t>
            </a:r>
            <a:endParaRPr lang="en-GB" dirty="0" smtClean="0">
              <a:solidFill>
                <a:srgbClr val="FF0066"/>
              </a:solidFill>
              <a:latin typeface="CCW Precursive 1" panose="03050602040000000000" pitchFamily="66" charset="0"/>
            </a:endParaRPr>
          </a:p>
          <a:p>
            <a:pPr algn="l"/>
            <a:r>
              <a:rPr lang="en-GB" dirty="0" err="1" smtClean="0">
                <a:solidFill>
                  <a:srgbClr val="FF0066"/>
                </a:solidFill>
                <a:latin typeface="CCW Precursive 1" panose="03050602040000000000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CW Precursive 1" panose="03050602040000000000" pitchFamily="66" charset="0"/>
              </a:rPr>
              <a:t> </a:t>
            </a:r>
            <a:r>
              <a:rPr lang="en-GB" dirty="0" err="1" smtClean="0">
                <a:solidFill>
                  <a:srgbClr val="FF0066"/>
                </a:solidFill>
                <a:latin typeface="CCW Precursive 1" panose="03050602040000000000" pitchFamily="66" charset="0"/>
              </a:rPr>
              <a:t>regla</a:t>
            </a:r>
            <a:endParaRPr lang="en-GB" dirty="0" smtClean="0">
              <a:solidFill>
                <a:srgbClr val="FF0066"/>
              </a:solidFill>
              <a:latin typeface="CCW Precursive 1" panose="03050602040000000000" pitchFamily="66" charset="0"/>
            </a:endParaRPr>
          </a:p>
          <a:p>
            <a:pPr algn="l"/>
            <a:r>
              <a:rPr lang="en-GB" dirty="0" err="1" smtClean="0">
                <a:solidFill>
                  <a:srgbClr val="FF0066"/>
                </a:solidFill>
                <a:latin typeface="CCW Precursive 1" panose="03050602040000000000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CW Precursive 1" panose="03050602040000000000" pitchFamily="66" charset="0"/>
              </a:rPr>
              <a:t> </a:t>
            </a:r>
            <a:r>
              <a:rPr lang="en-GB" dirty="0" err="1" smtClean="0">
                <a:solidFill>
                  <a:srgbClr val="FF0066"/>
                </a:solidFill>
                <a:latin typeface="CCW Precursive 1" panose="03050602040000000000" pitchFamily="66" charset="0"/>
              </a:rPr>
              <a:t>tortuga</a:t>
            </a:r>
            <a:endParaRPr lang="en-GB" dirty="0">
              <a:solidFill>
                <a:srgbClr val="FF0066"/>
              </a:solidFill>
              <a:latin typeface="CCW Precursive 1" panose="03050602040000000000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2204864"/>
            <a:ext cx="89959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0" y="2852936"/>
            <a:ext cx="89959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3573016"/>
            <a:ext cx="89959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-36512" y="4221088"/>
            <a:ext cx="89959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-36512" y="4941168"/>
            <a:ext cx="89959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961361" y="2215457"/>
            <a:ext cx="449796" cy="35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2319701" y="2845874"/>
            <a:ext cx="449796" cy="35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3347864" y="3501008"/>
            <a:ext cx="449796" cy="35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3928037" y="4221088"/>
            <a:ext cx="449796" cy="35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4518756" y="4869160"/>
            <a:ext cx="449796" cy="35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8082644" y="2208395"/>
            <a:ext cx="449796" cy="353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8010636" y="2849405"/>
            <a:ext cx="449796" cy="353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8676456" y="3569485"/>
            <a:ext cx="449796" cy="353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076056" y="2204864"/>
            <a:ext cx="1224136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076056" y="2852936"/>
            <a:ext cx="1224136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5076056" y="3501008"/>
            <a:ext cx="1224136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-5763" y="77723"/>
            <a:ext cx="44822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Masculine</a:t>
            </a:r>
            <a:endParaRPr lang="en-GB" sz="4800" b="1" u="sng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14292" y="53758"/>
            <a:ext cx="44822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solidFill>
                  <a:srgbClr val="FF0066"/>
                </a:solidFill>
                <a:latin typeface="CCW Precursive 1" panose="03050602040000000000" pitchFamily="66" charset="0"/>
              </a:rPr>
              <a:t>Feminine</a:t>
            </a:r>
            <a:endParaRPr lang="en-GB" sz="4800" b="1" u="sng" dirty="0">
              <a:solidFill>
                <a:srgbClr val="FF0066"/>
              </a:solidFill>
              <a:latin typeface="CCW Precursive 1" panose="03050602040000000000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68560" y="764704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 smtClean="0">
                <a:latin typeface="CCW Precursive 1" panose="03050602040000000000" pitchFamily="66" charset="0"/>
              </a:rPr>
              <a:t>Singular nouns (only 1)</a:t>
            </a:r>
            <a:endParaRPr lang="en-GB" sz="4400" b="1" u="sng" dirty="0">
              <a:latin typeface="CCW Precursive 1" panose="03050602040000000000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0" y="5550331"/>
            <a:ext cx="91262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latin typeface="Comic Sans MS" panose="030F0702030302020204" pitchFamily="66" charset="0"/>
              </a:rPr>
              <a:t>How can you spot many masculine or feminine nouns in Spanish?</a:t>
            </a:r>
            <a:endParaRPr lang="en-GB" sz="4000" b="1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612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5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6512" y="1376772"/>
            <a:ext cx="4950804" cy="3240360"/>
          </a:xfrm>
        </p:spPr>
        <p:txBody>
          <a:bodyPr>
            <a:normAutofit/>
          </a:bodyPr>
          <a:lstStyle/>
          <a:p>
            <a:pPr algn="l"/>
            <a:r>
              <a:rPr lang="en-GB" sz="40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un   </a:t>
            </a:r>
            <a:r>
              <a:rPr lang="en-GB" sz="4000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conejo</a:t>
            </a:r>
            <a:r>
              <a:rPr lang="en-GB" sz="40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/>
            </a:r>
            <a:br>
              <a:rPr lang="en-GB" sz="40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</a:br>
            <a:r>
              <a:rPr lang="en-GB" sz="40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un   </a:t>
            </a:r>
            <a:r>
              <a:rPr lang="en-GB" sz="4000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gato</a:t>
            </a:r>
            <a:r>
              <a:rPr lang="en-GB" sz="40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/>
            </a:r>
            <a:br>
              <a:rPr lang="en-GB" sz="40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</a:br>
            <a:r>
              <a:rPr lang="en-GB" sz="40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un   </a:t>
            </a:r>
            <a:r>
              <a:rPr lang="en-GB" sz="4000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caballo</a:t>
            </a:r>
            <a:r>
              <a:rPr lang="en-GB" sz="40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/>
            </a:r>
            <a:br>
              <a:rPr lang="en-GB" sz="40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</a:br>
            <a:r>
              <a:rPr lang="en-GB" sz="40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un   </a:t>
            </a:r>
            <a:r>
              <a:rPr lang="en-GB" sz="4000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bolígrafo</a:t>
            </a:r>
            <a:endParaRPr lang="en-GB" sz="40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788024" y="1340768"/>
            <a:ext cx="5184576" cy="25922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dirty="0" err="1" smtClean="0">
                <a:solidFill>
                  <a:srgbClr val="FF0066"/>
                </a:solidFill>
                <a:latin typeface="CCW Precursive 1" panose="03050602040000000000" pitchFamily="66" charset="0"/>
              </a:rPr>
              <a:t>una</a:t>
            </a:r>
            <a:r>
              <a:rPr lang="en-GB" sz="4000" dirty="0" smtClean="0">
                <a:solidFill>
                  <a:srgbClr val="FF0066"/>
                </a:solidFill>
                <a:latin typeface="CCW Precursive 1" panose="03050602040000000000" pitchFamily="66" charset="0"/>
              </a:rPr>
              <a:t>  </a:t>
            </a:r>
            <a:r>
              <a:rPr lang="en-GB" sz="4000" dirty="0" err="1" smtClean="0">
                <a:solidFill>
                  <a:srgbClr val="FF0066"/>
                </a:solidFill>
                <a:latin typeface="CCW Precursive 1" panose="03050602040000000000" pitchFamily="66" charset="0"/>
              </a:rPr>
              <a:t>goma</a:t>
            </a:r>
            <a:endParaRPr lang="en-GB" sz="4000" dirty="0" smtClean="0">
              <a:solidFill>
                <a:srgbClr val="FF0066"/>
              </a:solidFill>
              <a:latin typeface="CCW Precursive 1" panose="03050602040000000000" pitchFamily="66" charset="0"/>
            </a:endParaRPr>
          </a:p>
          <a:p>
            <a:pPr algn="l"/>
            <a:r>
              <a:rPr lang="en-GB" sz="4000" dirty="0" err="1" smtClean="0">
                <a:solidFill>
                  <a:srgbClr val="FF0066"/>
                </a:solidFill>
                <a:latin typeface="CCW Precursive 1" panose="03050602040000000000" pitchFamily="66" charset="0"/>
              </a:rPr>
              <a:t>una</a:t>
            </a:r>
            <a:r>
              <a:rPr lang="en-GB" sz="4000" dirty="0" smtClean="0">
                <a:solidFill>
                  <a:srgbClr val="FF0066"/>
                </a:solidFill>
                <a:latin typeface="CCW Precursive 1" panose="03050602040000000000" pitchFamily="66" charset="0"/>
              </a:rPr>
              <a:t>  </a:t>
            </a:r>
            <a:r>
              <a:rPr lang="en-GB" sz="4000" dirty="0" err="1" smtClean="0">
                <a:solidFill>
                  <a:srgbClr val="FF0066"/>
                </a:solidFill>
                <a:latin typeface="CCW Precursive 1" panose="03050602040000000000" pitchFamily="66" charset="0"/>
              </a:rPr>
              <a:t>regla</a:t>
            </a:r>
            <a:endParaRPr lang="en-GB" sz="4000" dirty="0" smtClean="0">
              <a:solidFill>
                <a:srgbClr val="FF0066"/>
              </a:solidFill>
              <a:latin typeface="CCW Precursive 1" panose="03050602040000000000" pitchFamily="66" charset="0"/>
            </a:endParaRPr>
          </a:p>
          <a:p>
            <a:pPr algn="l"/>
            <a:r>
              <a:rPr lang="en-GB" sz="4000" dirty="0" err="1" smtClean="0">
                <a:solidFill>
                  <a:srgbClr val="FF0066"/>
                </a:solidFill>
                <a:latin typeface="CCW Precursive 1" panose="03050602040000000000" pitchFamily="66" charset="0"/>
              </a:rPr>
              <a:t>una</a:t>
            </a:r>
            <a:r>
              <a:rPr lang="en-GB" sz="4000" dirty="0" smtClean="0">
                <a:solidFill>
                  <a:srgbClr val="FF0066"/>
                </a:solidFill>
                <a:latin typeface="CCW Precursive 1" panose="03050602040000000000" pitchFamily="66" charset="0"/>
              </a:rPr>
              <a:t>  </a:t>
            </a:r>
            <a:r>
              <a:rPr lang="en-GB" sz="4000" dirty="0" err="1" smtClean="0">
                <a:solidFill>
                  <a:srgbClr val="FF0066"/>
                </a:solidFill>
                <a:latin typeface="CCW Precursive 1" panose="03050602040000000000" pitchFamily="66" charset="0"/>
              </a:rPr>
              <a:t>tortuga</a:t>
            </a:r>
            <a:endParaRPr lang="en-GB" sz="4000" dirty="0">
              <a:solidFill>
                <a:srgbClr val="FF0066"/>
              </a:solidFill>
              <a:latin typeface="CCW Precursive 1" panose="03050602040000000000" pitchFamily="66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2276872"/>
            <a:ext cx="89959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3573016"/>
            <a:ext cx="89959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-36512" y="4149080"/>
            <a:ext cx="89959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-36512" y="2924944"/>
            <a:ext cx="89959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330116" y="2303793"/>
            <a:ext cx="449796" cy="35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3618148" y="3493946"/>
            <a:ext cx="449796" cy="35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117758" y="4162896"/>
            <a:ext cx="449796" cy="35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2771800" y="2921413"/>
            <a:ext cx="449796" cy="353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7866620" y="2208395"/>
            <a:ext cx="449796" cy="353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7794612" y="2849405"/>
            <a:ext cx="449796" cy="353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8460432" y="3497477"/>
            <a:ext cx="449796" cy="353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860032" y="2204864"/>
            <a:ext cx="1224136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860032" y="2852936"/>
            <a:ext cx="1224136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860032" y="3501008"/>
            <a:ext cx="1224136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-5763" y="77723"/>
            <a:ext cx="44822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Masculine</a:t>
            </a:r>
            <a:endParaRPr lang="en-GB" sz="4800" b="1" u="sng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14292" y="53758"/>
            <a:ext cx="44822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smtClean="0">
                <a:solidFill>
                  <a:srgbClr val="FF0066"/>
                </a:solidFill>
                <a:latin typeface="CCW Precursive 1" panose="03050602040000000000" pitchFamily="66" charset="0"/>
              </a:rPr>
              <a:t>Feminine</a:t>
            </a:r>
            <a:endParaRPr lang="en-GB" sz="4800" b="1" u="sng" dirty="0">
              <a:solidFill>
                <a:srgbClr val="FF0066"/>
              </a:solidFill>
              <a:latin typeface="CCW Precursive 1" panose="03050602040000000000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496" y="764704"/>
            <a:ext cx="9018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 smtClean="0">
                <a:latin typeface="CCW Precursive 1" panose="03050602040000000000" pitchFamily="66" charset="0"/>
              </a:rPr>
              <a:t>Plural – 2 or more</a:t>
            </a:r>
            <a:endParaRPr lang="en-GB" sz="4800" b="1" u="sng" dirty="0">
              <a:latin typeface="CCW Precursive 1" panose="03050602040000000000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81411" y="1651447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CW Precursive 1" panose="03050602040000000000" pitchFamily="66" charset="0"/>
              </a:rPr>
              <a:t>s</a:t>
            </a:r>
            <a:endParaRPr lang="en-GB" sz="4000" dirty="0">
              <a:latin typeface="CCW Precursive 1" panose="03050602040000000000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244408" y="164099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CW Precursive 1" panose="03050602040000000000" pitchFamily="66" charset="0"/>
              </a:rPr>
              <a:t>s</a:t>
            </a:r>
            <a:endParaRPr lang="en-GB" sz="4000" dirty="0">
              <a:latin typeface="CCW Precursive 1" panose="03050602040000000000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981411" y="2299519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CW Precursive 1" panose="03050602040000000000" pitchFamily="66" charset="0"/>
              </a:rPr>
              <a:t>s</a:t>
            </a:r>
            <a:endParaRPr lang="en-GB" sz="4000" dirty="0">
              <a:latin typeface="CCW Precursive 1" panose="03050602040000000000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172400" y="2289066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CW Precursive 1" panose="03050602040000000000" pitchFamily="66" charset="0"/>
              </a:rPr>
              <a:t>s</a:t>
            </a:r>
            <a:endParaRPr lang="en-GB" sz="4000" dirty="0">
              <a:latin typeface="CCW Precursive 1" panose="03050602040000000000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981411" y="2937138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CW Precursive 1" panose="03050602040000000000" pitchFamily="66" charset="0"/>
              </a:rPr>
              <a:t>s</a:t>
            </a:r>
            <a:endParaRPr lang="en-GB" sz="4000" dirty="0">
              <a:latin typeface="CCW Precursive 1" panose="03050602040000000000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820472" y="2852936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CW Precursive 1" panose="03050602040000000000" pitchFamily="66" charset="0"/>
              </a:rPr>
              <a:t>s</a:t>
            </a:r>
            <a:endParaRPr lang="en-GB" sz="4000" dirty="0">
              <a:latin typeface="CCW Precursive 1" panose="03050602040000000000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635896" y="1700808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CW Precursive 1" panose="03050602040000000000" pitchFamily="66" charset="0"/>
              </a:rPr>
              <a:t>s</a:t>
            </a:r>
            <a:endParaRPr lang="en-GB" sz="4000" dirty="0">
              <a:latin typeface="CCW Precursive 1" panose="03050602040000000000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83568" y="1713002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 smtClean="0">
                <a:latin typeface="CCW Precursive 1" panose="03050602040000000000" pitchFamily="66" charset="0"/>
              </a:rPr>
              <a:t>os</a:t>
            </a:r>
            <a:endParaRPr lang="en-GB" sz="4000" dirty="0">
              <a:latin typeface="CCW Precursive 1" panose="03050602040000000000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41099" y="2276872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 smtClean="0">
                <a:latin typeface="CCW Precursive 1" panose="03050602040000000000" pitchFamily="66" charset="0"/>
              </a:rPr>
              <a:t>os</a:t>
            </a:r>
            <a:endParaRPr lang="en-GB" sz="4000" dirty="0">
              <a:latin typeface="CCW Precursive 1" panose="03050602040000000000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059832" y="236107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CW Precursive 1" panose="03050602040000000000" pitchFamily="66" charset="0"/>
              </a:rPr>
              <a:t>s</a:t>
            </a:r>
            <a:endParaRPr lang="en-GB" sz="4000" dirty="0">
              <a:latin typeface="CCW Precursive 1" panose="03050602040000000000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55576" y="2937138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 smtClean="0">
                <a:latin typeface="CCW Precursive 1" panose="03050602040000000000" pitchFamily="66" charset="0"/>
              </a:rPr>
              <a:t>os</a:t>
            </a:r>
            <a:endParaRPr lang="en-GB" sz="4000" dirty="0">
              <a:latin typeface="CCW Precursive 1" panose="03050602040000000000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923928" y="2937138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CW Precursive 1" panose="03050602040000000000" pitchFamily="66" charset="0"/>
              </a:rPr>
              <a:t>s</a:t>
            </a:r>
            <a:endParaRPr lang="en-GB" sz="4000" dirty="0">
              <a:latin typeface="CCW Precursive 1" panose="03050602040000000000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58847" y="3585210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 smtClean="0">
                <a:latin typeface="CCW Precursive 1" panose="03050602040000000000" pitchFamily="66" charset="0"/>
              </a:rPr>
              <a:t>os</a:t>
            </a:r>
            <a:endParaRPr lang="en-GB" sz="4000" dirty="0">
              <a:latin typeface="CCW Precursive 1" panose="03050602040000000000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27984" y="3585210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CW Precursive 1" panose="03050602040000000000" pitchFamily="66" charset="0"/>
              </a:rPr>
              <a:t>s</a:t>
            </a:r>
            <a:endParaRPr lang="en-GB" sz="4000" dirty="0">
              <a:latin typeface="CCW Precursive 1" panose="03050602040000000000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0" y="5550331"/>
            <a:ext cx="91262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latin typeface="Comic Sans MS" panose="030F0702030302020204" pitchFamily="66" charset="0"/>
              </a:rPr>
              <a:t>How do masculine and feminine nouns become plural?</a:t>
            </a:r>
            <a:endParaRPr lang="en-GB" sz="4000" b="1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591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/>
      <p:bldP spid="4" grpId="0"/>
      <p:bldP spid="28" grpId="0"/>
      <p:bldP spid="29" grpId="0"/>
      <p:bldP spid="30" grpId="0"/>
      <p:bldP spid="31" grpId="0"/>
      <p:bldP spid="32" grpId="0"/>
      <p:bldP spid="33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8177107"/>
              </p:ext>
            </p:extLst>
          </p:nvPr>
        </p:nvGraphicFramePr>
        <p:xfrm>
          <a:off x="11659" y="4972225"/>
          <a:ext cx="9024836" cy="18411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6209"/>
                <a:gridCol w="2256209"/>
                <a:gridCol w="2607677"/>
                <a:gridCol w="1904741"/>
              </a:tblGrid>
              <a:tr h="61778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rgbClr val="0070C0"/>
                          </a:solidFill>
                          <a:latin typeface="SassoonCRInfant" panose="02010503020300020003" pitchFamily="2" charset="0"/>
                        </a:rPr>
                        <a:t>Masculine singular (-o)</a:t>
                      </a:r>
                    </a:p>
                    <a:p>
                      <a:pPr algn="ctr"/>
                      <a:r>
                        <a:rPr lang="en-GB" sz="1200" dirty="0" smtClean="0">
                          <a:solidFill>
                            <a:srgbClr val="0070C0"/>
                          </a:solidFill>
                          <a:latin typeface="SassoonCRInfant" panose="02010503020300020003" pitchFamily="2" charset="0"/>
                        </a:rPr>
                        <a:t>un = a</a:t>
                      </a:r>
                      <a:endParaRPr lang="en-GB" sz="1200" dirty="0">
                        <a:solidFill>
                          <a:srgbClr val="0070C0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rgbClr val="FF0066"/>
                          </a:solidFill>
                          <a:latin typeface="SassoonCRInfant" panose="02010503020300020003" pitchFamily="2" charset="0"/>
                        </a:rPr>
                        <a:t>Feminine</a:t>
                      </a:r>
                      <a:r>
                        <a:rPr lang="en-GB" sz="1200" baseline="0" dirty="0" smtClean="0">
                          <a:solidFill>
                            <a:srgbClr val="FF0066"/>
                          </a:solidFill>
                          <a:latin typeface="SassoonCRInfant" panose="02010503020300020003" pitchFamily="2" charset="0"/>
                        </a:rPr>
                        <a:t> singular (-a)</a:t>
                      </a:r>
                    </a:p>
                    <a:p>
                      <a:pPr algn="ctr"/>
                      <a:r>
                        <a:rPr lang="en-GB" sz="1200" baseline="0" dirty="0" err="1" smtClean="0">
                          <a:solidFill>
                            <a:srgbClr val="FF0066"/>
                          </a:solidFill>
                          <a:latin typeface="SassoonCRInfant" panose="02010503020300020003" pitchFamily="2" charset="0"/>
                        </a:rPr>
                        <a:t>una</a:t>
                      </a:r>
                      <a:r>
                        <a:rPr lang="en-GB" sz="1200" baseline="0" dirty="0" smtClean="0">
                          <a:solidFill>
                            <a:srgbClr val="FF0066"/>
                          </a:solidFill>
                          <a:latin typeface="SassoonCRInfant" panose="02010503020300020003" pitchFamily="2" charset="0"/>
                        </a:rPr>
                        <a:t> = a</a:t>
                      </a:r>
                      <a:endParaRPr lang="en-GB" sz="1200" dirty="0">
                        <a:solidFill>
                          <a:srgbClr val="FF0066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rgbClr val="0070C0"/>
                          </a:solidFill>
                          <a:latin typeface="SassoonCRInfant" panose="02010503020300020003" pitchFamily="2" charset="0"/>
                        </a:rPr>
                        <a:t>Masculine Plural (-</a:t>
                      </a:r>
                      <a:r>
                        <a:rPr lang="en-GB" sz="1200" dirty="0" err="1" smtClean="0">
                          <a:solidFill>
                            <a:srgbClr val="0070C0"/>
                          </a:solidFill>
                          <a:latin typeface="SassoonCRInfant" panose="02010503020300020003" pitchFamily="2" charset="0"/>
                        </a:rPr>
                        <a:t>os</a:t>
                      </a:r>
                      <a:r>
                        <a:rPr lang="en-GB" sz="1200" dirty="0" smtClean="0">
                          <a:solidFill>
                            <a:srgbClr val="0070C0"/>
                          </a:solidFill>
                          <a:latin typeface="SassoonCRInfant" panose="02010503020300020003" pitchFamily="2" charset="0"/>
                        </a:rPr>
                        <a:t>)</a:t>
                      </a:r>
                    </a:p>
                    <a:p>
                      <a:pPr algn="ctr"/>
                      <a:r>
                        <a:rPr lang="en-GB" sz="1200" dirty="0" err="1" smtClean="0">
                          <a:solidFill>
                            <a:srgbClr val="0070C0"/>
                          </a:solidFill>
                          <a:latin typeface="SassoonCRInfant" panose="02010503020300020003" pitchFamily="2" charset="0"/>
                        </a:rPr>
                        <a:t>unos</a:t>
                      </a:r>
                      <a:r>
                        <a:rPr lang="en-GB" sz="1200" dirty="0" smtClean="0">
                          <a:solidFill>
                            <a:srgbClr val="0070C0"/>
                          </a:solidFill>
                          <a:latin typeface="SassoonCRInfant" panose="02010503020300020003" pitchFamily="2" charset="0"/>
                        </a:rPr>
                        <a:t> = some</a:t>
                      </a:r>
                      <a:endParaRPr lang="en-GB" sz="1200" dirty="0">
                        <a:solidFill>
                          <a:srgbClr val="0070C0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66"/>
                          </a:solidFill>
                          <a:latin typeface="SassoonCRInfant" panose="02010503020300020003" pitchFamily="2" charset="0"/>
                        </a:rPr>
                        <a:t>Feminine plural (-as) </a:t>
                      </a:r>
                    </a:p>
                    <a:p>
                      <a:pPr algn="ctr"/>
                      <a:r>
                        <a:rPr lang="en-GB" sz="1050" dirty="0" err="1" smtClean="0">
                          <a:solidFill>
                            <a:srgbClr val="FF0066"/>
                          </a:solidFill>
                          <a:latin typeface="SassoonCRInfant" panose="02010503020300020003" pitchFamily="2" charset="0"/>
                        </a:rPr>
                        <a:t>unas</a:t>
                      </a:r>
                      <a:r>
                        <a:rPr lang="en-GB" sz="1050" dirty="0" smtClean="0">
                          <a:solidFill>
                            <a:srgbClr val="FF0066"/>
                          </a:solidFill>
                          <a:latin typeface="SassoonCRInfant" panose="02010503020300020003" pitchFamily="2" charset="0"/>
                        </a:rPr>
                        <a:t> = some</a:t>
                      </a:r>
                      <a:endParaRPr lang="en-GB" sz="1050" dirty="0">
                        <a:solidFill>
                          <a:srgbClr val="FF0066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7789">
                <a:tc>
                  <a:txBody>
                    <a:bodyPr/>
                    <a:lstStyle/>
                    <a:p>
                      <a:pPr algn="ctr"/>
                      <a:endParaRPr lang="en-GB" sz="1000" dirty="0" smtClean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7789">
                <a:tc>
                  <a:txBody>
                    <a:bodyPr/>
                    <a:lstStyle/>
                    <a:p>
                      <a:pPr algn="ctr"/>
                      <a:endParaRPr lang="en-GB" sz="1000" dirty="0" smtClean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7789">
                <a:tc>
                  <a:txBody>
                    <a:bodyPr/>
                    <a:lstStyle/>
                    <a:p>
                      <a:pPr algn="ctr"/>
                      <a:endParaRPr lang="en-GB" sz="1000" dirty="0" smtClean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1" y="1412776"/>
            <a:ext cx="878500" cy="58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 descr="Image result for eg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86" r="29071"/>
          <a:stretch/>
        </p:blipFill>
        <p:spPr bwMode="auto">
          <a:xfrm>
            <a:off x="1166710" y="2354661"/>
            <a:ext cx="514296" cy="714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Image result for monas de pascu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8" y="4196772"/>
            <a:ext cx="1033940" cy="77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Image result for semana santa nazareno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54"/>
          <a:stretch/>
        </p:blipFill>
        <p:spPr bwMode="auto">
          <a:xfrm>
            <a:off x="2149035" y="1460940"/>
            <a:ext cx="974437" cy="671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9" t="13104" r="14995" b="6942"/>
          <a:stretch/>
        </p:blipFill>
        <p:spPr bwMode="auto">
          <a:xfrm>
            <a:off x="3347864" y="2354661"/>
            <a:ext cx="1107373" cy="690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" t="21804"/>
          <a:stretch/>
        </p:blipFill>
        <p:spPr bwMode="auto">
          <a:xfrm>
            <a:off x="25256" y="3232719"/>
            <a:ext cx="1118196" cy="65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Image result for nazarenos para colorear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" t="20042"/>
          <a:stretch/>
        </p:blipFill>
        <p:spPr bwMode="auto">
          <a:xfrm>
            <a:off x="1985349" y="3182072"/>
            <a:ext cx="1290508" cy="71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Straight Connector 26"/>
          <p:cNvCxnSpPr/>
          <p:nvPr/>
        </p:nvCxnSpPr>
        <p:spPr>
          <a:xfrm>
            <a:off x="9515" y="2307930"/>
            <a:ext cx="18114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725001" y="2307930"/>
            <a:ext cx="17669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-36512" y="3172026"/>
            <a:ext cx="18114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1979712" y="3068960"/>
            <a:ext cx="17669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-36512" y="4108130"/>
            <a:ext cx="18114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678974" y="4108130"/>
            <a:ext cx="17669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1115616" y="4900218"/>
            <a:ext cx="29408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9331" y="11464"/>
            <a:ext cx="49320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latin typeface="SassoonCRInfant" panose="02010503020300020003" pitchFamily="2" charset="0"/>
              </a:rPr>
              <a:t>Los </a:t>
            </a:r>
            <a:r>
              <a:rPr lang="en-GB" sz="1200" b="1" u="sng" dirty="0" err="1">
                <a:latin typeface="SassoonCRInfant" panose="02010503020300020003" pitchFamily="2" charset="0"/>
              </a:rPr>
              <a:t>objetivos</a:t>
            </a:r>
            <a:r>
              <a:rPr lang="en-GB" sz="1200" b="1" u="sng" dirty="0" smtClean="0">
                <a:latin typeface="SassoonCRInfant" panose="02010503020300020003" pitchFamily="2" charset="0"/>
              </a:rPr>
              <a:t>: </a:t>
            </a:r>
            <a:r>
              <a:rPr lang="en-GB" sz="1200" b="1" dirty="0" smtClean="0">
                <a:solidFill>
                  <a:srgbClr val="7030A0"/>
                </a:solidFill>
                <a:latin typeface="SassoonCRInfant" panose="02010503020300020003" pitchFamily="2" charset="0"/>
              </a:rPr>
              <a:t>To </a:t>
            </a:r>
            <a:r>
              <a:rPr lang="en-GB" sz="1200" b="1" dirty="0">
                <a:solidFill>
                  <a:srgbClr val="7030A0"/>
                </a:solidFill>
                <a:latin typeface="SassoonCRInfant" panose="02010503020300020003" pitchFamily="2" charset="0"/>
              </a:rPr>
              <a:t>discover a Spanish Easter tradition.</a:t>
            </a:r>
          </a:p>
          <a:p>
            <a:pPr lvl="0"/>
            <a:r>
              <a:rPr lang="en-GB" sz="1200" b="1" dirty="0">
                <a:latin typeface="SassoonCRInfant" panose="02010503020300020003" pitchFamily="2" charset="0"/>
              </a:rPr>
              <a:t>To evaluate key features of nouns.</a:t>
            </a:r>
          </a:p>
          <a:p>
            <a:r>
              <a:rPr lang="en-GB" sz="1200" b="1" u="sng" dirty="0">
                <a:solidFill>
                  <a:srgbClr val="7030A0"/>
                </a:solidFill>
                <a:latin typeface="SassoonCRInfant" panose="02010503020300020003" pitchFamily="2" charset="0"/>
              </a:rPr>
              <a:t>Para </a:t>
            </a:r>
            <a:r>
              <a:rPr lang="en-GB" sz="1200" b="1" u="sng" dirty="0" err="1" smtClean="0">
                <a:solidFill>
                  <a:srgbClr val="7030A0"/>
                </a:solidFill>
                <a:latin typeface="SassoonCRInfant" panose="02010503020300020003" pitchFamily="2" charset="0"/>
              </a:rPr>
              <a:t>triunfar:</a:t>
            </a:r>
            <a:r>
              <a:rPr lang="en-GB" sz="1200" b="1" dirty="0" err="1" smtClean="0">
                <a:latin typeface="SassoonCRInfant" panose="02010503020300020003" pitchFamily="2" charset="0"/>
              </a:rPr>
              <a:t>Find</a:t>
            </a:r>
            <a:r>
              <a:rPr lang="en-GB" sz="1200" b="1" dirty="0" smtClean="0">
                <a:latin typeface="SassoonCRInfant" panose="02010503020300020003" pitchFamily="2" charset="0"/>
              </a:rPr>
              <a:t> </a:t>
            </a:r>
            <a:r>
              <a:rPr lang="en-GB" sz="1200" b="1" dirty="0">
                <a:latin typeface="SassoonCRInfant" panose="02010503020300020003" pitchFamily="2" charset="0"/>
              </a:rPr>
              <a:t>out </a:t>
            </a:r>
            <a:r>
              <a:rPr lang="en-GB" sz="1200" dirty="0">
                <a:latin typeface="SassoonCRInfant" panose="02010503020300020003" pitchFamily="2" charset="0"/>
              </a:rPr>
              <a:t>facts about Easter week.</a:t>
            </a:r>
            <a:endParaRPr lang="en-GB" sz="1200" b="1" dirty="0">
              <a:latin typeface="SassoonCRInfant" panose="02010503020300020003" pitchFamily="2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latin typeface="SassoonCRInfant" panose="02010503020300020003" pitchFamily="2" charset="0"/>
              </a:rPr>
              <a:t>Use</a:t>
            </a:r>
            <a:r>
              <a:rPr lang="en-GB" sz="1200" dirty="0">
                <a:solidFill>
                  <a:srgbClr val="7030A0"/>
                </a:solidFill>
                <a:latin typeface="SassoonCRInfant" panose="02010503020300020003" pitchFamily="2" charset="0"/>
              </a:rPr>
              <a:t> phonic knowledge to write 7 Easter nouns correctly.</a:t>
            </a:r>
          </a:p>
          <a:p>
            <a:pPr lvl="0"/>
            <a:r>
              <a:rPr lang="en-GB" sz="1200" b="1" dirty="0">
                <a:latin typeface="SassoonCRInfant" panose="02010503020300020003" pitchFamily="2" charset="0"/>
              </a:rPr>
              <a:t>Identify </a:t>
            </a:r>
            <a:r>
              <a:rPr lang="en-GB" sz="1200" dirty="0">
                <a:latin typeface="SassoonCRInfant" panose="02010503020300020003" pitchFamily="2" charset="0"/>
              </a:rPr>
              <a:t>masculine, feminine and plural endings.</a:t>
            </a:r>
          </a:p>
          <a:p>
            <a:r>
              <a:rPr lang="en-GB" sz="1200" b="1" dirty="0">
                <a:solidFill>
                  <a:srgbClr val="7030A0"/>
                </a:solidFill>
                <a:latin typeface="SassoonCRInfant" panose="02010503020300020003" pitchFamily="2" charset="0"/>
              </a:rPr>
              <a:t>Categorise</a:t>
            </a:r>
            <a:r>
              <a:rPr lang="en-GB" sz="1200" dirty="0">
                <a:solidFill>
                  <a:srgbClr val="7030A0"/>
                </a:solidFill>
                <a:latin typeface="SassoonCRInfant" panose="02010503020300020003" pitchFamily="2" charset="0"/>
              </a:rPr>
              <a:t> the nouns according to gender and number. </a:t>
            </a:r>
          </a:p>
          <a:p>
            <a:pPr lvl="0"/>
            <a:r>
              <a:rPr lang="en-GB" sz="1200" b="1" dirty="0">
                <a:latin typeface="SassoonCRInfant" panose="02010503020300020003" pitchFamily="2" charset="0"/>
              </a:rPr>
              <a:t>   </a:t>
            </a:r>
            <a:r>
              <a:rPr lang="en-GB" sz="1200" b="1" dirty="0" smtClean="0">
                <a:latin typeface="SassoonCRInfant" panose="02010503020300020003" pitchFamily="2" charset="0"/>
              </a:rPr>
              <a:t>   Make</a:t>
            </a:r>
            <a:r>
              <a:rPr lang="en-GB" sz="1200" dirty="0" smtClean="0">
                <a:latin typeface="SassoonCRInfant" panose="02010503020300020003" pitchFamily="2" charset="0"/>
              </a:rPr>
              <a:t> </a:t>
            </a:r>
            <a:r>
              <a:rPr lang="en-GB" sz="1200" dirty="0">
                <a:latin typeface="SassoonCRInfant" panose="02010503020300020003" pitchFamily="2" charset="0"/>
              </a:rPr>
              <a:t>Easter nouns plural.</a:t>
            </a:r>
          </a:p>
        </p:txBody>
      </p:sp>
      <p:pic>
        <p:nvPicPr>
          <p:cNvPr id="65" name="Picture 3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6" r="14973"/>
          <a:stretch/>
        </p:blipFill>
        <p:spPr bwMode="auto">
          <a:xfrm>
            <a:off x="4048376" y="186082"/>
            <a:ext cx="181972" cy="192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226" y="198369"/>
            <a:ext cx="204427" cy="19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175" y="230490"/>
            <a:ext cx="149578" cy="149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" name="Rectangle 98"/>
          <p:cNvSpPr/>
          <p:nvPr/>
        </p:nvSpPr>
        <p:spPr>
          <a:xfrm rot="5400000">
            <a:off x="3952577" y="826451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99"/>
          <p:cNvSpPr/>
          <p:nvPr/>
        </p:nvSpPr>
        <p:spPr>
          <a:xfrm rot="5400000">
            <a:off x="4096593" y="826451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 rot="5400000">
            <a:off x="4240609" y="826451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 101"/>
          <p:cNvSpPr/>
          <p:nvPr/>
        </p:nvSpPr>
        <p:spPr>
          <a:xfrm rot="5400000">
            <a:off x="3952577" y="441058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Rectangle 102"/>
          <p:cNvSpPr/>
          <p:nvPr/>
        </p:nvSpPr>
        <p:spPr>
          <a:xfrm rot="5400000">
            <a:off x="4096593" y="441058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/>
          <p:cNvSpPr/>
          <p:nvPr/>
        </p:nvSpPr>
        <p:spPr>
          <a:xfrm rot="5400000">
            <a:off x="4240609" y="441058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 rot="5400000">
            <a:off x="3952577" y="660993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/>
          <p:cNvSpPr/>
          <p:nvPr/>
        </p:nvSpPr>
        <p:spPr>
          <a:xfrm rot="5400000">
            <a:off x="4096593" y="660993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Rectangle 106"/>
          <p:cNvSpPr/>
          <p:nvPr/>
        </p:nvSpPr>
        <p:spPr>
          <a:xfrm rot="5400000">
            <a:off x="4240609" y="660993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 rot="5400000">
            <a:off x="3952577" y="1190382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/>
          <p:cNvSpPr/>
          <p:nvPr/>
        </p:nvSpPr>
        <p:spPr>
          <a:xfrm rot="5400000">
            <a:off x="4096593" y="1190382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Rectangle 109"/>
          <p:cNvSpPr/>
          <p:nvPr/>
        </p:nvSpPr>
        <p:spPr>
          <a:xfrm rot="5400000">
            <a:off x="4240609" y="1190382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Rectangle 110"/>
          <p:cNvSpPr/>
          <p:nvPr/>
        </p:nvSpPr>
        <p:spPr>
          <a:xfrm>
            <a:off x="27437" y="22322"/>
            <a:ext cx="4473827" cy="13594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4" name="Straight Connector 113"/>
          <p:cNvCxnSpPr/>
          <p:nvPr/>
        </p:nvCxnSpPr>
        <p:spPr>
          <a:xfrm>
            <a:off x="44827" y="980728"/>
            <a:ext cx="437382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>
            <a:off x="63303" y="1162068"/>
            <a:ext cx="4355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Rectangle 117"/>
          <p:cNvSpPr/>
          <p:nvPr/>
        </p:nvSpPr>
        <p:spPr>
          <a:xfrm rot="5400000">
            <a:off x="3959542" y="1006844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Rectangle 118"/>
          <p:cNvSpPr/>
          <p:nvPr/>
        </p:nvSpPr>
        <p:spPr>
          <a:xfrm rot="5400000">
            <a:off x="4103558" y="1006844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ectangle 119"/>
          <p:cNvSpPr/>
          <p:nvPr/>
        </p:nvSpPr>
        <p:spPr>
          <a:xfrm rot="5400000">
            <a:off x="4247574" y="1006844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1" name="Straight Connector 120"/>
          <p:cNvCxnSpPr/>
          <p:nvPr/>
        </p:nvCxnSpPr>
        <p:spPr>
          <a:xfrm>
            <a:off x="81965" y="790057"/>
            <a:ext cx="4355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>
            <a:off x="81965" y="611357"/>
            <a:ext cx="4355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44827" y="2030931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SassoonCRInfant" panose="02010503020300020003" pitchFamily="2" charset="0"/>
              </a:rPr>
              <a:t>chocolate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-36512" y="2905199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 smtClean="0">
                <a:latin typeface="SassoonCRInfant" panose="02010503020300020003" pitchFamily="2" charset="0"/>
              </a:rPr>
              <a:t>huevo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35496" y="3841303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 smtClean="0">
                <a:latin typeface="SassoonCRInfant" panose="02010503020300020003" pitchFamily="2" charset="0"/>
              </a:rPr>
              <a:t>saeta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771800" y="2060848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 smtClean="0">
                <a:latin typeface="SassoonCRInfant" panose="02010503020300020003" pitchFamily="2" charset="0"/>
              </a:rPr>
              <a:t>procesión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2771800" y="2833191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 smtClean="0">
                <a:latin typeface="SassoonCRInfant" panose="02010503020300020003" pitchFamily="2" charset="0"/>
              </a:rPr>
              <a:t>pasos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2890277" y="3861048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 smtClean="0">
                <a:latin typeface="SassoonCRInfant" panose="02010503020300020003" pitchFamily="2" charset="0"/>
              </a:rPr>
              <a:t>nazarenos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1115616" y="4633391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SassoonCRInfant" panose="02010503020300020003" pitchFamily="2" charset="0"/>
              </a:rPr>
              <a:t>monas de Pascua 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4941371" y="11464"/>
            <a:ext cx="420262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7030A0"/>
                </a:solidFill>
                <a:latin typeface="CCW Precursive 1" panose="03050602040000000000" pitchFamily="66" charset="0"/>
              </a:rPr>
              <a:t>Categorise</a:t>
            </a:r>
            <a:r>
              <a:rPr lang="en-GB" dirty="0">
                <a:solidFill>
                  <a:srgbClr val="7030A0"/>
                </a:solidFill>
                <a:latin typeface="CCW Precursive 1" panose="03050602040000000000" pitchFamily="66" charset="0"/>
              </a:rPr>
              <a:t> the nouns according to </a:t>
            </a:r>
            <a:r>
              <a:rPr lang="en-GB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masculine/feminine and </a:t>
            </a:r>
            <a:r>
              <a:rPr lang="en-GB" dirty="0">
                <a:solidFill>
                  <a:srgbClr val="7030A0"/>
                </a:solidFill>
                <a:latin typeface="CCW Precursive 1" panose="03050602040000000000" pitchFamily="66" charset="0"/>
              </a:rPr>
              <a:t>number. </a:t>
            </a:r>
            <a:endParaRPr lang="en-GB" dirty="0" smtClean="0">
              <a:solidFill>
                <a:srgbClr val="7030A0"/>
              </a:solidFill>
              <a:latin typeface="CCW Precursive 1" panose="03050602040000000000" pitchFamily="66" charset="0"/>
            </a:endParaRPr>
          </a:p>
          <a:p>
            <a:endParaRPr lang="en-GB" dirty="0" smtClean="0">
              <a:solidFill>
                <a:srgbClr val="7030A0"/>
              </a:solidFill>
              <a:latin typeface="CCW Precursive 1" panose="03050602040000000000" pitchFamily="66" charset="0"/>
            </a:endParaRPr>
          </a:p>
          <a:p>
            <a:r>
              <a:rPr lang="en-GB" dirty="0" smtClean="0">
                <a:latin typeface="CCW Precursive 1" panose="03050602040000000000" pitchFamily="66" charset="0"/>
              </a:rPr>
              <a:t>Look at the end of the noun. (You have a tip to help with the first 2).</a:t>
            </a:r>
          </a:p>
          <a:p>
            <a:endParaRPr lang="en-GB" dirty="0">
              <a:solidFill>
                <a:srgbClr val="7030A0"/>
              </a:solidFill>
              <a:latin typeface="CCW Precursive 1" panose="03050602040000000000" pitchFamily="66" charset="0"/>
            </a:endParaRPr>
          </a:p>
          <a:p>
            <a:r>
              <a:rPr lang="en-GB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Does the noun end in     –o, -a or –</a:t>
            </a:r>
            <a:r>
              <a:rPr lang="en-GB" dirty="0" err="1" smtClean="0">
                <a:solidFill>
                  <a:srgbClr val="7030A0"/>
                </a:solidFill>
                <a:latin typeface="CCW Precursive 1" panose="03050602040000000000" pitchFamily="66" charset="0"/>
              </a:rPr>
              <a:t>os</a:t>
            </a:r>
            <a:r>
              <a:rPr lang="en-GB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 or –as?</a:t>
            </a:r>
          </a:p>
          <a:p>
            <a:r>
              <a:rPr lang="en-GB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Masculine, feminine or masculine plural or feminine plural?</a:t>
            </a:r>
          </a:p>
          <a:p>
            <a:endParaRPr lang="en-GB" dirty="0">
              <a:solidFill>
                <a:srgbClr val="7030A0"/>
              </a:solidFill>
              <a:latin typeface="CCW Precursive 1" panose="03050602040000000000" pitchFamily="66" charset="0"/>
            </a:endParaRPr>
          </a:p>
          <a:p>
            <a:r>
              <a:rPr lang="en-GB" dirty="0" smtClean="0">
                <a:latin typeface="CCW Precursive 1" panose="03050602040000000000" pitchFamily="66" charset="0"/>
              </a:rPr>
              <a:t>Type them in the correct column of the table.</a:t>
            </a:r>
            <a:endParaRPr lang="en-GB" dirty="0">
              <a:latin typeface="CCW Precursive 1" panose="03050602040000000000" pitchFamily="66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827584" y="2060848"/>
            <a:ext cx="14761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rgbClr val="7030A0"/>
                </a:solidFill>
              </a:rPr>
              <a:t>Dictionary tip: nm</a:t>
            </a:r>
            <a:endParaRPr lang="en-GB" sz="1100" dirty="0">
              <a:solidFill>
                <a:srgbClr val="7030A0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3671900" y="2087270"/>
            <a:ext cx="14761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solidFill>
                  <a:srgbClr val="7030A0"/>
                </a:solidFill>
              </a:rPr>
              <a:t>Dictionary tip: </a:t>
            </a:r>
            <a:r>
              <a:rPr lang="en-GB" sz="1100" dirty="0" err="1" smtClean="0">
                <a:solidFill>
                  <a:srgbClr val="7030A0"/>
                </a:solidFill>
              </a:rPr>
              <a:t>nf</a:t>
            </a:r>
            <a:endParaRPr lang="en-GB" sz="1100" dirty="0">
              <a:solidFill>
                <a:srgbClr val="7030A0"/>
              </a:solidFill>
            </a:endParaRPr>
          </a:p>
        </p:txBody>
      </p:sp>
      <p:sp>
        <p:nvSpPr>
          <p:cNvPr id="3" name="Explosion 1 2"/>
          <p:cNvSpPr/>
          <p:nvPr/>
        </p:nvSpPr>
        <p:spPr>
          <a:xfrm>
            <a:off x="81965" y="1165131"/>
            <a:ext cx="241563" cy="195816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5" name="Straight Connector 94"/>
          <p:cNvCxnSpPr/>
          <p:nvPr/>
        </p:nvCxnSpPr>
        <p:spPr>
          <a:xfrm>
            <a:off x="72634" y="404664"/>
            <a:ext cx="4355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532437" y="5589240"/>
            <a:ext cx="1059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chocolate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2749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1460215"/>
              </p:ext>
            </p:extLst>
          </p:nvPr>
        </p:nvGraphicFramePr>
        <p:xfrm>
          <a:off x="11659" y="4972225"/>
          <a:ext cx="4498936" cy="1863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3957"/>
                <a:gridCol w="1224136"/>
                <a:gridCol w="1221318"/>
                <a:gridCol w="949525"/>
              </a:tblGrid>
              <a:tr h="61778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rgbClr val="0070C0"/>
                          </a:solidFill>
                          <a:latin typeface="SassoonCRInfant" panose="02010503020300020003" pitchFamily="2" charset="0"/>
                        </a:rPr>
                        <a:t>Masculine singular (-o)</a:t>
                      </a:r>
                    </a:p>
                    <a:p>
                      <a:pPr algn="ctr"/>
                      <a:r>
                        <a:rPr lang="en-GB" sz="1200" dirty="0" smtClean="0">
                          <a:solidFill>
                            <a:srgbClr val="0070C0"/>
                          </a:solidFill>
                          <a:latin typeface="SassoonCRInfant" panose="02010503020300020003" pitchFamily="2" charset="0"/>
                        </a:rPr>
                        <a:t>un = a</a:t>
                      </a:r>
                      <a:endParaRPr lang="en-GB" sz="1200" dirty="0">
                        <a:solidFill>
                          <a:srgbClr val="0070C0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rgbClr val="FF0066"/>
                          </a:solidFill>
                          <a:latin typeface="SassoonCRInfant" panose="02010503020300020003" pitchFamily="2" charset="0"/>
                        </a:rPr>
                        <a:t>Feminine</a:t>
                      </a:r>
                      <a:r>
                        <a:rPr lang="en-GB" sz="1200" baseline="0" dirty="0" smtClean="0">
                          <a:solidFill>
                            <a:srgbClr val="FF0066"/>
                          </a:solidFill>
                          <a:latin typeface="SassoonCRInfant" panose="02010503020300020003" pitchFamily="2" charset="0"/>
                        </a:rPr>
                        <a:t> singular (-a)</a:t>
                      </a:r>
                    </a:p>
                    <a:p>
                      <a:pPr algn="ctr"/>
                      <a:r>
                        <a:rPr lang="en-GB" sz="1200" baseline="0" dirty="0" err="1" smtClean="0">
                          <a:solidFill>
                            <a:srgbClr val="FF0066"/>
                          </a:solidFill>
                          <a:latin typeface="SassoonCRInfant" panose="02010503020300020003" pitchFamily="2" charset="0"/>
                        </a:rPr>
                        <a:t>una</a:t>
                      </a:r>
                      <a:r>
                        <a:rPr lang="en-GB" sz="1200" baseline="0" dirty="0" smtClean="0">
                          <a:solidFill>
                            <a:srgbClr val="FF0066"/>
                          </a:solidFill>
                          <a:latin typeface="SassoonCRInfant" panose="02010503020300020003" pitchFamily="2" charset="0"/>
                        </a:rPr>
                        <a:t> = a</a:t>
                      </a:r>
                      <a:endParaRPr lang="en-GB" sz="1200" dirty="0">
                        <a:solidFill>
                          <a:srgbClr val="FF0066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rgbClr val="0070C0"/>
                          </a:solidFill>
                          <a:latin typeface="SassoonCRInfant" panose="02010503020300020003" pitchFamily="2" charset="0"/>
                        </a:rPr>
                        <a:t>Masculine Plural (-</a:t>
                      </a:r>
                      <a:r>
                        <a:rPr lang="en-GB" sz="1200" dirty="0" err="1" smtClean="0">
                          <a:solidFill>
                            <a:srgbClr val="0070C0"/>
                          </a:solidFill>
                          <a:latin typeface="SassoonCRInfant" panose="02010503020300020003" pitchFamily="2" charset="0"/>
                        </a:rPr>
                        <a:t>os</a:t>
                      </a:r>
                      <a:r>
                        <a:rPr lang="en-GB" sz="1200" dirty="0" smtClean="0">
                          <a:solidFill>
                            <a:srgbClr val="0070C0"/>
                          </a:solidFill>
                          <a:latin typeface="SassoonCRInfant" panose="02010503020300020003" pitchFamily="2" charset="0"/>
                        </a:rPr>
                        <a:t>)</a:t>
                      </a:r>
                    </a:p>
                    <a:p>
                      <a:pPr algn="ctr"/>
                      <a:r>
                        <a:rPr lang="en-GB" sz="1200" dirty="0" err="1" smtClean="0">
                          <a:solidFill>
                            <a:srgbClr val="0070C0"/>
                          </a:solidFill>
                          <a:latin typeface="SassoonCRInfant" panose="02010503020300020003" pitchFamily="2" charset="0"/>
                        </a:rPr>
                        <a:t>unos</a:t>
                      </a:r>
                      <a:r>
                        <a:rPr lang="en-GB" sz="1200" dirty="0" smtClean="0">
                          <a:solidFill>
                            <a:srgbClr val="0070C0"/>
                          </a:solidFill>
                          <a:latin typeface="SassoonCRInfant" panose="02010503020300020003" pitchFamily="2" charset="0"/>
                        </a:rPr>
                        <a:t> = some</a:t>
                      </a:r>
                      <a:endParaRPr lang="en-GB" sz="1200" dirty="0">
                        <a:solidFill>
                          <a:srgbClr val="0070C0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66"/>
                          </a:solidFill>
                          <a:latin typeface="SassoonCRInfant" panose="02010503020300020003" pitchFamily="2" charset="0"/>
                        </a:rPr>
                        <a:t>Feminine plural (-as) </a:t>
                      </a:r>
                    </a:p>
                    <a:p>
                      <a:pPr algn="ctr"/>
                      <a:r>
                        <a:rPr lang="en-GB" sz="1050" dirty="0" err="1" smtClean="0">
                          <a:solidFill>
                            <a:srgbClr val="FF0066"/>
                          </a:solidFill>
                          <a:latin typeface="SassoonCRInfant" panose="02010503020300020003" pitchFamily="2" charset="0"/>
                        </a:rPr>
                        <a:t>unas</a:t>
                      </a:r>
                      <a:r>
                        <a:rPr lang="en-GB" sz="1050" dirty="0" smtClean="0">
                          <a:solidFill>
                            <a:srgbClr val="FF0066"/>
                          </a:solidFill>
                          <a:latin typeface="SassoonCRInfant" panose="02010503020300020003" pitchFamily="2" charset="0"/>
                        </a:rPr>
                        <a:t> = some</a:t>
                      </a:r>
                      <a:endParaRPr lang="en-GB" sz="1050" dirty="0">
                        <a:solidFill>
                          <a:srgbClr val="FF0066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778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</a:rPr>
                        <a:t>chocolate</a:t>
                      </a:r>
                      <a:endParaRPr lang="en-GB" sz="12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err="1" smtClean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</a:rPr>
                        <a:t>saeta</a:t>
                      </a:r>
                      <a:endParaRPr lang="en-GB" sz="12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err="1" smtClean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</a:rPr>
                        <a:t>pasos</a:t>
                      </a:r>
                      <a:endParaRPr lang="en-GB" sz="12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>
                        <a:solidFill>
                          <a:schemeClr val="tx1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778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err="1" smtClean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</a:rPr>
                        <a:t>huevo</a:t>
                      </a:r>
                      <a:endParaRPr lang="en-GB" sz="1200" dirty="0" smtClean="0">
                        <a:solidFill>
                          <a:schemeClr val="tx1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err="1" smtClean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</a:rPr>
                        <a:t>mona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</a:rPr>
                        <a:t> de </a:t>
                      </a:r>
                      <a:r>
                        <a:rPr lang="en-GB" sz="1200" baseline="0" dirty="0" err="1" smtClean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</a:rPr>
                        <a:t>pascua</a:t>
                      </a:r>
                      <a:endParaRPr lang="en-GB" sz="12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err="1" smtClean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</a:rPr>
                        <a:t>nazarenos</a:t>
                      </a:r>
                      <a:endParaRPr lang="en-GB" sz="12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7789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err="1" smtClean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</a:rPr>
                        <a:t>procesión</a:t>
                      </a:r>
                      <a:endParaRPr lang="en-GB" sz="12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1" y="1412776"/>
            <a:ext cx="878500" cy="58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 descr="Image result for eg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86" r="29071"/>
          <a:stretch/>
        </p:blipFill>
        <p:spPr bwMode="auto">
          <a:xfrm>
            <a:off x="1166710" y="2354661"/>
            <a:ext cx="514296" cy="714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Image result for monas de pascu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8" y="4159448"/>
            <a:ext cx="1033940" cy="77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Image result for semana santa nazareno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54"/>
          <a:stretch/>
        </p:blipFill>
        <p:spPr bwMode="auto">
          <a:xfrm>
            <a:off x="2149035" y="1460940"/>
            <a:ext cx="974437" cy="671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9" t="13104" r="14995" b="6942"/>
          <a:stretch/>
        </p:blipFill>
        <p:spPr bwMode="auto">
          <a:xfrm>
            <a:off x="3347864" y="2354661"/>
            <a:ext cx="1107373" cy="690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" t="21804"/>
          <a:stretch/>
        </p:blipFill>
        <p:spPr bwMode="auto">
          <a:xfrm>
            <a:off x="25256" y="3232719"/>
            <a:ext cx="1118196" cy="65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Image result for nazarenos para colorear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" t="20042"/>
          <a:stretch/>
        </p:blipFill>
        <p:spPr bwMode="auto">
          <a:xfrm>
            <a:off x="1985349" y="3182072"/>
            <a:ext cx="1290508" cy="71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Straight Connector 26"/>
          <p:cNvCxnSpPr/>
          <p:nvPr/>
        </p:nvCxnSpPr>
        <p:spPr>
          <a:xfrm>
            <a:off x="9515" y="2307930"/>
            <a:ext cx="18114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725001" y="2307930"/>
            <a:ext cx="17669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-36512" y="3172026"/>
            <a:ext cx="18114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1979712" y="3068960"/>
            <a:ext cx="17669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-36512" y="4108130"/>
            <a:ext cx="18114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678974" y="4108130"/>
            <a:ext cx="17669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1115616" y="4900218"/>
            <a:ext cx="29408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44827" y="2030931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SassoonCRInfant" panose="02010503020300020003" pitchFamily="2" charset="0"/>
              </a:rPr>
              <a:t>chocolate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-36512" y="2905199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 smtClean="0">
                <a:latin typeface="SassoonCRInfant" panose="02010503020300020003" pitchFamily="2" charset="0"/>
              </a:rPr>
              <a:t>huevo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35496" y="3841303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 smtClean="0">
                <a:latin typeface="SassoonCRInfant" panose="02010503020300020003" pitchFamily="2" charset="0"/>
              </a:rPr>
              <a:t>saeta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3131840" y="2060848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 smtClean="0">
                <a:latin typeface="SassoonCRInfant" panose="02010503020300020003" pitchFamily="2" charset="0"/>
              </a:rPr>
              <a:t>procesión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2771800" y="2833191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 smtClean="0">
                <a:latin typeface="SassoonCRInfant" panose="02010503020300020003" pitchFamily="2" charset="0"/>
              </a:rPr>
              <a:t>pasos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2890277" y="3861048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 smtClean="0">
                <a:latin typeface="SassoonCRInfant" panose="02010503020300020003" pitchFamily="2" charset="0"/>
              </a:rPr>
              <a:t>nazarenos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202" name="TextBox 201"/>
          <p:cNvSpPr txBox="1"/>
          <p:nvPr/>
        </p:nvSpPr>
        <p:spPr>
          <a:xfrm>
            <a:off x="1115616" y="4633391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SassoonCRInfant" panose="02010503020300020003" pitchFamily="2" charset="0"/>
              </a:rPr>
              <a:t>monas de Pascua 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148" name="Rectangle 147"/>
          <p:cNvSpPr/>
          <p:nvPr/>
        </p:nvSpPr>
        <p:spPr>
          <a:xfrm>
            <a:off x="9331" y="11464"/>
            <a:ext cx="49320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latin typeface="SassoonCRInfant" panose="02010503020300020003" pitchFamily="2" charset="0"/>
              </a:rPr>
              <a:t>Los </a:t>
            </a:r>
            <a:r>
              <a:rPr lang="en-GB" sz="1200" b="1" u="sng" dirty="0" err="1">
                <a:latin typeface="SassoonCRInfant" panose="02010503020300020003" pitchFamily="2" charset="0"/>
              </a:rPr>
              <a:t>objetivos</a:t>
            </a:r>
            <a:r>
              <a:rPr lang="en-GB" sz="1200" b="1" u="sng" dirty="0" smtClean="0">
                <a:latin typeface="SassoonCRInfant" panose="02010503020300020003" pitchFamily="2" charset="0"/>
              </a:rPr>
              <a:t>: </a:t>
            </a:r>
            <a:r>
              <a:rPr lang="en-GB" sz="1200" b="1" dirty="0" smtClean="0">
                <a:solidFill>
                  <a:srgbClr val="7030A0"/>
                </a:solidFill>
                <a:latin typeface="SassoonCRInfant" panose="02010503020300020003" pitchFamily="2" charset="0"/>
              </a:rPr>
              <a:t>To </a:t>
            </a:r>
            <a:r>
              <a:rPr lang="en-GB" sz="1200" b="1" dirty="0">
                <a:solidFill>
                  <a:srgbClr val="7030A0"/>
                </a:solidFill>
                <a:latin typeface="SassoonCRInfant" panose="02010503020300020003" pitchFamily="2" charset="0"/>
              </a:rPr>
              <a:t>discover a Spanish Easter tradition.</a:t>
            </a:r>
          </a:p>
          <a:p>
            <a:pPr lvl="0"/>
            <a:r>
              <a:rPr lang="en-GB" sz="1200" b="1" dirty="0">
                <a:latin typeface="SassoonCRInfant" panose="02010503020300020003" pitchFamily="2" charset="0"/>
              </a:rPr>
              <a:t>To evaluate key features of nouns.</a:t>
            </a:r>
          </a:p>
          <a:p>
            <a:r>
              <a:rPr lang="en-GB" sz="1200" b="1" u="sng" dirty="0">
                <a:solidFill>
                  <a:srgbClr val="7030A0"/>
                </a:solidFill>
                <a:latin typeface="SassoonCRInfant" panose="02010503020300020003" pitchFamily="2" charset="0"/>
              </a:rPr>
              <a:t>Para </a:t>
            </a:r>
            <a:r>
              <a:rPr lang="en-GB" sz="1200" b="1" u="sng" dirty="0" err="1" smtClean="0">
                <a:solidFill>
                  <a:srgbClr val="7030A0"/>
                </a:solidFill>
                <a:latin typeface="SassoonCRInfant" panose="02010503020300020003" pitchFamily="2" charset="0"/>
              </a:rPr>
              <a:t>triunfar:</a:t>
            </a:r>
            <a:r>
              <a:rPr lang="en-GB" sz="1200" b="1" dirty="0" err="1" smtClean="0">
                <a:latin typeface="SassoonCRInfant" panose="02010503020300020003" pitchFamily="2" charset="0"/>
              </a:rPr>
              <a:t>Find</a:t>
            </a:r>
            <a:r>
              <a:rPr lang="en-GB" sz="1200" b="1" dirty="0" smtClean="0">
                <a:latin typeface="SassoonCRInfant" panose="02010503020300020003" pitchFamily="2" charset="0"/>
              </a:rPr>
              <a:t> </a:t>
            </a:r>
            <a:r>
              <a:rPr lang="en-GB" sz="1200" b="1" dirty="0">
                <a:latin typeface="SassoonCRInfant" panose="02010503020300020003" pitchFamily="2" charset="0"/>
              </a:rPr>
              <a:t>out </a:t>
            </a:r>
            <a:r>
              <a:rPr lang="en-GB" sz="1200" dirty="0">
                <a:latin typeface="SassoonCRInfant" panose="02010503020300020003" pitchFamily="2" charset="0"/>
              </a:rPr>
              <a:t>facts about Easter week.</a:t>
            </a:r>
            <a:endParaRPr lang="en-GB" sz="1200" b="1" dirty="0">
              <a:latin typeface="SassoonCRInfant" panose="02010503020300020003" pitchFamily="2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latin typeface="SassoonCRInfant" panose="02010503020300020003" pitchFamily="2" charset="0"/>
              </a:rPr>
              <a:t>Use</a:t>
            </a:r>
            <a:r>
              <a:rPr lang="en-GB" sz="1200" dirty="0">
                <a:solidFill>
                  <a:srgbClr val="7030A0"/>
                </a:solidFill>
                <a:latin typeface="SassoonCRInfant" panose="02010503020300020003" pitchFamily="2" charset="0"/>
              </a:rPr>
              <a:t> phonic knowledge to write 7 Easter nouns correctly.</a:t>
            </a:r>
          </a:p>
          <a:p>
            <a:pPr lvl="0"/>
            <a:r>
              <a:rPr lang="en-GB" sz="1200" b="1" dirty="0">
                <a:latin typeface="SassoonCRInfant" panose="02010503020300020003" pitchFamily="2" charset="0"/>
              </a:rPr>
              <a:t>Identify </a:t>
            </a:r>
            <a:r>
              <a:rPr lang="en-GB" sz="1200" dirty="0">
                <a:latin typeface="SassoonCRInfant" panose="02010503020300020003" pitchFamily="2" charset="0"/>
              </a:rPr>
              <a:t>masculine, feminine and plural endings.</a:t>
            </a:r>
          </a:p>
          <a:p>
            <a:r>
              <a:rPr lang="en-GB" sz="1200" b="1" dirty="0">
                <a:solidFill>
                  <a:srgbClr val="7030A0"/>
                </a:solidFill>
                <a:latin typeface="SassoonCRInfant" panose="02010503020300020003" pitchFamily="2" charset="0"/>
              </a:rPr>
              <a:t>Categorise</a:t>
            </a:r>
            <a:r>
              <a:rPr lang="en-GB" sz="1200" dirty="0">
                <a:solidFill>
                  <a:srgbClr val="7030A0"/>
                </a:solidFill>
                <a:latin typeface="SassoonCRInfant" panose="02010503020300020003" pitchFamily="2" charset="0"/>
              </a:rPr>
              <a:t> the nouns according to gender and number. </a:t>
            </a:r>
          </a:p>
          <a:p>
            <a:pPr lvl="0"/>
            <a:r>
              <a:rPr lang="en-GB" sz="1200" b="1" dirty="0">
                <a:latin typeface="SassoonCRInfant" panose="02010503020300020003" pitchFamily="2" charset="0"/>
              </a:rPr>
              <a:t>   </a:t>
            </a:r>
            <a:r>
              <a:rPr lang="en-GB" sz="1200" b="1" dirty="0" smtClean="0">
                <a:latin typeface="SassoonCRInfant" panose="02010503020300020003" pitchFamily="2" charset="0"/>
              </a:rPr>
              <a:t>   Make</a:t>
            </a:r>
            <a:r>
              <a:rPr lang="en-GB" sz="1200" dirty="0" smtClean="0">
                <a:latin typeface="SassoonCRInfant" panose="02010503020300020003" pitchFamily="2" charset="0"/>
              </a:rPr>
              <a:t> </a:t>
            </a:r>
            <a:r>
              <a:rPr lang="en-GB" sz="1200" dirty="0">
                <a:latin typeface="SassoonCRInfant" panose="02010503020300020003" pitchFamily="2" charset="0"/>
              </a:rPr>
              <a:t>Easter nouns plural.</a:t>
            </a:r>
          </a:p>
        </p:txBody>
      </p:sp>
      <p:pic>
        <p:nvPicPr>
          <p:cNvPr id="149" name="Picture 3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16" r="14973"/>
          <a:stretch/>
        </p:blipFill>
        <p:spPr bwMode="auto">
          <a:xfrm>
            <a:off x="4048376" y="186082"/>
            <a:ext cx="181972" cy="192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0" name="Picture 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226" y="198369"/>
            <a:ext cx="204427" cy="19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" name="Picture 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175" y="230490"/>
            <a:ext cx="149578" cy="149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2" name="Rectangle 151"/>
          <p:cNvSpPr/>
          <p:nvPr/>
        </p:nvSpPr>
        <p:spPr>
          <a:xfrm rot="5400000">
            <a:off x="3952577" y="826451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Rectangle 152"/>
          <p:cNvSpPr/>
          <p:nvPr/>
        </p:nvSpPr>
        <p:spPr>
          <a:xfrm rot="5400000">
            <a:off x="4096593" y="826451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Rectangle 153"/>
          <p:cNvSpPr/>
          <p:nvPr/>
        </p:nvSpPr>
        <p:spPr>
          <a:xfrm rot="5400000">
            <a:off x="4240609" y="826451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Rectangle 154"/>
          <p:cNvSpPr/>
          <p:nvPr/>
        </p:nvSpPr>
        <p:spPr>
          <a:xfrm rot="5400000">
            <a:off x="3952577" y="441058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Rectangle 155"/>
          <p:cNvSpPr/>
          <p:nvPr/>
        </p:nvSpPr>
        <p:spPr>
          <a:xfrm rot="5400000">
            <a:off x="4096593" y="441058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Rectangle 156"/>
          <p:cNvSpPr/>
          <p:nvPr/>
        </p:nvSpPr>
        <p:spPr>
          <a:xfrm rot="5400000">
            <a:off x="4240609" y="441058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Rectangle 157"/>
          <p:cNvSpPr/>
          <p:nvPr/>
        </p:nvSpPr>
        <p:spPr>
          <a:xfrm rot="5400000">
            <a:off x="3952577" y="660993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Rectangle 158"/>
          <p:cNvSpPr/>
          <p:nvPr/>
        </p:nvSpPr>
        <p:spPr>
          <a:xfrm rot="5400000">
            <a:off x="4096593" y="660993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Rectangle 159"/>
          <p:cNvSpPr/>
          <p:nvPr/>
        </p:nvSpPr>
        <p:spPr>
          <a:xfrm rot="5400000">
            <a:off x="4240609" y="660993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Rectangle 160"/>
          <p:cNvSpPr/>
          <p:nvPr/>
        </p:nvSpPr>
        <p:spPr>
          <a:xfrm rot="5400000">
            <a:off x="3952577" y="1190382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Rectangle 161"/>
          <p:cNvSpPr/>
          <p:nvPr/>
        </p:nvSpPr>
        <p:spPr>
          <a:xfrm rot="5400000">
            <a:off x="4096593" y="1190382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Rectangle 162"/>
          <p:cNvSpPr/>
          <p:nvPr/>
        </p:nvSpPr>
        <p:spPr>
          <a:xfrm rot="5400000">
            <a:off x="4240609" y="1190382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Rectangle 203"/>
          <p:cNvSpPr/>
          <p:nvPr/>
        </p:nvSpPr>
        <p:spPr>
          <a:xfrm>
            <a:off x="27437" y="22322"/>
            <a:ext cx="4473827" cy="13594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5" name="Straight Connector 204"/>
          <p:cNvCxnSpPr/>
          <p:nvPr/>
        </p:nvCxnSpPr>
        <p:spPr>
          <a:xfrm>
            <a:off x="44827" y="980728"/>
            <a:ext cx="437382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Connector 205"/>
          <p:cNvCxnSpPr/>
          <p:nvPr/>
        </p:nvCxnSpPr>
        <p:spPr>
          <a:xfrm>
            <a:off x="63303" y="1162068"/>
            <a:ext cx="4355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" name="Rectangle 206"/>
          <p:cNvSpPr/>
          <p:nvPr/>
        </p:nvSpPr>
        <p:spPr>
          <a:xfrm rot="5400000">
            <a:off x="3959542" y="1006844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Rectangle 207"/>
          <p:cNvSpPr/>
          <p:nvPr/>
        </p:nvSpPr>
        <p:spPr>
          <a:xfrm rot="5400000">
            <a:off x="4103558" y="1006844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Rectangle 208"/>
          <p:cNvSpPr/>
          <p:nvPr/>
        </p:nvSpPr>
        <p:spPr>
          <a:xfrm rot="5400000">
            <a:off x="4247574" y="1006844"/>
            <a:ext cx="96110" cy="1166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0" name="Straight Connector 209"/>
          <p:cNvCxnSpPr/>
          <p:nvPr/>
        </p:nvCxnSpPr>
        <p:spPr>
          <a:xfrm>
            <a:off x="81965" y="790057"/>
            <a:ext cx="4355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Straight Connector 210"/>
          <p:cNvCxnSpPr/>
          <p:nvPr/>
        </p:nvCxnSpPr>
        <p:spPr>
          <a:xfrm>
            <a:off x="81965" y="611357"/>
            <a:ext cx="4355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2" name="Explosion 1 211"/>
          <p:cNvSpPr/>
          <p:nvPr/>
        </p:nvSpPr>
        <p:spPr>
          <a:xfrm>
            <a:off x="81965" y="1165131"/>
            <a:ext cx="241563" cy="195816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3" name="Straight Connector 212"/>
          <p:cNvCxnSpPr/>
          <p:nvPr/>
        </p:nvCxnSpPr>
        <p:spPr>
          <a:xfrm>
            <a:off x="72634" y="404664"/>
            <a:ext cx="4355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707248" y="1196752"/>
            <a:ext cx="443675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Answers in the table below.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Can you spot masculine, feminine and plural nouns?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What are the clues at the end of the words?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If you don’t know, where can you check?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0477" y="3841303"/>
            <a:ext cx="4453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70C0"/>
                </a:solidFill>
                <a:latin typeface="SassoonCRInfant" panose="02010503020300020003" pitchFamily="2" charset="0"/>
              </a:rPr>
              <a:t>Masculine -o ending, </a:t>
            </a:r>
            <a:r>
              <a:rPr lang="en-GB" dirty="0" smtClean="0">
                <a:solidFill>
                  <a:srgbClr val="FF0066"/>
                </a:solidFill>
                <a:latin typeface="SassoonCRInfant" panose="02010503020300020003" pitchFamily="2" charset="0"/>
              </a:rPr>
              <a:t>feminine –a ending, </a:t>
            </a:r>
          </a:p>
          <a:p>
            <a:r>
              <a:rPr lang="en-GB" dirty="0" smtClean="0">
                <a:latin typeface="SassoonCRInfant" panose="02010503020300020003" pitchFamily="2" charset="0"/>
              </a:rPr>
              <a:t>Plural –s ending.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4716016" y="5374957"/>
            <a:ext cx="4453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In a dictionary. </a:t>
            </a:r>
            <a:r>
              <a:rPr lang="en-GB" dirty="0" smtClean="0">
                <a:solidFill>
                  <a:srgbClr val="0070C0"/>
                </a:solidFill>
                <a:latin typeface="SassoonCRInfant" panose="02010503020300020003" pitchFamily="2" charset="0"/>
              </a:rPr>
              <a:t>Nm = masculine</a:t>
            </a:r>
          </a:p>
          <a:p>
            <a:r>
              <a:rPr lang="en-GB" dirty="0">
                <a:solidFill>
                  <a:srgbClr val="0070C0"/>
                </a:solidFill>
                <a:latin typeface="SassoonCRInfant" panose="02010503020300020003" pitchFamily="2" charset="0"/>
              </a:rPr>
              <a:t>	</a:t>
            </a:r>
            <a:r>
              <a:rPr lang="en-GB" dirty="0" smtClean="0">
                <a:solidFill>
                  <a:srgbClr val="0070C0"/>
                </a:solidFill>
                <a:latin typeface="SassoonCRInfant" panose="02010503020300020003" pitchFamily="2" charset="0"/>
              </a:rPr>
              <a:t>        </a:t>
            </a:r>
            <a:r>
              <a:rPr lang="en-GB" dirty="0" err="1" smtClean="0">
                <a:solidFill>
                  <a:srgbClr val="FF0066"/>
                </a:solidFill>
                <a:latin typeface="SassoonCRInfant" panose="02010503020300020003" pitchFamily="2" charset="0"/>
              </a:rPr>
              <a:t>nf</a:t>
            </a:r>
            <a:r>
              <a:rPr lang="en-GB" dirty="0" smtClean="0">
                <a:solidFill>
                  <a:srgbClr val="FF0066"/>
                </a:solidFill>
                <a:latin typeface="SassoonCRInfant" panose="02010503020300020003" pitchFamily="2" charset="0"/>
              </a:rPr>
              <a:t> = feminine</a:t>
            </a:r>
            <a:endParaRPr lang="en-GB" dirty="0">
              <a:solidFill>
                <a:srgbClr val="FF0066"/>
              </a:solidFill>
              <a:latin typeface="SassoonCRInfant" panose="02010503020300020003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01264" y="3789040"/>
            <a:ext cx="4642736" cy="7581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Rectangle 215"/>
          <p:cNvSpPr/>
          <p:nvPr/>
        </p:nvSpPr>
        <p:spPr>
          <a:xfrm>
            <a:off x="4551467" y="5390989"/>
            <a:ext cx="4642736" cy="7581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690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14" grpId="0"/>
      <p:bldP spid="6" grpId="0" animBg="1"/>
      <p:bldP spid="2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95536" y="274638"/>
            <a:ext cx="8568952" cy="142617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CW Precursive 1" panose="03050602040000000000" pitchFamily="66" charset="0"/>
              </a:rPr>
              <a:t>¡</a:t>
            </a:r>
            <a:r>
              <a:rPr lang="en-GB" sz="5400" dirty="0" smtClean="0">
                <a:latin typeface="CCW Precursive 1" panose="03050602040000000000" pitchFamily="66" charset="0"/>
              </a:rPr>
              <a:t>F  l   s P  s   	s!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pic>
        <p:nvPicPr>
          <p:cNvPr id="4" name="Picture 2" descr="Image result for app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276331" y="588651"/>
            <a:ext cx="673960" cy="66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403648" y="555011"/>
            <a:ext cx="763777" cy="71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2551815" y="537581"/>
            <a:ext cx="508017" cy="734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6431046" y="504016"/>
            <a:ext cx="840948" cy="761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Image result for app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7250784" y="573502"/>
            <a:ext cx="673960" cy="66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8" descr="http://blog.thetrainline.com/wp-content/uploads/2016/03/Easter-e142719034668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9" y="2766784"/>
            <a:ext cx="9042400" cy="4270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http://www.clipartlord.com/wp-content/uploads/2014/02/easter-basket4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050" y="1106906"/>
            <a:ext cx="1795950" cy="2394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0" descr="http://www.activityvillage.co.uk/sites/default/files/images/images2/easter_av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060312"/>
            <a:ext cx="1760151" cy="19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4" descr="Image result for easter eggs clip ar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36359">
            <a:off x="221934" y="2629231"/>
            <a:ext cx="862175" cy="1109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8" descr="http://www.clipartlord.com/wp-content/uploads/2014/03/easter-egg5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7335">
            <a:off x="5537300" y="2188446"/>
            <a:ext cx="981507" cy="13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4" descr="https://s-media-cache-ak0.pinimg.com/236x/01/7c/0d/017c0db391d6c1574c1eba8621728c6a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8567">
            <a:off x="2221931" y="3252548"/>
            <a:ext cx="607102" cy="86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6" descr="http://bestfreeclipart.tk/clipart/resource/2016/02/05/blue-easter-egg-with-flowers-picture-0-clip-art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4670">
            <a:off x="2047220" y="1921713"/>
            <a:ext cx="772676" cy="1021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4128">
            <a:off x="4529857" y="3178847"/>
            <a:ext cx="580253" cy="747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2" descr="Resultado de imagen de easter egg clipart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47" y="1898223"/>
            <a:ext cx="707043" cy="70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4" descr="https://s-media-cache-ak0.pinimg.com/236x/58/28/71/5828713b7536ea3ed5837d3271f5e9b9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9372">
            <a:off x="1224517" y="2783618"/>
            <a:ext cx="644394" cy="801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6" descr="Resultado de imagen de easter egg clipart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9484">
            <a:off x="7223005" y="2982528"/>
            <a:ext cx="490753" cy="61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8" descr="Resultado de imagen de easter egg clipart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138" y="2491082"/>
            <a:ext cx="416171" cy="574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0" descr="Resultado de imagen de easter egg clipart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173" y="2442610"/>
            <a:ext cx="493737" cy="683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 descr="Image result for door slamming">
            <a:hlinkClick r:id="rId19"/>
          </p:cNvPr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6" t="4678"/>
          <a:stretch/>
        </p:blipFill>
        <p:spPr bwMode="auto">
          <a:xfrm>
            <a:off x="3122346" y="476672"/>
            <a:ext cx="657566" cy="857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19872" y="1268760"/>
            <a:ext cx="218431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solidFill>
                  <a:srgbClr val="FF0066"/>
                </a:solidFill>
                <a:latin typeface="Curlz MT" panose="04040404050702020202" pitchFamily="82" charset="0"/>
              </a:rPr>
              <a:t>Happy</a:t>
            </a:r>
            <a:endParaRPr lang="en-GB" sz="6600" dirty="0">
              <a:solidFill>
                <a:srgbClr val="FF0066"/>
              </a:solidFill>
              <a:latin typeface="Curlz MT" panose="040404040507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8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9" y="764704"/>
            <a:ext cx="9243791" cy="6441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12013" y="15007"/>
            <a:ext cx="598593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u="sng" dirty="0" smtClean="0">
                <a:latin typeface="CCW Precursive 1" panose="03050602040000000000" pitchFamily="66" charset="0"/>
              </a:rPr>
              <a:t>Make</a:t>
            </a:r>
            <a:r>
              <a:rPr lang="en-GB" sz="2000" u="sng" dirty="0" smtClean="0">
                <a:latin typeface="CCW Precursive 1" panose="03050602040000000000" pitchFamily="66" charset="0"/>
              </a:rPr>
              <a:t> </a:t>
            </a:r>
            <a:r>
              <a:rPr lang="en-GB" sz="2000" u="sng" dirty="0">
                <a:latin typeface="CCW Precursive 1" panose="03050602040000000000" pitchFamily="66" charset="0"/>
              </a:rPr>
              <a:t>Easter nouns plural</a:t>
            </a:r>
            <a:r>
              <a:rPr lang="en-GB" sz="2000" u="sng" dirty="0" smtClean="0">
                <a:latin typeface="CCW Precursive 1" panose="03050602040000000000" pitchFamily="66" charset="0"/>
              </a:rPr>
              <a:t>.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Count and write the correct number.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Find the Spanish noun in the list – make it plural!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Explosion 1 2"/>
          <p:cNvSpPr/>
          <p:nvPr/>
        </p:nvSpPr>
        <p:spPr>
          <a:xfrm>
            <a:off x="84805" y="11087"/>
            <a:ext cx="576064" cy="46166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508104" y="15007"/>
            <a:ext cx="3635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" panose="02010503020300020003" pitchFamily="2" charset="0"/>
              </a:rPr>
              <a:t>You can print and colour this page if you like, as well as completing the challenge task!</a:t>
            </a:r>
            <a:endParaRPr lang="en-GB" dirty="0">
              <a:solidFill>
                <a:srgbClr val="FF0000"/>
              </a:solidFill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28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0"/>
            <a:ext cx="10160000" cy="725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-73619" y="0"/>
            <a:ext cx="406955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 smtClean="0">
                <a:latin typeface="CCW Precursive 1" panose="03050602040000000000" pitchFamily="66" charset="0"/>
              </a:rPr>
              <a:t>Make</a:t>
            </a:r>
            <a:r>
              <a:rPr lang="en-GB" sz="2000" dirty="0" smtClean="0">
                <a:latin typeface="CCW Precursive 1" panose="03050602040000000000" pitchFamily="66" charset="0"/>
              </a:rPr>
              <a:t> a </a:t>
            </a:r>
            <a:r>
              <a:rPr lang="en-GB" sz="2000" dirty="0" err="1" smtClean="0">
                <a:latin typeface="CCW Precursive 1" panose="03050602040000000000" pitchFamily="66" charset="0"/>
              </a:rPr>
              <a:t>Nazareno</a:t>
            </a:r>
            <a:r>
              <a:rPr lang="en-GB" sz="2000" dirty="0" smtClean="0">
                <a:latin typeface="CCW Precursive 1" panose="03050602040000000000" pitchFamily="66" charset="0"/>
              </a:rPr>
              <a:t>, like in the video you watched.</a:t>
            </a:r>
          </a:p>
          <a:p>
            <a:r>
              <a:rPr lang="en-GB" sz="2000" u="sng" dirty="0" smtClean="0">
                <a:latin typeface="CCW Precursive 1" panose="03050602040000000000" pitchFamily="66" charset="0"/>
              </a:rPr>
              <a:t>You will need to </a:t>
            </a:r>
          </a:p>
          <a:p>
            <a:r>
              <a:rPr lang="en-GB" sz="2000" u="sng" dirty="0" smtClean="0">
                <a:latin typeface="CCW Precursive 1" panose="03050602040000000000" pitchFamily="66" charset="0"/>
              </a:rPr>
              <a:t>print this page.</a:t>
            </a:r>
          </a:p>
          <a:p>
            <a:r>
              <a:rPr lang="en-GB" sz="2000" dirty="0" smtClean="0">
                <a:latin typeface="CCW Precursive 1" panose="03050602040000000000" pitchFamily="66" charset="0"/>
              </a:rPr>
              <a:t>You choose the</a:t>
            </a:r>
          </a:p>
          <a:p>
            <a:r>
              <a:rPr lang="en-GB" sz="2000" dirty="0" smtClean="0">
                <a:latin typeface="CCW Precursive 1" panose="03050602040000000000" pitchFamily="66" charset="0"/>
              </a:rPr>
              <a:t>colours – </a:t>
            </a:r>
          </a:p>
          <a:p>
            <a:r>
              <a:rPr lang="en-GB" sz="2000" dirty="0">
                <a:latin typeface="CCW Precursive 1" panose="03050602040000000000" pitchFamily="66" charset="0"/>
              </a:rPr>
              <a:t>n</a:t>
            </a:r>
            <a:r>
              <a:rPr lang="en-GB" sz="2000" dirty="0" smtClean="0">
                <a:latin typeface="CCW Precursive 1" panose="03050602040000000000" pitchFamily="66" charset="0"/>
              </a:rPr>
              <a:t>ame them </a:t>
            </a:r>
          </a:p>
          <a:p>
            <a:r>
              <a:rPr lang="en-GB" sz="2000" dirty="0" smtClean="0">
                <a:latin typeface="CCW Precursive 1" panose="03050602040000000000" pitchFamily="66" charset="0"/>
              </a:rPr>
              <a:t>in Spanish!</a:t>
            </a:r>
          </a:p>
        </p:txBody>
      </p:sp>
      <p:sp>
        <p:nvSpPr>
          <p:cNvPr id="4" name="Rectangle 3"/>
          <p:cNvSpPr/>
          <p:nvPr/>
        </p:nvSpPr>
        <p:spPr>
          <a:xfrm>
            <a:off x="5508104" y="-9386"/>
            <a:ext cx="40695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2000" b="1" dirty="0" smtClean="0">
                <a:latin typeface="CCW Precursive 1" panose="03050602040000000000" pitchFamily="66" charset="0"/>
              </a:rPr>
              <a:t>When you finish colouring, cut out and curl round the </a:t>
            </a:r>
            <a:r>
              <a:rPr lang="en-GB" sz="2000" b="1" dirty="0" err="1" smtClean="0">
                <a:latin typeface="CCW Precursive 1" panose="03050602040000000000" pitchFamily="66" charset="0"/>
              </a:rPr>
              <a:t>nazareno</a:t>
            </a:r>
            <a:r>
              <a:rPr lang="en-GB" sz="2000" b="1" dirty="0" smtClean="0">
                <a:latin typeface="CCW Precursive 1" panose="03050602040000000000" pitchFamily="66" charset="0"/>
              </a:rPr>
              <a:t> so you can stick it to the shaded flap. It will stand up.</a:t>
            </a:r>
            <a:endParaRPr lang="en-GB" sz="2000" dirty="0" smtClean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2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9" y="764704"/>
            <a:ext cx="9243791" cy="6441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59632" y="15007"/>
            <a:ext cx="54377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CW Precursive 1" panose="03050602040000000000" pitchFamily="66" charset="0"/>
              </a:rPr>
              <a:t> Make</a:t>
            </a:r>
            <a:r>
              <a:rPr lang="en-GB" sz="2400" dirty="0">
                <a:latin typeface="CCW Precursive 1" panose="03050602040000000000" pitchFamily="66" charset="0"/>
              </a:rPr>
              <a:t> Easter nouns plural</a:t>
            </a:r>
            <a:r>
              <a:rPr lang="en-GB" sz="2400" dirty="0" smtClean="0">
                <a:latin typeface="CCW Precursive 1" panose="03050602040000000000" pitchFamily="66" charset="0"/>
              </a:rPr>
              <a:t>.</a:t>
            </a:r>
          </a:p>
          <a:p>
            <a:r>
              <a:rPr lang="en-GB" sz="2400" dirty="0" smtClean="0">
                <a:latin typeface="CCW Precursive 1" panose="03050602040000000000" pitchFamily="66" charset="0"/>
              </a:rPr>
              <a:t>ANSWERS</a:t>
            </a:r>
            <a:endParaRPr lang="en-GB" sz="2400" dirty="0"/>
          </a:p>
        </p:txBody>
      </p:sp>
      <p:sp>
        <p:nvSpPr>
          <p:cNvPr id="3" name="Explosion 1 2"/>
          <p:cNvSpPr/>
          <p:nvPr/>
        </p:nvSpPr>
        <p:spPr>
          <a:xfrm>
            <a:off x="683568" y="15007"/>
            <a:ext cx="576064" cy="46166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779912" y="2294628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>
                <a:latin typeface="Comic Sans MS" panose="030F0702030302020204" pitchFamily="66" charset="0"/>
              </a:rPr>
              <a:t>tres</a:t>
            </a:r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dirty="0" err="1" smtClean="0">
                <a:latin typeface="Comic Sans MS" panose="030F0702030302020204" pitchFamily="66" charset="0"/>
              </a:rPr>
              <a:t>pollitos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8104" y="2332865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>
                <a:latin typeface="Comic Sans MS" panose="030F0702030302020204" pitchFamily="66" charset="0"/>
              </a:rPr>
              <a:t>diez</a:t>
            </a:r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dirty="0" err="1" smtClean="0">
                <a:latin typeface="Comic Sans MS" panose="030F0702030302020204" pitchFamily="66" charset="0"/>
              </a:rPr>
              <a:t>flor</a:t>
            </a:r>
            <a:r>
              <a:rPr lang="en-GB" u="sng" dirty="0" err="1" smtClean="0">
                <a:latin typeface="Comic Sans MS" panose="030F0702030302020204" pitchFamily="66" charset="0"/>
              </a:rPr>
              <a:t>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80312" y="2332864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>
                <a:latin typeface="Comic Sans MS" panose="030F0702030302020204" pitchFamily="66" charset="0"/>
              </a:rPr>
              <a:t>seis</a:t>
            </a:r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dirty="0" err="1" smtClean="0">
                <a:latin typeface="Comic Sans MS" panose="030F0702030302020204" pitchFamily="66" charset="0"/>
              </a:rPr>
              <a:t>cestas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79712" y="4122446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>
                <a:latin typeface="Comic Sans MS" panose="030F0702030302020204" pitchFamily="66" charset="0"/>
              </a:rPr>
              <a:t>siete</a:t>
            </a:r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dirty="0" err="1" smtClean="0">
                <a:latin typeface="Comic Sans MS" panose="030F0702030302020204" pitchFamily="66" charset="0"/>
              </a:rPr>
              <a:t>corderos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79912" y="4128114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>
                <a:latin typeface="Comic Sans MS" panose="030F0702030302020204" pitchFamily="66" charset="0"/>
              </a:rPr>
              <a:t>doce</a:t>
            </a:r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dirty="0" err="1" smtClean="0">
                <a:latin typeface="Comic Sans MS" panose="030F0702030302020204" pitchFamily="66" charset="0"/>
              </a:rPr>
              <a:t>caramelos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08104" y="4150821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quince</a:t>
            </a:r>
          </a:p>
          <a:p>
            <a:pPr algn="ctr"/>
            <a:r>
              <a:rPr lang="en-GB" dirty="0" err="1" smtClean="0">
                <a:latin typeface="Comic Sans MS" panose="030F0702030302020204" pitchFamily="66" charset="0"/>
              </a:rPr>
              <a:t>huevos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68477" y="4103706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once</a:t>
            </a:r>
          </a:p>
          <a:p>
            <a:pPr algn="ctr"/>
            <a:r>
              <a:rPr lang="en-GB" dirty="0" err="1" smtClean="0">
                <a:latin typeface="Comic Sans MS" panose="030F0702030302020204" pitchFamily="66" charset="0"/>
              </a:rPr>
              <a:t>pollos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79712" y="5877272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dos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sombreros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07904" y="5877272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 smtClean="0">
                <a:latin typeface="Comic Sans MS" panose="030F0702030302020204" pitchFamily="66" charset="0"/>
              </a:rPr>
              <a:t>ocho</a:t>
            </a:r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dirty="0" err="1" smtClean="0">
                <a:latin typeface="Comic Sans MS" panose="030F0702030302020204" pitchFamily="66" charset="0"/>
              </a:rPr>
              <a:t>pastel</a:t>
            </a:r>
            <a:r>
              <a:rPr lang="en-GB" u="sng" dirty="0" err="1" smtClean="0">
                <a:latin typeface="Comic Sans MS" panose="030F0702030302020204" pitchFamily="66" charset="0"/>
              </a:rPr>
              <a:t>es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408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2227</TotalTime>
  <Words>835</Words>
  <Application>Microsoft Office PowerPoint</Application>
  <PresentationFormat>On-screen Show (4:3)</PresentationFormat>
  <Paragraphs>183</Paragraphs>
  <Slides>21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Find out facts about Easter week:</vt:lpstr>
      <vt:lpstr>Find out facts about Easter week.</vt:lpstr>
      <vt:lpstr>PowerPoint Presentation</vt:lpstr>
      <vt:lpstr>PowerPoint Presentation</vt:lpstr>
      <vt:lpstr>PowerPoint Presentation</vt:lpstr>
      <vt:lpstr>PowerPoint Presentation</vt:lpstr>
      <vt:lpstr>n         n  s</vt:lpstr>
      <vt:lpstr>p  s  s </vt:lpstr>
      <vt:lpstr>PowerPoint Presentation</vt:lpstr>
      <vt:lpstr>s    t</vt:lpstr>
      <vt:lpstr>You now have a list of 7 nouns linked to Easter in Spain.  Let’s think about a grammar rule in Spanish – all nouns are masculine or feminine.  </vt:lpstr>
      <vt:lpstr>un conejo un gato un caballo un bolígrafo un pegamento</vt:lpstr>
      <vt:lpstr>un   conejo un   gato un   caballo un   bolígrafo</vt:lpstr>
      <vt:lpstr>PowerPoint Presentation</vt:lpstr>
      <vt:lpstr>PowerPoint Presentation</vt:lpstr>
      <vt:lpstr>¡F  l   s P  s    s!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Edwards</dc:creator>
  <cp:lastModifiedBy>Katie Edwards</cp:lastModifiedBy>
  <cp:revision>85</cp:revision>
  <cp:lastPrinted>2018-03-27T07:42:26Z</cp:lastPrinted>
  <dcterms:created xsi:type="dcterms:W3CDTF">2017-03-22T16:20:41Z</dcterms:created>
  <dcterms:modified xsi:type="dcterms:W3CDTF">2020-03-30T22:04:40Z</dcterms:modified>
</cp:coreProperties>
</file>