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4" r:id="rId6"/>
    <p:sldId id="289" r:id="rId7"/>
    <p:sldId id="284" r:id="rId8"/>
    <p:sldId id="290"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8539FFA0-DFE1-46FA-9FFF-4B3445C8731A}"/>
    <pc:docChg chg="modSld">
      <pc:chgData name="Natasha Robertson" userId="40240c759480c2fe" providerId="LiveId" clId="{8539FFA0-DFE1-46FA-9FFF-4B3445C8731A}" dt="2018-11-26T22:34:57.022" v="4" actId="20577"/>
      <pc:docMkLst>
        <pc:docMk/>
      </pc:docMkLst>
      <pc:sldChg chg="modSp">
        <pc:chgData name="Natasha Robertson" userId="40240c759480c2fe" providerId="LiveId" clId="{8539FFA0-DFE1-46FA-9FFF-4B3445C8731A}" dt="2018-11-26T22:32:41.996" v="1" actId="20577"/>
        <pc:sldMkLst>
          <pc:docMk/>
          <pc:sldMk cId="1281496076" sldId="261"/>
        </pc:sldMkLst>
        <pc:spChg chg="mod">
          <ac:chgData name="Natasha Robertson" userId="40240c759480c2fe" providerId="LiveId" clId="{8539FFA0-DFE1-46FA-9FFF-4B3445C8731A}" dt="2018-11-26T22:32:41.996" v="1" actId="20577"/>
          <ac:spMkLst>
            <pc:docMk/>
            <pc:sldMk cId="1281496076" sldId="261"/>
            <ac:spMk id="11" creationId="{FC7B5804-6EA9-4249-814C-1BCD1D082BDC}"/>
          </ac:spMkLst>
        </pc:spChg>
      </pc:sldChg>
      <pc:sldChg chg="modSp">
        <pc:chgData name="Natasha Robertson" userId="40240c759480c2fe" providerId="LiveId" clId="{8539FFA0-DFE1-46FA-9FFF-4B3445C8731A}" dt="2018-11-26T22:34:57.022" v="4" actId="20577"/>
        <pc:sldMkLst>
          <pc:docMk/>
          <pc:sldMk cId="1171079248" sldId="289"/>
        </pc:sldMkLst>
        <pc:spChg chg="mod">
          <ac:chgData name="Natasha Robertson" userId="40240c759480c2fe" providerId="LiveId" clId="{8539FFA0-DFE1-46FA-9FFF-4B3445C8731A}" dt="2018-11-26T22:34:57.022" v="4" actId="20577"/>
          <ac:spMkLst>
            <pc:docMk/>
            <pc:sldMk cId="1171079248" sldId="289"/>
            <ac:spMk id="6" creationId="{C5921FD2-EF2B-4103-AAFE-1BC91178916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11/26/2018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65904"/>
            <a:ext cx="9144000" cy="1495331"/>
          </a:xfrm>
        </p:spPr>
        <p:txBody>
          <a:bodyPr>
            <a:normAutofit fontScale="90000"/>
          </a:bodyPr>
          <a:lstStyle/>
          <a:p>
            <a:r>
              <a:rPr lang="en-GB" b="1" dirty="0">
                <a:solidFill>
                  <a:schemeClr val="accent2"/>
                </a:solidFill>
                <a:latin typeface="+mn-lt"/>
              </a:rPr>
              <a:t>KS1 Common Exception Words</a:t>
            </a:r>
            <a:br>
              <a:rPr lang="en-GB" b="1" dirty="0">
                <a:solidFill>
                  <a:schemeClr val="accent2"/>
                </a:solidFill>
                <a:latin typeface="+mn-lt"/>
              </a:rPr>
            </a:br>
            <a:r>
              <a:rPr lang="en-GB" b="1" dirty="0">
                <a:solidFill>
                  <a:schemeClr val="accent2"/>
                </a:solidFill>
                <a:latin typeface="+mn-lt"/>
              </a:rPr>
              <a:t>Family 18</a:t>
            </a:r>
            <a:br>
              <a:rPr lang="en-US" b="1" dirty="0">
                <a:latin typeface="+mn-lt"/>
              </a:rPr>
            </a:br>
            <a:endParaRPr lang="en-US" dirty="0">
              <a:latin typeface="+mn-lt"/>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 October 2018</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PiXL Club Limited, 2018</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8" name="Text Box 4">
            <a:extLst>
              <a:ext uri="{FF2B5EF4-FFF2-40B4-BE49-F238E27FC236}">
                <a16:creationId xmlns:a16="http://schemas.microsoft.com/office/drawing/2014/main" id="{F4AE321C-D3D7-4F80-9087-84D6F0E69634}"/>
              </a:ext>
            </a:extLst>
          </p:cNvPr>
          <p:cNvSpPr txBox="1">
            <a:spLocks noChangeArrowheads="1"/>
          </p:cNvSpPr>
          <p:nvPr/>
        </p:nvSpPr>
        <p:spPr bwMode="auto">
          <a:xfrm>
            <a:off x="2933700" y="5029487"/>
            <a:ext cx="6324600" cy="11557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noAutofit/>
          </a:bodyPr>
          <a:lstStyle/>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All opinions and contributions are those of the authors. The contents of this resource are not connected with nor endorsed by any other company, organisation or institution.</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PiXL Club Ltd endeavour to trace and contact copyright owners. If there are any inadvertent omissions or errors in the acknowledgements or usage, this is unintended and PiXL will remedy these on written notification.</a:t>
            </a:r>
            <a:endParaRPr lang="en-GB" sz="1200" dirty="0">
              <a:effectLst/>
              <a:latin typeface="Times New Roman" panose="02020603050405020304" pitchFamily="18" charset="0"/>
              <a:ea typeface="Times New Roman" panose="02020603050405020304" pitchFamily="18" charset="0"/>
            </a:endParaRPr>
          </a:p>
          <a:p>
            <a:pPr algn="just" fontAlgn="base">
              <a:spcAft>
                <a:spcPts val="0"/>
              </a:spcAft>
            </a:pP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5" name="Rectangle 4">
            <a:extLst>
              <a:ext uri="{FF2B5EF4-FFF2-40B4-BE49-F238E27FC236}">
                <a16:creationId xmlns:a16="http://schemas.microsoft.com/office/drawing/2014/main" id="{F9D91E00-525C-466C-B868-8CDD9F5B1D8D}"/>
              </a:ext>
            </a:extLst>
          </p:cNvPr>
          <p:cNvSpPr/>
          <p:nvPr/>
        </p:nvSpPr>
        <p:spPr>
          <a:xfrm>
            <a:off x="1432415" y="1285606"/>
            <a:ext cx="9327169" cy="830997"/>
          </a:xfrm>
          <a:prstGeom prst="rect">
            <a:avLst/>
          </a:prstGeom>
        </p:spPr>
        <p:txBody>
          <a:bodyPr wrap="none">
            <a:spAutoFit/>
          </a:bodyPr>
          <a:lstStyle/>
          <a:p>
            <a:r>
              <a:rPr lang="en-GB" sz="4800" b="1" dirty="0">
                <a:solidFill>
                  <a:schemeClr val="accent2"/>
                </a:solidFill>
              </a:rPr>
              <a:t>What is a common exception word?</a:t>
            </a:r>
          </a:p>
        </p:txBody>
      </p:sp>
      <p:sp>
        <p:nvSpPr>
          <p:cNvPr id="11" name="TextBox 10">
            <a:extLst>
              <a:ext uri="{FF2B5EF4-FFF2-40B4-BE49-F238E27FC236}">
                <a16:creationId xmlns:a16="http://schemas.microsoft.com/office/drawing/2014/main" id="{FC7B5804-6EA9-4249-814C-1BCD1D082BDC}"/>
              </a:ext>
            </a:extLst>
          </p:cNvPr>
          <p:cNvSpPr txBox="1"/>
          <p:nvPr/>
        </p:nvSpPr>
        <p:spPr>
          <a:xfrm>
            <a:off x="1377206" y="2186852"/>
            <a:ext cx="9179034" cy="3385542"/>
          </a:xfrm>
          <a:prstGeom prst="rect">
            <a:avLst/>
          </a:prstGeom>
          <a:noFill/>
        </p:spPr>
        <p:txBody>
          <a:bodyPr wrap="square" rtlCol="0">
            <a:spAutoFit/>
          </a:bodyPr>
          <a:lstStyle/>
          <a:p>
            <a:r>
              <a:rPr lang="en-GB" sz="2800" dirty="0"/>
              <a:t>Common exception words are words for which the Grapheme Phoneme Correspondence (GPC) is rare or unique. There are a number of words that children are expected to know in Years 1 and 2 that contain GPCs which have not been taught at this age because they are unusual. These are sometimes also called ‘Red’ words or ‘Tricky’ words, depending on the teaching programme being used.   </a:t>
            </a:r>
          </a:p>
          <a:p>
            <a:endParaRPr lang="en-GB" dirty="0"/>
          </a:p>
        </p:txBody>
      </p:sp>
    </p:spTree>
    <p:extLst>
      <p:ext uri="{BB962C8B-B14F-4D97-AF65-F5344CB8AC3E}">
        <p14:creationId xmlns:p14="http://schemas.microsoft.com/office/powerpoint/2010/main" val="128149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32C726C8-FC52-4186-852E-B887785D49E1}"/>
              </a:ext>
            </a:extLst>
          </p:cNvPr>
          <p:cNvSpPr txBox="1">
            <a:spLocks/>
          </p:cNvSpPr>
          <p:nvPr/>
        </p:nvSpPr>
        <p:spPr>
          <a:xfrm>
            <a:off x="639617" y="1137285"/>
            <a:ext cx="10515600"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Ways to learn to spell these words</a:t>
            </a:r>
          </a:p>
        </p:txBody>
      </p:sp>
      <p:sp>
        <p:nvSpPr>
          <p:cNvPr id="5" name="Content Placeholder 2">
            <a:extLst>
              <a:ext uri="{FF2B5EF4-FFF2-40B4-BE49-F238E27FC236}">
                <a16:creationId xmlns:a16="http://schemas.microsoft.com/office/drawing/2014/main" id="{C9E44F51-A692-4437-A142-2975046B0DA8}"/>
              </a:ext>
            </a:extLst>
          </p:cNvPr>
          <p:cNvSpPr txBox="1">
            <a:spLocks/>
          </p:cNvSpPr>
          <p:nvPr/>
        </p:nvSpPr>
        <p:spPr>
          <a:xfrm>
            <a:off x="838200" y="2753822"/>
            <a:ext cx="10515600" cy="393160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l">
              <a:buFont typeface="Wingdings" panose="05000000000000000000" pitchFamily="2" charset="2"/>
              <a:buChar char="q"/>
            </a:pPr>
            <a:r>
              <a:rPr lang="en-GB" sz="3600" dirty="0"/>
              <a:t>Visual recall</a:t>
            </a:r>
          </a:p>
          <a:p>
            <a:pPr marL="571500" indent="-571500" algn="l">
              <a:buFont typeface="Wingdings" panose="05000000000000000000" pitchFamily="2" charset="2"/>
              <a:buChar char="q"/>
            </a:pPr>
            <a:r>
              <a:rPr lang="en-GB" sz="3600" dirty="0"/>
              <a:t>Mnemonics</a:t>
            </a:r>
          </a:p>
          <a:p>
            <a:pPr marL="571500" indent="-571500" algn="l">
              <a:buFont typeface="Wingdings" panose="05000000000000000000" pitchFamily="2" charset="2"/>
              <a:buChar char="q"/>
            </a:pPr>
            <a:r>
              <a:rPr lang="en-GB" sz="3600" dirty="0"/>
              <a:t>Segmentation</a:t>
            </a:r>
          </a:p>
          <a:p>
            <a:pPr marL="571500" indent="-571500" algn="l">
              <a:buFont typeface="Wingdings" panose="05000000000000000000" pitchFamily="2" charset="2"/>
              <a:buChar char="q"/>
            </a:pPr>
            <a:r>
              <a:rPr lang="en-GB" sz="3600" dirty="0"/>
              <a:t>Graphic representation</a:t>
            </a:r>
          </a:p>
          <a:p>
            <a:pPr marL="571500" indent="-571500" algn="l">
              <a:buFont typeface="Wingdings" panose="05000000000000000000" pitchFamily="2" charset="2"/>
              <a:buChar char="q"/>
            </a:pPr>
            <a:r>
              <a:rPr lang="en-GB" sz="3600" dirty="0"/>
              <a:t>Others…</a:t>
            </a:r>
          </a:p>
        </p:txBody>
      </p:sp>
    </p:spTree>
    <p:extLst>
      <p:ext uri="{BB962C8B-B14F-4D97-AF65-F5344CB8AC3E}">
        <p14:creationId xmlns:p14="http://schemas.microsoft.com/office/powerpoint/2010/main" val="319302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7AC22430-772D-455A-B7F1-001CABD4BC09}"/>
              </a:ext>
            </a:extLst>
          </p:cNvPr>
          <p:cNvSpPr txBox="1">
            <a:spLocks/>
          </p:cNvSpPr>
          <p:nvPr/>
        </p:nvSpPr>
        <p:spPr>
          <a:xfrm>
            <a:off x="838200" y="637806"/>
            <a:ext cx="10515600" cy="1325563"/>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Word family 18</a:t>
            </a:r>
          </a:p>
          <a:p>
            <a:r>
              <a:rPr lang="en-GB" sz="3900" b="1" dirty="0">
                <a:solidFill>
                  <a:schemeClr val="accent2"/>
                </a:solidFill>
                <a:latin typeface="+mn-lt"/>
              </a:rPr>
              <a:t>ah, it’s </a:t>
            </a:r>
            <a:r>
              <a:rPr lang="en-GB" sz="3900" b="1" u="sng" dirty="0">
                <a:solidFill>
                  <a:schemeClr val="accent2"/>
                </a:solidFill>
                <a:latin typeface="+mn-lt"/>
              </a:rPr>
              <a:t>as</a:t>
            </a:r>
            <a:r>
              <a:rPr lang="en-GB" sz="3900" b="1" dirty="0">
                <a:solidFill>
                  <a:schemeClr val="accent2"/>
                </a:solidFill>
                <a:latin typeface="+mn-lt"/>
              </a:rPr>
              <a:t> (some say)</a:t>
            </a:r>
          </a:p>
        </p:txBody>
      </p:sp>
      <p:sp>
        <p:nvSpPr>
          <p:cNvPr id="5" name="Content Placeholder 2">
            <a:extLst>
              <a:ext uri="{FF2B5EF4-FFF2-40B4-BE49-F238E27FC236}">
                <a16:creationId xmlns:a16="http://schemas.microsoft.com/office/drawing/2014/main" id="{C6A197D4-5914-486B-9D24-0E7E55F81E59}"/>
              </a:ext>
            </a:extLst>
          </p:cNvPr>
          <p:cNvSpPr txBox="1">
            <a:spLocks/>
          </p:cNvSpPr>
          <p:nvPr/>
        </p:nvSpPr>
        <p:spPr>
          <a:xfrm>
            <a:off x="3577274" y="2314808"/>
            <a:ext cx="5928360" cy="32540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l"/>
            <a:r>
              <a:rPr lang="en-GB" sz="4800" dirty="0"/>
              <a:t>fast</a:t>
            </a:r>
          </a:p>
          <a:p>
            <a:pPr algn="l"/>
            <a:r>
              <a:rPr lang="en-GB" sz="4800" dirty="0"/>
              <a:t>last</a:t>
            </a:r>
          </a:p>
          <a:p>
            <a:pPr algn="l"/>
            <a:r>
              <a:rPr lang="en-GB" sz="4800" dirty="0"/>
              <a:t>past</a:t>
            </a:r>
          </a:p>
          <a:p>
            <a:pPr algn="l"/>
            <a:r>
              <a:rPr lang="en-GB" sz="4800" dirty="0"/>
              <a:t>ask</a:t>
            </a:r>
          </a:p>
        </p:txBody>
      </p:sp>
      <p:pic>
        <p:nvPicPr>
          <p:cNvPr id="3" name="Picture 2">
            <a:extLst>
              <a:ext uri="{FF2B5EF4-FFF2-40B4-BE49-F238E27FC236}">
                <a16:creationId xmlns:a16="http://schemas.microsoft.com/office/drawing/2014/main" id="{07A6F04E-BA65-40B4-B1E4-72E1EF573C65}"/>
              </a:ext>
            </a:extLst>
          </p:cNvPr>
          <p:cNvPicPr>
            <a:picLocks noChangeAspect="1"/>
          </p:cNvPicPr>
          <p:nvPr/>
        </p:nvPicPr>
        <p:blipFill>
          <a:blip r:embed="rId4"/>
          <a:stretch>
            <a:fillRect/>
          </a:stretch>
        </p:blipFill>
        <p:spPr>
          <a:xfrm>
            <a:off x="6096000" y="2573031"/>
            <a:ext cx="2840582" cy="2737611"/>
          </a:xfrm>
          <a:prstGeom prst="rect">
            <a:avLst/>
          </a:prstGeom>
        </p:spPr>
      </p:pic>
    </p:spTree>
    <p:extLst>
      <p:ext uri="{BB962C8B-B14F-4D97-AF65-F5344CB8AC3E}">
        <p14:creationId xmlns:p14="http://schemas.microsoft.com/office/powerpoint/2010/main" val="1484409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fast</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fast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quick or at speed</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She drove a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fast</a:t>
            </a:r>
            <a:r>
              <a:rPr lang="en-GB" altLang="en-US" sz="3500" dirty="0">
                <a:latin typeface="Calibri" panose="020F0502020204030204" pitchFamily="34" charset="0"/>
                <a:ea typeface="Calibri" panose="020F0502020204030204" pitchFamily="34" charset="0"/>
                <a:cs typeface="Times New Roman" panose="02020603050405020304" pitchFamily="18" charset="0"/>
              </a:rPr>
              <a:t> car.</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as</a:t>
            </a:r>
            <a:r>
              <a:rPr lang="en-GB" altLang="en-US" sz="3500" dirty="0">
                <a:latin typeface="Calibri" panose="020F0502020204030204" pitchFamily="34" charset="0"/>
                <a:ea typeface="Calibri" panose="020F0502020204030204" pitchFamily="34" charset="0"/>
                <a:cs typeface="Times New Roman" panose="02020603050405020304" pitchFamily="18" charset="0"/>
              </a:rPr>
              <a:t>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f</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as</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t</a:t>
            </a:r>
            <a:endPar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7DF9ED54-213D-4188-8097-CC2F3B46A48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233410" y="3291840"/>
            <a:ext cx="3034030" cy="1137920"/>
          </a:xfrm>
          <a:prstGeom prst="rect">
            <a:avLst/>
          </a:prstGeom>
          <a:noFill/>
          <a:ln>
            <a:noFill/>
          </a:ln>
        </p:spPr>
      </p:pic>
    </p:spTree>
    <p:extLst>
      <p:ext uri="{BB962C8B-B14F-4D97-AF65-F5344CB8AC3E}">
        <p14:creationId xmlns:p14="http://schemas.microsoft.com/office/powerpoint/2010/main" val="1900131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last</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353280"/>
            <a:ext cx="10800425" cy="413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last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means in the final position or to remain </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unchanged</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 came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last </a:t>
            </a:r>
            <a:r>
              <a:rPr lang="en-GB" altLang="en-US" sz="3500" dirty="0">
                <a:latin typeface="Calibri" panose="020F0502020204030204" pitchFamily="34" charset="0"/>
                <a:ea typeface="Calibri" panose="020F0502020204030204" pitchFamily="34" charset="0"/>
                <a:cs typeface="Times New Roman" panose="02020603050405020304" pitchFamily="18" charset="0"/>
              </a:rPr>
              <a:t>in the race.</a:t>
            </a:r>
            <a:endParaRPr kumimoji="0" lang="en-GB" altLang="en-US" sz="35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l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as</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t</a:t>
            </a:r>
            <a:endPar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74E23034-A973-4A87-B74C-D8429EF04B8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957310" y="2890520"/>
            <a:ext cx="2198370" cy="1955800"/>
          </a:xfrm>
          <a:prstGeom prst="rect">
            <a:avLst/>
          </a:prstGeom>
          <a:noFill/>
          <a:ln>
            <a:noFill/>
          </a:ln>
        </p:spPr>
      </p:pic>
    </p:spTree>
    <p:extLst>
      <p:ext uri="{BB962C8B-B14F-4D97-AF65-F5344CB8AC3E}">
        <p14:creationId xmlns:p14="http://schemas.microsoft.com/office/powerpoint/2010/main" val="11710792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past</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353280"/>
            <a:ext cx="10800425" cy="413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past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finished or in the time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before now</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History happened in the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past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p </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as</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t</a:t>
            </a:r>
            <a:endPar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765E190D-E34B-49FF-B47D-9194306F2F6F}"/>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736330" y="2562278"/>
            <a:ext cx="2419350" cy="2131642"/>
          </a:xfrm>
          <a:prstGeom prst="rect">
            <a:avLst/>
          </a:prstGeom>
          <a:noFill/>
          <a:ln>
            <a:noFill/>
          </a:ln>
        </p:spPr>
      </p:pic>
    </p:spTree>
    <p:extLst>
      <p:ext uri="{BB962C8B-B14F-4D97-AF65-F5344CB8AC3E}">
        <p14:creationId xmlns:p14="http://schemas.microsoft.com/office/powerpoint/2010/main" val="28643601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ask</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353280"/>
            <a:ext cx="10800425" cy="413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ask</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speak or write to get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an answer</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Ask</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me any</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question.</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as</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k</a:t>
            </a:r>
            <a:endPar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983281E7-7618-43A7-94B9-A4FA5FA43EE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812848" y="2562278"/>
            <a:ext cx="1855152" cy="2172282"/>
          </a:xfrm>
          <a:prstGeom prst="rect">
            <a:avLst/>
          </a:prstGeom>
          <a:noFill/>
          <a:ln>
            <a:noFill/>
          </a:ln>
        </p:spPr>
      </p:pic>
    </p:spTree>
    <p:extLst>
      <p:ext uri="{BB962C8B-B14F-4D97-AF65-F5344CB8AC3E}">
        <p14:creationId xmlns:p14="http://schemas.microsoft.com/office/powerpoint/2010/main" val="8244691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5398</TotalTime>
  <Words>386</Words>
  <Application>Microsoft Office PowerPoint</Application>
  <PresentationFormat>Widescreen</PresentationFormat>
  <Paragraphs>48</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Calibri Light</vt:lpstr>
      <vt:lpstr>Times New Roman</vt:lpstr>
      <vt:lpstr>Wingdings</vt:lpstr>
      <vt:lpstr>Office Theme</vt:lpstr>
      <vt:lpstr>KS1 Common Exception Words Family 18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Natasha Robertson</cp:lastModifiedBy>
  <cp:revision>130</cp:revision>
  <dcterms:created xsi:type="dcterms:W3CDTF">2017-03-29T13:14:03Z</dcterms:created>
  <dcterms:modified xsi:type="dcterms:W3CDTF">2018-11-26T22:35:07Z</dcterms:modified>
</cp:coreProperties>
</file>