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61" r:id="rId3"/>
    <p:sldId id="262" r:id="rId4"/>
    <p:sldId id="263" r:id="rId5"/>
    <p:sldId id="264" r:id="rId6"/>
    <p:sldId id="291" r:id="rId7"/>
    <p:sldId id="292" r:id="rId8"/>
    <p:sldId id="293" r:id="rId9"/>
    <p:sldId id="294"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5"/>
    <p:restoredTop sz="94618"/>
  </p:normalViewPr>
  <p:slideViewPr>
    <p:cSldViewPr snapToGrid="0" snapToObjects="1">
      <p:cViewPr varScale="1">
        <p:scale>
          <a:sx n="68" d="100"/>
          <a:sy n="68" d="100"/>
        </p:scale>
        <p:origin x="792"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microsoft.com/office/2016/11/relationships/changesInfo" Target="changesInfos/changesInfo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atasha Robertson" userId="40240c759480c2fe" providerId="LiveId" clId="{0043DBA6-D9B7-4BE2-93FB-466ADAE77667}"/>
    <pc:docChg chg="modSld">
      <pc:chgData name="Natasha Robertson" userId="40240c759480c2fe" providerId="LiveId" clId="{0043DBA6-D9B7-4BE2-93FB-466ADAE77667}" dt="2018-11-27T09:38:19.355" v="1" actId="20577"/>
      <pc:docMkLst>
        <pc:docMk/>
      </pc:docMkLst>
      <pc:sldChg chg="modSp">
        <pc:chgData name="Natasha Robertson" userId="40240c759480c2fe" providerId="LiveId" clId="{0043DBA6-D9B7-4BE2-93FB-466ADAE77667}" dt="2018-11-27T09:38:19.355" v="1" actId="20577"/>
        <pc:sldMkLst>
          <pc:docMk/>
          <pc:sldMk cId="1281496076" sldId="261"/>
        </pc:sldMkLst>
        <pc:spChg chg="mod">
          <ac:chgData name="Natasha Robertson" userId="40240c759480c2fe" providerId="LiveId" clId="{0043DBA6-D9B7-4BE2-93FB-466ADAE77667}" dt="2018-11-27T09:38:19.355" v="1" actId="20577"/>
          <ac:spMkLst>
            <pc:docMk/>
            <pc:sldMk cId="1281496076" sldId="261"/>
            <ac:spMk id="11" creationId="{FC7B5804-6EA9-4249-814C-1BCD1D082BDC}"/>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09EC995-22F9-6844-A10F-3113ED1F20BA}" type="datetimeFigureOut">
              <a:rPr lang="en-US" smtClean="0"/>
              <a:t>11/27/2018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3576677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09EC995-22F9-6844-A10F-3113ED1F20BA}" type="datetimeFigureOut">
              <a:rPr lang="en-US" smtClean="0"/>
              <a:t>11/27/2018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3087131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09EC995-22F9-6844-A10F-3113ED1F20BA}" type="datetimeFigureOut">
              <a:rPr lang="en-US" smtClean="0"/>
              <a:t>11/27/2018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01389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09EC995-22F9-6844-A10F-3113ED1F20BA}" type="datetimeFigureOut">
              <a:rPr lang="en-US" smtClean="0"/>
              <a:t>11/27/2018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2549967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09EC995-22F9-6844-A10F-3113ED1F20BA}" type="datetimeFigureOut">
              <a:rPr lang="en-US" smtClean="0"/>
              <a:t>11/27/2018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4999468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09EC995-22F9-6844-A10F-3113ED1F20BA}" type="datetimeFigureOut">
              <a:rPr lang="en-US" smtClean="0"/>
              <a:t>11/27/2018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2962430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09EC995-22F9-6844-A10F-3113ED1F20BA}" type="datetimeFigureOut">
              <a:rPr lang="en-US" smtClean="0"/>
              <a:t>11/27/2018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0897635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09EC995-22F9-6844-A10F-3113ED1F20BA}" type="datetimeFigureOut">
              <a:rPr lang="en-US" smtClean="0"/>
              <a:t>11/27/2018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9157625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09EC995-22F9-6844-A10F-3113ED1F20BA}" type="datetimeFigureOut">
              <a:rPr lang="en-US" smtClean="0"/>
              <a:t>11/27/2018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9991440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09EC995-22F9-6844-A10F-3113ED1F20BA}" type="datetimeFigureOut">
              <a:rPr lang="en-US" smtClean="0"/>
              <a:t>11/27/2018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4402191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09EC995-22F9-6844-A10F-3113ED1F20BA}" type="datetimeFigureOut">
              <a:rPr lang="en-US" smtClean="0"/>
              <a:t>11/27/2018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4757914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09EC995-22F9-6844-A10F-3113ED1F20BA}" type="datetimeFigureOut">
              <a:rPr lang="en-US" smtClean="0"/>
              <a:t>11/27/2018</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A7162B2-E0D1-FE47-A51E-D009C8D052A2}" type="slidenum">
              <a:rPr lang="en-US" smtClean="0"/>
              <a:t>‹#›</a:t>
            </a:fld>
            <a:endParaRPr lang="en-US" dirty="0"/>
          </a:p>
        </p:txBody>
      </p:sp>
    </p:spTree>
    <p:extLst>
      <p:ext uri="{BB962C8B-B14F-4D97-AF65-F5344CB8AC3E}">
        <p14:creationId xmlns:p14="http://schemas.microsoft.com/office/powerpoint/2010/main" val="781501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2665904"/>
            <a:ext cx="9144000" cy="1495331"/>
          </a:xfrm>
        </p:spPr>
        <p:txBody>
          <a:bodyPr>
            <a:normAutofit fontScale="90000"/>
          </a:bodyPr>
          <a:lstStyle/>
          <a:p>
            <a:r>
              <a:rPr lang="en-GB" b="1" dirty="0">
                <a:solidFill>
                  <a:schemeClr val="accent2"/>
                </a:solidFill>
                <a:latin typeface="+mn-lt"/>
              </a:rPr>
              <a:t>KS1 Common Exception Words</a:t>
            </a:r>
            <a:br>
              <a:rPr lang="en-GB" b="1" dirty="0">
                <a:solidFill>
                  <a:schemeClr val="accent2"/>
                </a:solidFill>
                <a:latin typeface="+mn-lt"/>
              </a:rPr>
            </a:br>
            <a:r>
              <a:rPr lang="en-GB" b="1" dirty="0">
                <a:solidFill>
                  <a:schemeClr val="accent2"/>
                </a:solidFill>
                <a:latin typeface="+mn-lt"/>
              </a:rPr>
              <a:t>Family 20</a:t>
            </a:r>
            <a:br>
              <a:rPr lang="en-US" b="1" dirty="0">
                <a:latin typeface="+mn-lt"/>
              </a:rPr>
            </a:br>
            <a:endParaRPr lang="en-US" dirty="0">
              <a:latin typeface="+mn-lt"/>
            </a:endParaRPr>
          </a:p>
        </p:txBody>
      </p:sp>
      <p:sp>
        <p:nvSpPr>
          <p:cNvPr id="6" name="TextBox 5"/>
          <p:cNvSpPr txBox="1"/>
          <p:nvPr/>
        </p:nvSpPr>
        <p:spPr>
          <a:xfrm>
            <a:off x="4356847" y="4444712"/>
            <a:ext cx="3478306" cy="584775"/>
          </a:xfrm>
          <a:prstGeom prst="rect">
            <a:avLst/>
          </a:prstGeom>
          <a:noFill/>
        </p:spPr>
        <p:txBody>
          <a:bodyPr wrap="square" rtlCol="0">
            <a:spAutoFit/>
          </a:bodyPr>
          <a:lstStyle/>
          <a:p>
            <a:pPr algn="ctr"/>
            <a:r>
              <a:rPr lang="en-US" sz="1600" dirty="0"/>
              <a:t>Commissioned by The PiXL Club Ltd.</a:t>
            </a:r>
          </a:p>
          <a:p>
            <a:pPr algn="ctr"/>
            <a:r>
              <a:rPr lang="en-US" sz="1600" dirty="0"/>
              <a:t> October 2018</a:t>
            </a:r>
          </a:p>
        </p:txBody>
      </p:sp>
      <p:sp>
        <p:nvSpPr>
          <p:cNvPr id="7" name="TextBox 6"/>
          <p:cNvSpPr txBox="1"/>
          <p:nvPr/>
        </p:nvSpPr>
        <p:spPr>
          <a:xfrm>
            <a:off x="4204447" y="6239435"/>
            <a:ext cx="3783106" cy="338554"/>
          </a:xfrm>
          <a:prstGeom prst="rect">
            <a:avLst/>
          </a:prstGeom>
          <a:noFill/>
        </p:spPr>
        <p:txBody>
          <a:bodyPr wrap="square" rtlCol="0">
            <a:spAutoFit/>
          </a:bodyPr>
          <a:lstStyle/>
          <a:p>
            <a:r>
              <a:rPr lang="en-GB" sz="1600" dirty="0"/>
              <a:t>© Copyright The PiXL Club Limited, 2018</a:t>
            </a:r>
            <a:r>
              <a:rPr lang="en-US" sz="1600" dirty="0">
                <a:effectLst/>
              </a:rPr>
              <a:t> </a:t>
            </a:r>
            <a:endParaRPr lang="en-US" sz="1600" dirty="0"/>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8" name="Text Box 4">
            <a:extLst>
              <a:ext uri="{FF2B5EF4-FFF2-40B4-BE49-F238E27FC236}">
                <a16:creationId xmlns:a16="http://schemas.microsoft.com/office/drawing/2014/main" id="{F4AE321C-D3D7-4F80-9087-84D6F0E69634}"/>
              </a:ext>
            </a:extLst>
          </p:cNvPr>
          <p:cNvSpPr txBox="1">
            <a:spLocks noChangeArrowheads="1"/>
          </p:cNvSpPr>
          <p:nvPr/>
        </p:nvSpPr>
        <p:spPr bwMode="auto">
          <a:xfrm>
            <a:off x="2933700" y="5029487"/>
            <a:ext cx="6324600" cy="1155700"/>
          </a:xfrm>
          <a:prstGeom prst="rect">
            <a:avLst/>
          </a:prstGeom>
          <a:solidFill>
            <a:srgbClr val="FFFFFF"/>
          </a:solidFill>
          <a:ln w="38100" cmpd="dbl">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91440" tIns="45720" rIns="91440" bIns="45720" numCol="1" anchor="t" anchorCtr="0" compatLnSpc="1">
            <a:prstTxWarp prst="textNoShape">
              <a:avLst/>
            </a:prstTxWarp>
            <a:noAutofit/>
          </a:bodyPr>
          <a:lstStyle/>
          <a:p>
            <a:pPr algn="just">
              <a:spcAft>
                <a:spcPts val="0"/>
              </a:spcAft>
            </a:pPr>
            <a:r>
              <a:rPr lang="en-GB" sz="900" b="1" kern="1200" dirty="0">
                <a:solidFill>
                  <a:srgbClr val="000000"/>
                </a:solidFill>
                <a:effectLst/>
                <a:latin typeface="Calibri Light" panose="020F0302020204030204" pitchFamily="34" charset="0"/>
                <a:ea typeface="Times New Roman" panose="02020603050405020304" pitchFamily="18" charset="0"/>
              </a:rPr>
              <a:t>This resource is strictly for the use of member schools for as long as they remain members of The PiXL Club. It may not be copied, sold nor transferred to a third party or used by the school after membership ceases. Until such time it may be freely used within the member school.</a:t>
            </a:r>
            <a:endParaRPr lang="en-GB" sz="1200" dirty="0">
              <a:effectLst/>
              <a:latin typeface="Times New Roman" panose="02020603050405020304" pitchFamily="18" charset="0"/>
              <a:ea typeface="Times New Roman" panose="02020603050405020304" pitchFamily="18" charset="0"/>
            </a:endParaRPr>
          </a:p>
          <a:p>
            <a:pPr algn="just">
              <a:spcAft>
                <a:spcPts val="0"/>
              </a:spcAft>
            </a:pPr>
            <a:r>
              <a:rPr lang="en-GB" sz="900" b="1" kern="1200" dirty="0">
                <a:solidFill>
                  <a:srgbClr val="000000"/>
                </a:solidFill>
                <a:effectLst/>
                <a:latin typeface="Calibri Light" panose="020F0302020204030204" pitchFamily="34" charset="0"/>
                <a:ea typeface="Times New Roman" panose="02020603050405020304" pitchFamily="18" charset="0"/>
              </a:rPr>
              <a:t>All opinions and contributions are those of the authors. The contents of this resource are not connected with nor endorsed by any other company, organisation or institution.</a:t>
            </a:r>
            <a:endParaRPr lang="en-GB" sz="1200" dirty="0">
              <a:effectLst/>
              <a:latin typeface="Times New Roman" panose="02020603050405020304" pitchFamily="18" charset="0"/>
              <a:ea typeface="Times New Roman" panose="02020603050405020304" pitchFamily="18" charset="0"/>
            </a:endParaRPr>
          </a:p>
          <a:p>
            <a:pPr algn="just">
              <a:spcAft>
                <a:spcPts val="0"/>
              </a:spcAft>
            </a:pPr>
            <a:r>
              <a:rPr lang="en-GB" sz="900" b="1" kern="1200" dirty="0">
                <a:solidFill>
                  <a:srgbClr val="000000"/>
                </a:solidFill>
                <a:effectLst/>
                <a:latin typeface="Calibri Light" panose="020F0302020204030204" pitchFamily="34" charset="0"/>
                <a:ea typeface="Times New Roman" panose="02020603050405020304" pitchFamily="18" charset="0"/>
              </a:rPr>
              <a:t>PiXL Club Ltd endeavour to trace and contact copyright owners. If there are any inadvertent omissions or errors in the acknowledgements or usage, this is unintended and PiXL will remedy these on written notification.</a:t>
            </a:r>
            <a:endParaRPr lang="en-GB" sz="1200" dirty="0">
              <a:effectLst/>
              <a:latin typeface="Times New Roman" panose="02020603050405020304" pitchFamily="18" charset="0"/>
              <a:ea typeface="Times New Roman" panose="02020603050405020304" pitchFamily="18" charset="0"/>
            </a:endParaRPr>
          </a:p>
          <a:p>
            <a:pPr algn="just" fontAlgn="base">
              <a:spcAft>
                <a:spcPts val="0"/>
              </a:spcAft>
            </a:pPr>
            <a:r>
              <a:rPr lang="en-GB" sz="1200" dirty="0">
                <a:effectLst/>
                <a:latin typeface="Times New Roman" panose="02020603050405020304" pitchFamily="18" charset="0"/>
                <a:ea typeface="Times New Roman" panose="02020603050405020304" pitchFamily="18" charset="0"/>
              </a:rPr>
              <a:t> </a:t>
            </a:r>
          </a:p>
        </p:txBody>
      </p:sp>
    </p:spTree>
    <p:extLst>
      <p:ext uri="{BB962C8B-B14F-4D97-AF65-F5344CB8AC3E}">
        <p14:creationId xmlns:p14="http://schemas.microsoft.com/office/powerpoint/2010/main" val="1901722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5" name="Rectangle 4">
            <a:extLst>
              <a:ext uri="{FF2B5EF4-FFF2-40B4-BE49-F238E27FC236}">
                <a16:creationId xmlns:a16="http://schemas.microsoft.com/office/drawing/2014/main" id="{F9D91E00-525C-466C-B868-8CDD9F5B1D8D}"/>
              </a:ext>
            </a:extLst>
          </p:cNvPr>
          <p:cNvSpPr/>
          <p:nvPr/>
        </p:nvSpPr>
        <p:spPr>
          <a:xfrm>
            <a:off x="1432415" y="1285606"/>
            <a:ext cx="9327169" cy="830997"/>
          </a:xfrm>
          <a:prstGeom prst="rect">
            <a:avLst/>
          </a:prstGeom>
        </p:spPr>
        <p:txBody>
          <a:bodyPr wrap="none">
            <a:spAutoFit/>
          </a:bodyPr>
          <a:lstStyle/>
          <a:p>
            <a:r>
              <a:rPr lang="en-GB" sz="4800" b="1" dirty="0">
                <a:solidFill>
                  <a:schemeClr val="accent2"/>
                </a:solidFill>
              </a:rPr>
              <a:t>What is a common exception word?</a:t>
            </a:r>
          </a:p>
        </p:txBody>
      </p:sp>
      <p:sp>
        <p:nvSpPr>
          <p:cNvPr id="11" name="TextBox 10">
            <a:extLst>
              <a:ext uri="{FF2B5EF4-FFF2-40B4-BE49-F238E27FC236}">
                <a16:creationId xmlns:a16="http://schemas.microsoft.com/office/drawing/2014/main" id="{FC7B5804-6EA9-4249-814C-1BCD1D082BDC}"/>
              </a:ext>
            </a:extLst>
          </p:cNvPr>
          <p:cNvSpPr txBox="1"/>
          <p:nvPr/>
        </p:nvSpPr>
        <p:spPr>
          <a:xfrm>
            <a:off x="1377206" y="2186852"/>
            <a:ext cx="9179034" cy="3385542"/>
          </a:xfrm>
          <a:prstGeom prst="rect">
            <a:avLst/>
          </a:prstGeom>
          <a:noFill/>
        </p:spPr>
        <p:txBody>
          <a:bodyPr wrap="square" rtlCol="0">
            <a:spAutoFit/>
          </a:bodyPr>
          <a:lstStyle/>
          <a:p>
            <a:r>
              <a:rPr lang="en-GB" sz="2800" dirty="0"/>
              <a:t>Common exception words are words for which the Grapheme Phoneme Correspondence (GPC) is rare or unique. There are a number of words that children are expected to know </a:t>
            </a:r>
            <a:r>
              <a:rPr lang="en-GB" sz="2800"/>
              <a:t>in Years </a:t>
            </a:r>
            <a:r>
              <a:rPr lang="en-GB" sz="2800" dirty="0"/>
              <a:t>1 and 2 that contain GPCs which have not been taught at this age because they are unusual. These are sometimes also called ‘Red’ words or ‘Tricky’ words, depending on the teaching programme being used.   </a:t>
            </a:r>
          </a:p>
          <a:p>
            <a:endParaRPr lang="en-GB" dirty="0"/>
          </a:p>
        </p:txBody>
      </p:sp>
    </p:spTree>
    <p:extLst>
      <p:ext uri="{BB962C8B-B14F-4D97-AF65-F5344CB8AC3E}">
        <p14:creationId xmlns:p14="http://schemas.microsoft.com/office/powerpoint/2010/main" val="12814960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32C726C8-FC52-4186-852E-B887785D49E1}"/>
              </a:ext>
            </a:extLst>
          </p:cNvPr>
          <p:cNvSpPr txBox="1">
            <a:spLocks/>
          </p:cNvSpPr>
          <p:nvPr/>
        </p:nvSpPr>
        <p:spPr>
          <a:xfrm>
            <a:off x="639617" y="1137285"/>
            <a:ext cx="10515600" cy="1325563"/>
          </a:xfrm>
          <a:prstGeom prst="rect">
            <a:avLst/>
          </a:prstGeom>
        </p:spPr>
        <p:txBody>
          <a:bodyPr vert="horz" lIns="91440" tIns="45720" rIns="91440" bIns="45720" rtlCol="0" anchor="b">
            <a:normAutofit fontScale="925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b="1" dirty="0">
                <a:solidFill>
                  <a:schemeClr val="accent2"/>
                </a:solidFill>
                <a:latin typeface="+mn-lt"/>
              </a:rPr>
              <a:t>Ways to learn to spell these words</a:t>
            </a:r>
          </a:p>
        </p:txBody>
      </p:sp>
      <p:sp>
        <p:nvSpPr>
          <p:cNvPr id="5" name="Content Placeholder 2">
            <a:extLst>
              <a:ext uri="{FF2B5EF4-FFF2-40B4-BE49-F238E27FC236}">
                <a16:creationId xmlns:a16="http://schemas.microsoft.com/office/drawing/2014/main" id="{C9E44F51-A692-4437-A142-2975046B0DA8}"/>
              </a:ext>
            </a:extLst>
          </p:cNvPr>
          <p:cNvSpPr txBox="1">
            <a:spLocks/>
          </p:cNvSpPr>
          <p:nvPr/>
        </p:nvSpPr>
        <p:spPr>
          <a:xfrm>
            <a:off x="838200" y="2753822"/>
            <a:ext cx="10515600" cy="3931603"/>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9pPr>
          </a:lstStyle>
          <a:p>
            <a:pPr marL="571500" indent="-571500" algn="l">
              <a:buFont typeface="Wingdings" panose="05000000000000000000" pitchFamily="2" charset="2"/>
              <a:buChar char="q"/>
            </a:pPr>
            <a:r>
              <a:rPr lang="en-GB" sz="3600" dirty="0"/>
              <a:t>Visual recall</a:t>
            </a:r>
          </a:p>
          <a:p>
            <a:pPr marL="571500" indent="-571500" algn="l">
              <a:buFont typeface="Wingdings" panose="05000000000000000000" pitchFamily="2" charset="2"/>
              <a:buChar char="q"/>
            </a:pPr>
            <a:r>
              <a:rPr lang="en-GB" sz="3600" dirty="0"/>
              <a:t>Mnemonics</a:t>
            </a:r>
          </a:p>
          <a:p>
            <a:pPr marL="571500" indent="-571500" algn="l">
              <a:buFont typeface="Wingdings" panose="05000000000000000000" pitchFamily="2" charset="2"/>
              <a:buChar char="q"/>
            </a:pPr>
            <a:r>
              <a:rPr lang="en-GB" sz="3600" dirty="0"/>
              <a:t>Segmentation</a:t>
            </a:r>
          </a:p>
          <a:p>
            <a:pPr marL="571500" indent="-571500" algn="l">
              <a:buFont typeface="Wingdings" panose="05000000000000000000" pitchFamily="2" charset="2"/>
              <a:buChar char="q"/>
            </a:pPr>
            <a:r>
              <a:rPr lang="en-GB" sz="3600" dirty="0"/>
              <a:t>Graphic representation</a:t>
            </a:r>
          </a:p>
          <a:p>
            <a:pPr marL="571500" indent="-571500" algn="l">
              <a:buFont typeface="Wingdings" panose="05000000000000000000" pitchFamily="2" charset="2"/>
              <a:buChar char="q"/>
            </a:pPr>
            <a:r>
              <a:rPr lang="en-GB" sz="3600" dirty="0"/>
              <a:t>Others…</a:t>
            </a:r>
          </a:p>
        </p:txBody>
      </p:sp>
    </p:spTree>
    <p:extLst>
      <p:ext uri="{BB962C8B-B14F-4D97-AF65-F5344CB8AC3E}">
        <p14:creationId xmlns:p14="http://schemas.microsoft.com/office/powerpoint/2010/main" val="3193029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7AC22430-772D-455A-B7F1-001CABD4BC09}"/>
              </a:ext>
            </a:extLst>
          </p:cNvPr>
          <p:cNvSpPr txBox="1">
            <a:spLocks/>
          </p:cNvSpPr>
          <p:nvPr/>
        </p:nvSpPr>
        <p:spPr>
          <a:xfrm>
            <a:off x="838200" y="637806"/>
            <a:ext cx="10515600" cy="1325563"/>
          </a:xfrm>
          <a:prstGeom prst="rect">
            <a:avLst/>
          </a:prstGeom>
        </p:spPr>
        <p:txBody>
          <a:bodyPr vert="horz" lIns="91440" tIns="45720" rIns="91440" bIns="45720" rtlCol="0" anchor="b">
            <a:normAutofit lnSpcReduction="1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b="1" dirty="0">
                <a:solidFill>
                  <a:schemeClr val="accent2"/>
                </a:solidFill>
                <a:latin typeface="+mn-lt"/>
              </a:rPr>
              <a:t>Word family 20</a:t>
            </a:r>
          </a:p>
          <a:p>
            <a:r>
              <a:rPr lang="en-GB" sz="3900" b="1" dirty="0">
                <a:solidFill>
                  <a:schemeClr val="accent2"/>
                </a:solidFill>
                <a:latin typeface="+mn-lt"/>
              </a:rPr>
              <a:t>odd sounding start</a:t>
            </a:r>
          </a:p>
        </p:txBody>
      </p:sp>
      <p:sp>
        <p:nvSpPr>
          <p:cNvPr id="5" name="Content Placeholder 2">
            <a:extLst>
              <a:ext uri="{FF2B5EF4-FFF2-40B4-BE49-F238E27FC236}">
                <a16:creationId xmlns:a16="http://schemas.microsoft.com/office/drawing/2014/main" id="{C6A197D4-5914-486B-9D24-0E7E55F81E59}"/>
              </a:ext>
            </a:extLst>
          </p:cNvPr>
          <p:cNvSpPr txBox="1">
            <a:spLocks/>
          </p:cNvSpPr>
          <p:nvPr/>
        </p:nvSpPr>
        <p:spPr>
          <a:xfrm>
            <a:off x="3577274" y="2314808"/>
            <a:ext cx="5928360" cy="3254058"/>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9pPr>
          </a:lstStyle>
          <a:p>
            <a:pPr algn="l"/>
            <a:r>
              <a:rPr lang="en-GB" sz="4800" dirty="0"/>
              <a:t>sure</a:t>
            </a:r>
          </a:p>
          <a:p>
            <a:pPr algn="l"/>
            <a:r>
              <a:rPr lang="en-GB" sz="4800" dirty="0"/>
              <a:t>sugar</a:t>
            </a:r>
          </a:p>
          <a:p>
            <a:pPr algn="l"/>
            <a:r>
              <a:rPr lang="en-GB" sz="4800" dirty="0"/>
              <a:t>who</a:t>
            </a:r>
          </a:p>
          <a:p>
            <a:pPr algn="l"/>
            <a:r>
              <a:rPr lang="en-GB" sz="4800" dirty="0"/>
              <a:t>whole</a:t>
            </a:r>
          </a:p>
          <a:p>
            <a:pPr algn="l"/>
            <a:r>
              <a:rPr lang="en-GB" sz="4800" dirty="0"/>
              <a:t>hour</a:t>
            </a:r>
          </a:p>
        </p:txBody>
      </p:sp>
      <p:pic>
        <p:nvPicPr>
          <p:cNvPr id="7" name="Picture 6">
            <a:extLst>
              <a:ext uri="{FF2B5EF4-FFF2-40B4-BE49-F238E27FC236}">
                <a16:creationId xmlns:a16="http://schemas.microsoft.com/office/drawing/2014/main" id="{37BDC0F0-E132-47DC-A530-23650D59EBB2}"/>
              </a:ext>
            </a:extLst>
          </p:cNvPr>
          <p:cNvPicPr>
            <a:picLocks noChangeAspect="1"/>
          </p:cNvPicPr>
          <p:nvPr/>
        </p:nvPicPr>
        <p:blipFill>
          <a:blip r:embed="rId4"/>
          <a:stretch>
            <a:fillRect/>
          </a:stretch>
        </p:blipFill>
        <p:spPr>
          <a:xfrm>
            <a:off x="6441437" y="2658024"/>
            <a:ext cx="3881122" cy="2910842"/>
          </a:xfrm>
          <a:prstGeom prst="rect">
            <a:avLst/>
          </a:prstGeom>
        </p:spPr>
      </p:pic>
    </p:spTree>
    <p:extLst>
      <p:ext uri="{BB962C8B-B14F-4D97-AF65-F5344CB8AC3E}">
        <p14:creationId xmlns:p14="http://schemas.microsoft.com/office/powerpoint/2010/main" val="14844092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F0577161-3EEC-44AC-9F0B-6C4DE1AED512}"/>
              </a:ext>
            </a:extLst>
          </p:cNvPr>
          <p:cNvSpPr txBox="1">
            <a:spLocks/>
          </p:cNvSpPr>
          <p:nvPr/>
        </p:nvSpPr>
        <p:spPr>
          <a:xfrm>
            <a:off x="838200" y="365125"/>
            <a:ext cx="10515600" cy="132556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10000" b="1" dirty="0">
                <a:solidFill>
                  <a:schemeClr val="accent2"/>
                </a:solidFill>
                <a:latin typeface="+mn-lt"/>
              </a:rPr>
              <a:t>sure</a:t>
            </a:r>
          </a:p>
        </p:txBody>
      </p:sp>
      <p:sp>
        <p:nvSpPr>
          <p:cNvPr id="6" name="Rectangle 4">
            <a:extLst>
              <a:ext uri="{FF2B5EF4-FFF2-40B4-BE49-F238E27FC236}">
                <a16:creationId xmlns:a16="http://schemas.microsoft.com/office/drawing/2014/main" id="{C5921FD2-EF2B-4103-AAFE-1BC911789169}"/>
              </a:ext>
            </a:extLst>
          </p:cNvPr>
          <p:cNvSpPr>
            <a:spLocks noChangeArrowheads="1"/>
          </p:cNvSpPr>
          <p:nvPr/>
        </p:nvSpPr>
        <p:spPr bwMode="auto">
          <a:xfrm>
            <a:off x="695787" y="2622584"/>
            <a:ext cx="10800425" cy="36009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Meaning: </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sure</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means certain</a:t>
            </a:r>
            <a:r>
              <a:rPr lang="en-GB" altLang="en-US" sz="3500" dirty="0">
                <a:latin typeface="Calibri" panose="020F0502020204030204" pitchFamily="34" charset="0"/>
                <a:ea typeface="Calibri" panose="020F0502020204030204" pitchFamily="34" charset="0"/>
                <a:cs typeface="Times New Roman" panose="02020603050405020304" pitchFamily="18" charset="0"/>
              </a:rPr>
              <a:t>.</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Example: Are you </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sure</a:t>
            </a:r>
            <a:r>
              <a:rPr kumimoji="0" lang="en-GB" altLang="en-US" sz="3500" i="0" u="none"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rPr>
              <a:t> </a:t>
            </a:r>
            <a:r>
              <a:rPr lang="en-GB" altLang="en-US" sz="3500" dirty="0">
                <a:latin typeface="Calibri" panose="020F0502020204030204" pitchFamily="34" charset="0"/>
                <a:ea typeface="Calibri" panose="020F0502020204030204" pitchFamily="34" charset="0"/>
                <a:cs typeface="Times New Roman" panose="02020603050405020304" pitchFamily="18" charset="0"/>
              </a:rPr>
              <a:t>you can do it?</a:t>
            </a:r>
            <a:endParaRPr kumimoji="0" lang="en-GB" altLang="en-US" sz="3500" i="0" u="none" strike="noStrike" cap="none" normalizeH="0" baseline="0" dirty="0">
              <a:ln>
                <a:noFill/>
              </a:ln>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Your example: ________________________________________________</a:t>
            </a:r>
            <a:endParaRPr kumimoji="0" lang="en-GB" altLang="en-US" sz="3500" b="0" i="0" u="none" strike="noStrike" cap="none" normalizeH="0" baseline="0" dirty="0">
              <a:ln>
                <a:noFill/>
              </a:ln>
              <a:solidFill>
                <a:schemeClr val="tx1"/>
              </a:solidFill>
              <a:effectLst/>
            </a:endParaRPr>
          </a:p>
          <a:p>
            <a:pPr lvl="0" eaLnBrk="0" fontAlgn="base" hangingPunct="0">
              <a:spcBef>
                <a:spcPct val="0"/>
              </a:spcBef>
              <a:spcAft>
                <a:spcPct val="0"/>
              </a:spcAf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Trick: </a:t>
            </a:r>
            <a:r>
              <a:rPr kumimoji="0" lang="en-GB" altLang="en-US" sz="3500" b="0" i="0" u="sng"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u</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r>
              <a:rPr kumimoji="0" lang="en-GB" altLang="en-US" sz="3500" b="0" i="0" u="sng"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r</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s</a:t>
            </a:r>
            <a:r>
              <a:rPr lang="en-GB" altLang="en-US" sz="3500" b="1" u="sng"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ur</a:t>
            </a:r>
            <a:r>
              <a:rPr lang="en-GB" altLang="en-US" sz="3500" b="1"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e</a:t>
            </a:r>
            <a:endParaRPr kumimoji="0" lang="en-GB" altLang="en-US" sz="3500" b="1" i="0"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endParaRPr>
          </a:p>
          <a:p>
            <a:pPr lvl="0" eaLnBrk="0" fontAlgn="base" hangingPunct="0">
              <a:spcBef>
                <a:spcPct val="0"/>
              </a:spcBef>
              <a:spcAft>
                <a:spcPct val="0"/>
              </a:spcAft>
            </a:pPr>
            <a:r>
              <a:rPr kumimoji="0" lang="en-GB" altLang="en-US" sz="3500" b="0" i="0" u="none" strike="noStrike" cap="none" normalizeH="0" baseline="0" dirty="0">
                <a:ln>
                  <a:noFill/>
                </a:ln>
                <a:solidFill>
                  <a:schemeClr val="tx1"/>
                </a:solidFill>
                <a:effectLst/>
                <a:latin typeface="Calibri" panose="020F0502020204030204" pitchFamily="34" charset="0"/>
                <a:cs typeface="Times New Roman" panose="02020603050405020304" pitchFamily="18" charset="0"/>
              </a:rPr>
              <a:t>Now practise: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pic>
        <p:nvPicPr>
          <p:cNvPr id="7" name="Picture 6">
            <a:extLst>
              <a:ext uri="{FF2B5EF4-FFF2-40B4-BE49-F238E27FC236}">
                <a16:creationId xmlns:a16="http://schemas.microsoft.com/office/drawing/2014/main" id="{DE07BEF2-61F8-4C47-B176-D30CA4937D5B}"/>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8659812" y="2261568"/>
            <a:ext cx="1672908" cy="2046271"/>
          </a:xfrm>
          <a:prstGeom prst="rect">
            <a:avLst/>
          </a:prstGeom>
          <a:noFill/>
          <a:ln>
            <a:noFill/>
          </a:ln>
        </p:spPr>
      </p:pic>
    </p:spTree>
    <p:extLst>
      <p:ext uri="{BB962C8B-B14F-4D97-AF65-F5344CB8AC3E}">
        <p14:creationId xmlns:p14="http://schemas.microsoft.com/office/powerpoint/2010/main" val="19001318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F0577161-3EEC-44AC-9F0B-6C4DE1AED512}"/>
              </a:ext>
            </a:extLst>
          </p:cNvPr>
          <p:cNvSpPr txBox="1">
            <a:spLocks/>
          </p:cNvSpPr>
          <p:nvPr/>
        </p:nvSpPr>
        <p:spPr>
          <a:xfrm>
            <a:off x="838200" y="365125"/>
            <a:ext cx="10515600" cy="132556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10000" b="1" dirty="0">
                <a:solidFill>
                  <a:schemeClr val="accent2"/>
                </a:solidFill>
                <a:latin typeface="+mn-lt"/>
              </a:rPr>
              <a:t>sugar</a:t>
            </a:r>
          </a:p>
        </p:txBody>
      </p:sp>
      <p:sp>
        <p:nvSpPr>
          <p:cNvPr id="6" name="Rectangle 4">
            <a:extLst>
              <a:ext uri="{FF2B5EF4-FFF2-40B4-BE49-F238E27FC236}">
                <a16:creationId xmlns:a16="http://schemas.microsoft.com/office/drawing/2014/main" id="{C5921FD2-EF2B-4103-AAFE-1BC911789169}"/>
              </a:ext>
            </a:extLst>
          </p:cNvPr>
          <p:cNvSpPr>
            <a:spLocks noChangeArrowheads="1"/>
          </p:cNvSpPr>
          <p:nvPr/>
        </p:nvSpPr>
        <p:spPr bwMode="auto">
          <a:xfrm>
            <a:off x="695787" y="2622584"/>
            <a:ext cx="10800425" cy="36009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Meaning: </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sugar</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is a sweet, grainy substance</a:t>
            </a:r>
            <a:r>
              <a:rPr lang="en-GB" altLang="en-US" sz="3500" dirty="0">
                <a:latin typeface="Calibri" panose="020F0502020204030204" pitchFamily="34" charset="0"/>
                <a:ea typeface="Calibri" panose="020F0502020204030204" pitchFamily="34" charset="0"/>
                <a:cs typeface="Times New Roman" panose="02020603050405020304" pitchFamily="18" charset="0"/>
              </a:rPr>
              <a:t>.</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Example: She </a:t>
            </a:r>
            <a:r>
              <a:rPr lang="en-GB" altLang="en-US" sz="3500" dirty="0">
                <a:latin typeface="Calibri" panose="020F0502020204030204" pitchFamily="34" charset="0"/>
                <a:ea typeface="Calibri" panose="020F0502020204030204" pitchFamily="34" charset="0"/>
                <a:cs typeface="Times New Roman" panose="02020603050405020304" pitchFamily="18" charset="0"/>
              </a:rPr>
              <a:t>likes to have </a:t>
            </a:r>
            <a:r>
              <a:rPr lang="en-GB" altLang="en-US" sz="3500" b="1"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sugar </a:t>
            </a:r>
            <a:r>
              <a:rPr lang="en-GB" altLang="en-US" sz="3500" dirty="0">
                <a:latin typeface="Calibri" panose="020F0502020204030204" pitchFamily="34" charset="0"/>
                <a:ea typeface="Calibri" panose="020F0502020204030204" pitchFamily="34" charset="0"/>
                <a:cs typeface="Times New Roman" panose="02020603050405020304" pitchFamily="18" charset="0"/>
              </a:rPr>
              <a:t>in her tea.</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Your example: ________________________________________________</a:t>
            </a:r>
            <a:endParaRPr kumimoji="0" lang="en-GB" altLang="en-US" sz="3500" b="0" i="0" u="none" strike="noStrike" cap="none" normalizeH="0" baseline="0" dirty="0">
              <a:ln>
                <a:noFill/>
              </a:ln>
              <a:solidFill>
                <a:schemeClr val="tx1"/>
              </a:solidFill>
              <a:effectLst/>
            </a:endParaRPr>
          </a:p>
          <a:p>
            <a:pPr lvl="0" eaLnBrk="0" fontAlgn="base" hangingPunct="0">
              <a:spcBef>
                <a:spcPct val="0"/>
              </a:spcBef>
              <a:spcAft>
                <a:spcPct val="0"/>
              </a:spcAf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Trick: </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s </a:t>
            </a:r>
            <a:r>
              <a:rPr kumimoji="0" lang="en-GB" altLang="en-US" sz="3500" b="1" i="0" u="sng"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u</a:t>
            </a:r>
            <a:r>
              <a:rPr lang="en-GB" altLang="en-US" sz="3500" b="1"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 gar</a:t>
            </a:r>
            <a:endParaRPr kumimoji="0" lang="en-GB" altLang="en-US" sz="3500" b="1" i="0"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endParaRPr>
          </a:p>
          <a:p>
            <a:pPr lvl="0" eaLnBrk="0" fontAlgn="base" hangingPunct="0">
              <a:spcBef>
                <a:spcPct val="0"/>
              </a:spcBef>
              <a:spcAft>
                <a:spcPct val="0"/>
              </a:spcAft>
            </a:pPr>
            <a:r>
              <a:rPr kumimoji="0" lang="en-GB" altLang="en-US" sz="3500" b="0" i="0" u="none" strike="noStrike" cap="none" normalizeH="0" baseline="0" dirty="0">
                <a:ln>
                  <a:noFill/>
                </a:ln>
                <a:solidFill>
                  <a:schemeClr val="tx1"/>
                </a:solidFill>
                <a:effectLst/>
                <a:latin typeface="Calibri" panose="020F0502020204030204" pitchFamily="34" charset="0"/>
                <a:cs typeface="Times New Roman" panose="02020603050405020304" pitchFamily="18" charset="0"/>
              </a:rPr>
              <a:t>Now practise: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pic>
        <p:nvPicPr>
          <p:cNvPr id="7" name="Picture 6">
            <a:extLst>
              <a:ext uri="{FF2B5EF4-FFF2-40B4-BE49-F238E27FC236}">
                <a16:creationId xmlns:a16="http://schemas.microsoft.com/office/drawing/2014/main" id="{91E19050-2141-4F32-8E90-6FC5909F6093}"/>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9062084" y="2893694"/>
            <a:ext cx="1981835" cy="1586865"/>
          </a:xfrm>
          <a:prstGeom prst="rect">
            <a:avLst/>
          </a:prstGeom>
          <a:noFill/>
          <a:ln>
            <a:noFill/>
          </a:ln>
        </p:spPr>
      </p:pic>
    </p:spTree>
    <p:extLst>
      <p:ext uri="{BB962C8B-B14F-4D97-AF65-F5344CB8AC3E}">
        <p14:creationId xmlns:p14="http://schemas.microsoft.com/office/powerpoint/2010/main" val="17203830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F0577161-3EEC-44AC-9F0B-6C4DE1AED512}"/>
              </a:ext>
            </a:extLst>
          </p:cNvPr>
          <p:cNvSpPr txBox="1">
            <a:spLocks/>
          </p:cNvSpPr>
          <p:nvPr/>
        </p:nvSpPr>
        <p:spPr>
          <a:xfrm>
            <a:off x="838200" y="365125"/>
            <a:ext cx="10515600" cy="132556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10000" b="1" dirty="0">
                <a:solidFill>
                  <a:schemeClr val="accent2"/>
                </a:solidFill>
                <a:latin typeface="+mn-lt"/>
              </a:rPr>
              <a:t>who</a:t>
            </a:r>
          </a:p>
        </p:txBody>
      </p:sp>
      <p:sp>
        <p:nvSpPr>
          <p:cNvPr id="6" name="Rectangle 4">
            <a:extLst>
              <a:ext uri="{FF2B5EF4-FFF2-40B4-BE49-F238E27FC236}">
                <a16:creationId xmlns:a16="http://schemas.microsoft.com/office/drawing/2014/main" id="{C5921FD2-EF2B-4103-AAFE-1BC911789169}"/>
              </a:ext>
            </a:extLst>
          </p:cNvPr>
          <p:cNvSpPr>
            <a:spLocks noChangeArrowheads="1"/>
          </p:cNvSpPr>
          <p:nvPr/>
        </p:nvSpPr>
        <p:spPr bwMode="auto">
          <a:xfrm>
            <a:off x="695787" y="2622584"/>
            <a:ext cx="10800425" cy="36009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Meaning: </a:t>
            </a:r>
            <a:r>
              <a:rPr lang="en-GB" altLang="en-US" sz="3500" b="1"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who</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means which person</a:t>
            </a:r>
            <a:r>
              <a:rPr lang="en-GB" altLang="en-US" sz="3500" dirty="0">
                <a:latin typeface="Calibri" panose="020F0502020204030204" pitchFamily="34" charset="0"/>
                <a:ea typeface="Calibri" panose="020F0502020204030204" pitchFamily="34" charset="0"/>
                <a:cs typeface="Times New Roman" panose="02020603050405020304" pitchFamily="18" charset="0"/>
              </a:rPr>
              <a:t>.</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Example: </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Who </a:t>
            </a:r>
            <a:r>
              <a:rPr lang="en-GB" altLang="en-US" sz="3500" dirty="0">
                <a:latin typeface="Calibri" panose="020F0502020204030204" pitchFamily="34" charset="0"/>
                <a:ea typeface="Calibri" panose="020F0502020204030204" pitchFamily="34" charset="0"/>
                <a:cs typeface="Times New Roman" panose="02020603050405020304" pitchFamily="18" charset="0"/>
              </a:rPr>
              <a:t>were you talking to?</a:t>
            </a:r>
            <a:endParaRPr kumimoji="0" lang="en-GB" altLang="en-US" sz="3500" i="0" u="none" strike="noStrike" cap="none" normalizeH="0" baseline="0" dirty="0">
              <a:ln>
                <a:noFill/>
              </a:ln>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Your example: ________________________________________________</a:t>
            </a:r>
            <a:endParaRPr kumimoji="0" lang="en-GB" altLang="en-US" sz="3500" b="0" i="0" u="none" strike="noStrike" cap="none" normalizeH="0" baseline="0" dirty="0">
              <a:ln>
                <a:noFill/>
              </a:ln>
              <a:solidFill>
                <a:schemeClr val="tx1"/>
              </a:solidFill>
              <a:effectLst/>
            </a:endParaRPr>
          </a:p>
          <a:p>
            <a:pPr lvl="0" eaLnBrk="0" fontAlgn="base" hangingPunct="0">
              <a:spcBef>
                <a:spcPct val="0"/>
              </a:spcBef>
              <a:spcAft>
                <a:spcPct val="0"/>
              </a:spcAf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Trick: </a:t>
            </a:r>
            <a:r>
              <a:rPr lang="en-GB" altLang="en-US" sz="3500" b="1" u="sng"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w</a:t>
            </a:r>
            <a:r>
              <a:rPr lang="en-GB" altLang="en-US" sz="3500" b="1"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 –</a:t>
            </a:r>
            <a:r>
              <a:rPr kumimoji="0" lang="en-GB" altLang="en-US" sz="3500" b="1" i="0"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 </a:t>
            </a:r>
            <a:r>
              <a:rPr lang="en-GB" altLang="en-US" sz="3500" b="1" u="sng" dirty="0" err="1">
                <a:solidFill>
                  <a:schemeClr val="accent2"/>
                </a:solidFill>
                <a:latin typeface="Calibri" panose="020F0502020204030204" pitchFamily="34" charset="0"/>
                <a:ea typeface="Calibri" panose="020F0502020204030204" pitchFamily="34" charset="0"/>
                <a:cs typeface="Times New Roman" panose="02020603050405020304" pitchFamily="18" charset="0"/>
              </a:rPr>
              <a:t>ho</a:t>
            </a:r>
            <a:r>
              <a:rPr lang="en-GB" altLang="en-US" sz="3500" b="1" dirty="0" err="1">
                <a:solidFill>
                  <a:schemeClr val="accent2"/>
                </a:solidFill>
                <a:latin typeface="Calibri" panose="020F0502020204030204" pitchFamily="34" charset="0"/>
                <a:ea typeface="Calibri" panose="020F0502020204030204" pitchFamily="34" charset="0"/>
                <a:cs typeface="Times New Roman" panose="02020603050405020304" pitchFamily="18" charset="0"/>
              </a:rPr>
              <a:t>oo</a:t>
            </a:r>
            <a:r>
              <a:rPr lang="en-GB" altLang="en-US" sz="3500" b="1"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a:t>
            </a:r>
            <a:endParaRPr kumimoji="0" lang="en-GB" altLang="en-US" sz="3500" b="1" i="0"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endParaRPr>
          </a:p>
          <a:p>
            <a:pPr lvl="0" eaLnBrk="0" fontAlgn="base" hangingPunct="0">
              <a:spcBef>
                <a:spcPct val="0"/>
              </a:spcBef>
              <a:spcAft>
                <a:spcPct val="0"/>
              </a:spcAft>
            </a:pPr>
            <a:r>
              <a:rPr kumimoji="0" lang="en-GB" altLang="en-US" sz="3500" b="0" i="0" u="none" strike="noStrike" cap="none" normalizeH="0" baseline="0" dirty="0">
                <a:ln>
                  <a:noFill/>
                </a:ln>
                <a:solidFill>
                  <a:schemeClr val="tx1"/>
                </a:solidFill>
                <a:effectLst/>
                <a:latin typeface="Calibri" panose="020F0502020204030204" pitchFamily="34" charset="0"/>
                <a:cs typeface="Times New Roman" panose="02020603050405020304" pitchFamily="18" charset="0"/>
              </a:rPr>
              <a:t>Now practise: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7" name="Speech Bubble: Oval 6">
            <a:extLst>
              <a:ext uri="{FF2B5EF4-FFF2-40B4-BE49-F238E27FC236}">
                <a16:creationId xmlns:a16="http://schemas.microsoft.com/office/drawing/2014/main" id="{FCCA151C-E049-41BF-86E6-CF56D1C8ECFA}"/>
              </a:ext>
            </a:extLst>
          </p:cNvPr>
          <p:cNvSpPr/>
          <p:nvPr/>
        </p:nvSpPr>
        <p:spPr>
          <a:xfrm>
            <a:off x="8442960" y="2395171"/>
            <a:ext cx="2225040" cy="1729790"/>
          </a:xfrm>
          <a:prstGeom prst="wedgeEllipseCallout">
            <a:avLst>
              <a:gd name="adj1" fmla="val -64173"/>
              <a:gd name="adj2" fmla="val 35769"/>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15000"/>
              </a:lnSpc>
              <a:spcAft>
                <a:spcPts val="1000"/>
              </a:spcAft>
            </a:pPr>
            <a:r>
              <a:rPr lang="en-GB" sz="4800" b="1">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a:t>
            </a:r>
            <a:endParaRPr lang="en-GB" sz="1100">
              <a:effectLst/>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604013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F0577161-3EEC-44AC-9F0B-6C4DE1AED512}"/>
              </a:ext>
            </a:extLst>
          </p:cNvPr>
          <p:cNvSpPr txBox="1">
            <a:spLocks/>
          </p:cNvSpPr>
          <p:nvPr/>
        </p:nvSpPr>
        <p:spPr>
          <a:xfrm>
            <a:off x="838200" y="365125"/>
            <a:ext cx="10515600" cy="132556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10000" b="1" dirty="0">
                <a:solidFill>
                  <a:schemeClr val="accent2"/>
                </a:solidFill>
                <a:latin typeface="+mn-lt"/>
              </a:rPr>
              <a:t>whole</a:t>
            </a:r>
          </a:p>
        </p:txBody>
      </p:sp>
      <p:sp>
        <p:nvSpPr>
          <p:cNvPr id="6" name="Rectangle 4">
            <a:extLst>
              <a:ext uri="{FF2B5EF4-FFF2-40B4-BE49-F238E27FC236}">
                <a16:creationId xmlns:a16="http://schemas.microsoft.com/office/drawing/2014/main" id="{C5921FD2-EF2B-4103-AAFE-1BC911789169}"/>
              </a:ext>
            </a:extLst>
          </p:cNvPr>
          <p:cNvSpPr>
            <a:spLocks noChangeArrowheads="1"/>
          </p:cNvSpPr>
          <p:nvPr/>
        </p:nvSpPr>
        <p:spPr bwMode="auto">
          <a:xfrm>
            <a:off x="695787" y="2622584"/>
            <a:ext cx="10800425" cy="36009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Meaning: </a:t>
            </a:r>
            <a:r>
              <a:rPr lang="en-GB" altLang="en-US" sz="3500" b="1"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whole</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means the entire thing</a:t>
            </a:r>
            <a:r>
              <a:rPr lang="en-GB" altLang="en-US" sz="3500" dirty="0">
                <a:latin typeface="Calibri" panose="020F0502020204030204" pitchFamily="34" charset="0"/>
                <a:ea typeface="Calibri" panose="020F0502020204030204" pitchFamily="34" charset="0"/>
                <a:cs typeface="Times New Roman" panose="02020603050405020304" pitchFamily="18" charset="0"/>
              </a:rPr>
              <a:t>.</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Example: Don’t eat the </a:t>
            </a:r>
            <a:r>
              <a:rPr lang="en-GB" altLang="en-US" sz="3500" b="1"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w</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hole </a:t>
            </a:r>
            <a:r>
              <a:rPr lang="en-GB" altLang="en-US" sz="3500" dirty="0">
                <a:latin typeface="Calibri" panose="020F0502020204030204" pitchFamily="34" charset="0"/>
                <a:ea typeface="Calibri" panose="020F0502020204030204" pitchFamily="34" charset="0"/>
                <a:cs typeface="Times New Roman" panose="02020603050405020304" pitchFamily="18" charset="0"/>
              </a:rPr>
              <a:t>cake!</a:t>
            </a:r>
            <a:endParaRPr kumimoji="0" lang="en-GB" altLang="en-US" sz="3500" i="0" u="none" strike="noStrike" cap="none" normalizeH="0" baseline="0" dirty="0">
              <a:ln>
                <a:noFill/>
              </a:ln>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Your example: ________________________________________________</a:t>
            </a:r>
            <a:endParaRPr kumimoji="0" lang="en-GB" altLang="en-US" sz="3500" b="0" i="0" u="none" strike="noStrike" cap="none" normalizeH="0" baseline="0" dirty="0">
              <a:ln>
                <a:noFill/>
              </a:ln>
              <a:solidFill>
                <a:schemeClr val="tx1"/>
              </a:solidFill>
              <a:effectLst/>
            </a:endParaRPr>
          </a:p>
          <a:p>
            <a:pPr lvl="0" eaLnBrk="0" fontAlgn="base" hangingPunct="0">
              <a:spcBef>
                <a:spcPct val="0"/>
              </a:spcBef>
              <a:spcAft>
                <a:spcPct val="0"/>
              </a:spcAf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Trick: </a:t>
            </a:r>
            <a:r>
              <a:rPr lang="en-GB" altLang="en-US" sz="3500" b="1" u="sng"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w</a:t>
            </a:r>
            <a:r>
              <a:rPr lang="en-GB" altLang="en-US" sz="3500" b="1"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 –</a:t>
            </a:r>
            <a:r>
              <a:rPr kumimoji="0" lang="en-GB" altLang="en-US" sz="3500" b="1" i="0"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 </a:t>
            </a:r>
            <a:r>
              <a:rPr lang="en-GB" altLang="en-US" sz="3500" b="1" u="sng"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hole</a:t>
            </a:r>
            <a:endParaRPr kumimoji="0" lang="en-GB" altLang="en-US" sz="3500" b="1" i="0"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endParaRPr>
          </a:p>
          <a:p>
            <a:pPr lvl="0" eaLnBrk="0" fontAlgn="base" hangingPunct="0">
              <a:spcBef>
                <a:spcPct val="0"/>
              </a:spcBef>
              <a:spcAft>
                <a:spcPct val="0"/>
              </a:spcAft>
            </a:pPr>
            <a:r>
              <a:rPr kumimoji="0" lang="en-GB" altLang="en-US" sz="3500" b="0" i="0" u="none" strike="noStrike" cap="none" normalizeH="0" baseline="0" dirty="0">
                <a:ln>
                  <a:noFill/>
                </a:ln>
                <a:solidFill>
                  <a:schemeClr val="tx1"/>
                </a:solidFill>
                <a:effectLst/>
                <a:latin typeface="Calibri" panose="020F0502020204030204" pitchFamily="34" charset="0"/>
                <a:cs typeface="Times New Roman" panose="02020603050405020304" pitchFamily="18" charset="0"/>
              </a:rPr>
              <a:t>Now practise: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pic>
        <p:nvPicPr>
          <p:cNvPr id="7" name="Picture 6">
            <a:extLst>
              <a:ext uri="{FF2B5EF4-FFF2-40B4-BE49-F238E27FC236}">
                <a16:creationId xmlns:a16="http://schemas.microsoft.com/office/drawing/2014/main" id="{7A35A953-9EDB-4765-93D3-427DC51C5682}"/>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7984490" y="2831582"/>
            <a:ext cx="3801110" cy="1679458"/>
          </a:xfrm>
          <a:prstGeom prst="rect">
            <a:avLst/>
          </a:prstGeom>
          <a:noFill/>
          <a:ln>
            <a:noFill/>
          </a:ln>
        </p:spPr>
      </p:pic>
    </p:spTree>
    <p:extLst>
      <p:ext uri="{BB962C8B-B14F-4D97-AF65-F5344CB8AC3E}">
        <p14:creationId xmlns:p14="http://schemas.microsoft.com/office/powerpoint/2010/main" val="2327187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F0577161-3EEC-44AC-9F0B-6C4DE1AED512}"/>
              </a:ext>
            </a:extLst>
          </p:cNvPr>
          <p:cNvSpPr txBox="1">
            <a:spLocks/>
          </p:cNvSpPr>
          <p:nvPr/>
        </p:nvSpPr>
        <p:spPr>
          <a:xfrm>
            <a:off x="838200" y="365125"/>
            <a:ext cx="10515600" cy="132556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10000" b="1" dirty="0">
                <a:solidFill>
                  <a:schemeClr val="accent2"/>
                </a:solidFill>
                <a:latin typeface="+mn-lt"/>
              </a:rPr>
              <a:t>hour</a:t>
            </a:r>
          </a:p>
        </p:txBody>
      </p:sp>
      <p:sp>
        <p:nvSpPr>
          <p:cNvPr id="6" name="Rectangle 4">
            <a:extLst>
              <a:ext uri="{FF2B5EF4-FFF2-40B4-BE49-F238E27FC236}">
                <a16:creationId xmlns:a16="http://schemas.microsoft.com/office/drawing/2014/main" id="{C5921FD2-EF2B-4103-AAFE-1BC911789169}"/>
              </a:ext>
            </a:extLst>
          </p:cNvPr>
          <p:cNvSpPr>
            <a:spLocks noChangeArrowheads="1"/>
          </p:cNvSpPr>
          <p:nvPr/>
        </p:nvSpPr>
        <p:spPr bwMode="auto">
          <a:xfrm>
            <a:off x="695787" y="2622584"/>
            <a:ext cx="10800425" cy="36009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Meaning: an </a:t>
            </a:r>
            <a:r>
              <a:rPr lang="en-GB" altLang="en-US" sz="3500" b="1"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hour</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is a period of sixty minutes</a:t>
            </a:r>
            <a:r>
              <a:rPr lang="en-GB" altLang="en-US" sz="3500" dirty="0">
                <a:latin typeface="Calibri" panose="020F0502020204030204" pitchFamily="34" charset="0"/>
                <a:ea typeface="Calibri" panose="020F0502020204030204" pitchFamily="34" charset="0"/>
                <a:cs typeface="Times New Roman" panose="02020603050405020304" pitchFamily="18" charset="0"/>
              </a:rPr>
              <a:t>.</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Example: We’ll be there in less than an </a:t>
            </a:r>
            <a:r>
              <a:rPr lang="en-GB" altLang="en-US" sz="3500" b="1"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hour</a:t>
            </a:r>
            <a:r>
              <a:rPr kumimoji="0" lang="en-GB" altLang="en-US" sz="3500" i="0" u="none"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rPr>
              <a:t>.</a:t>
            </a:r>
            <a:endParaRPr kumimoji="0" lang="en-GB" altLang="en-US" sz="3500" i="0" u="none" strike="noStrike" cap="none" normalizeH="0" baseline="0" dirty="0">
              <a:ln>
                <a:noFill/>
              </a:ln>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Your example: ________________________________________________</a:t>
            </a:r>
            <a:endParaRPr kumimoji="0" lang="en-GB" altLang="en-US" sz="3500" b="0" i="0" u="none" strike="noStrike" cap="none" normalizeH="0" baseline="0" dirty="0">
              <a:ln>
                <a:noFill/>
              </a:ln>
              <a:solidFill>
                <a:schemeClr val="tx1"/>
              </a:solidFill>
              <a:effectLst/>
            </a:endParaRPr>
          </a:p>
          <a:p>
            <a:pPr lvl="0" eaLnBrk="0" fontAlgn="base" hangingPunct="0">
              <a:spcBef>
                <a:spcPct val="0"/>
              </a:spcBef>
              <a:spcAft>
                <a:spcPct val="0"/>
              </a:spcAf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Trick: </a:t>
            </a:r>
            <a:r>
              <a:rPr lang="en-GB" altLang="en-US" sz="3500" b="1" u="sng"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h</a:t>
            </a:r>
            <a:r>
              <a:rPr lang="en-GB" altLang="en-US" sz="3500" b="1"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 –</a:t>
            </a:r>
            <a:r>
              <a:rPr kumimoji="0" lang="en-GB" altLang="en-US" sz="3500" b="1" i="0"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 </a:t>
            </a:r>
            <a:r>
              <a:rPr lang="en-GB" altLang="en-US" sz="3500" b="1"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our</a:t>
            </a:r>
            <a:endParaRPr kumimoji="0" lang="en-GB" altLang="en-US" sz="3500" b="1" i="0"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endParaRPr>
          </a:p>
          <a:p>
            <a:pPr lvl="0" eaLnBrk="0" fontAlgn="base" hangingPunct="0">
              <a:spcBef>
                <a:spcPct val="0"/>
              </a:spcBef>
              <a:spcAft>
                <a:spcPct val="0"/>
              </a:spcAft>
            </a:pPr>
            <a:r>
              <a:rPr kumimoji="0" lang="en-GB" altLang="en-US" sz="3500" b="0" i="0" u="none" strike="noStrike" cap="none" normalizeH="0" baseline="0" dirty="0">
                <a:ln>
                  <a:noFill/>
                </a:ln>
                <a:solidFill>
                  <a:schemeClr val="tx1"/>
                </a:solidFill>
                <a:effectLst/>
                <a:latin typeface="Calibri" panose="020F0502020204030204" pitchFamily="34" charset="0"/>
                <a:cs typeface="Times New Roman" panose="02020603050405020304" pitchFamily="18" charset="0"/>
              </a:rPr>
              <a:t>Now practise: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pic>
        <p:nvPicPr>
          <p:cNvPr id="7" name="Picture 6">
            <a:extLst>
              <a:ext uri="{FF2B5EF4-FFF2-40B4-BE49-F238E27FC236}">
                <a16:creationId xmlns:a16="http://schemas.microsoft.com/office/drawing/2014/main" id="{00461313-BFF9-4AA5-A979-6D6192C18D7A}"/>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9178290" y="2707630"/>
            <a:ext cx="2515870" cy="1681490"/>
          </a:xfrm>
          <a:prstGeom prst="rect">
            <a:avLst/>
          </a:prstGeom>
          <a:noFill/>
          <a:ln>
            <a:noFill/>
          </a:ln>
        </p:spPr>
      </p:pic>
    </p:spTree>
    <p:extLst>
      <p:ext uri="{BB962C8B-B14F-4D97-AF65-F5344CB8AC3E}">
        <p14:creationId xmlns:p14="http://schemas.microsoft.com/office/powerpoint/2010/main" val="188084340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6554</TotalTime>
  <Words>411</Words>
  <Application>Microsoft Office PowerPoint</Application>
  <PresentationFormat>Widescreen</PresentationFormat>
  <Paragraphs>54</Paragraphs>
  <Slides>9</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9</vt:i4>
      </vt:variant>
    </vt:vector>
  </HeadingPairs>
  <TitlesOfParts>
    <vt:vector size="16" baseType="lpstr">
      <vt:lpstr>Arial</vt:lpstr>
      <vt:lpstr>Calibri</vt:lpstr>
      <vt:lpstr>Calibri Light</vt:lpstr>
      <vt:lpstr>Comic Sans MS</vt:lpstr>
      <vt:lpstr>Times New Roman</vt:lpstr>
      <vt:lpstr>Wingdings</vt:lpstr>
      <vt:lpstr>Office Theme</vt:lpstr>
      <vt:lpstr>KS1 Common Exception Words Family 20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of Resource</dc:title>
  <dc:creator>Microsoft Office User</dc:creator>
  <cp:lastModifiedBy>Natasha Robertson</cp:lastModifiedBy>
  <cp:revision>136</cp:revision>
  <dcterms:created xsi:type="dcterms:W3CDTF">2017-03-29T13:14:03Z</dcterms:created>
  <dcterms:modified xsi:type="dcterms:W3CDTF">2018-11-27T09:38:21Z</dcterms:modified>
</cp:coreProperties>
</file>