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314" r:id="rId3"/>
    <p:sldId id="315" r:id="rId4"/>
    <p:sldId id="258" r:id="rId5"/>
    <p:sldId id="316" r:id="rId6"/>
    <p:sldId id="318" r:id="rId7"/>
    <p:sldId id="321" r:id="rId8"/>
    <p:sldId id="317" r:id="rId9"/>
    <p:sldId id="262" r:id="rId10"/>
    <p:sldId id="263" r:id="rId11"/>
    <p:sldId id="319" r:id="rId12"/>
    <p:sldId id="277" r:id="rId13"/>
    <p:sldId id="322" r:id="rId14"/>
    <p:sldId id="264" r:id="rId15"/>
    <p:sldId id="278" r:id="rId16"/>
    <p:sldId id="274" r:id="rId17"/>
    <p:sldId id="279" r:id="rId18"/>
    <p:sldId id="275" r:id="rId19"/>
    <p:sldId id="32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EDA"/>
    <a:srgbClr val="FFFED8"/>
    <a:srgbClr val="FFEB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p:restoredTop sz="94558"/>
  </p:normalViewPr>
  <p:slideViewPr>
    <p:cSldViewPr snapToGrid="0" snapToObjects="1">
      <p:cViewPr varScale="1">
        <p:scale>
          <a:sx n="75" d="100"/>
          <a:sy n="75" d="100"/>
        </p:scale>
        <p:origin x="13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73711-1194-42B9-9CDA-B1B0A2D93EE2}" type="datetimeFigureOut">
              <a:rPr lang="en-GB" smtClean="0"/>
              <a:t>07/06/2019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B26F9-6C30-451D-94A7-041482C70B62}" type="slidenum">
              <a:rPr lang="en-GB" smtClean="0"/>
              <a:t>‹#›</a:t>
            </a:fld>
            <a:endParaRPr lang="en-GB"/>
          </a:p>
        </p:txBody>
      </p:sp>
    </p:spTree>
    <p:extLst>
      <p:ext uri="{BB962C8B-B14F-4D97-AF65-F5344CB8AC3E}">
        <p14:creationId xmlns:p14="http://schemas.microsoft.com/office/powerpoint/2010/main" val="3244835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5FAFBC-5B6B-473F-8EFA-7450B3895ED3}" type="slidenum">
              <a:rPr lang="en-GB" smtClean="0"/>
              <a:t>10</a:t>
            </a:fld>
            <a:endParaRPr lang="en-GB"/>
          </a:p>
        </p:txBody>
      </p:sp>
    </p:spTree>
    <p:extLst>
      <p:ext uri="{BB962C8B-B14F-4D97-AF65-F5344CB8AC3E}">
        <p14:creationId xmlns:p14="http://schemas.microsoft.com/office/powerpoint/2010/main" val="2297255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5FAFBC-5B6B-473F-8EFA-7450B3895ED3}" type="slidenum">
              <a:rPr lang="en-GB" smtClean="0"/>
              <a:t>11</a:t>
            </a:fld>
            <a:endParaRPr lang="en-GB"/>
          </a:p>
        </p:txBody>
      </p:sp>
    </p:spTree>
    <p:extLst>
      <p:ext uri="{BB962C8B-B14F-4D97-AF65-F5344CB8AC3E}">
        <p14:creationId xmlns:p14="http://schemas.microsoft.com/office/powerpoint/2010/main" val="4001420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5FAFBC-5B6B-473F-8EFA-7450B3895ED3}" type="slidenum">
              <a:rPr lang="en-GB" smtClean="0"/>
              <a:t>12</a:t>
            </a:fld>
            <a:endParaRPr lang="en-GB"/>
          </a:p>
        </p:txBody>
      </p:sp>
    </p:spTree>
    <p:extLst>
      <p:ext uri="{BB962C8B-B14F-4D97-AF65-F5344CB8AC3E}">
        <p14:creationId xmlns:p14="http://schemas.microsoft.com/office/powerpoint/2010/main" val="2645054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75FAFBC-5B6B-473F-8EFA-7450B3895ED3}" type="slidenum">
              <a:rPr lang="en-GB" smtClean="0"/>
              <a:t>14</a:t>
            </a:fld>
            <a:endParaRPr lang="en-GB"/>
          </a:p>
        </p:txBody>
      </p:sp>
    </p:spTree>
    <p:extLst>
      <p:ext uri="{BB962C8B-B14F-4D97-AF65-F5344CB8AC3E}">
        <p14:creationId xmlns:p14="http://schemas.microsoft.com/office/powerpoint/2010/main" val="2524964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6/7/2019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6/7/2019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6/7/2019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6/7/2019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6/7/2019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6/7/2019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6/7/2019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6/7/2019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6/7/2019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6/7/2019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6/7/2019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6/7/2019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auth.pixl.org.uk/primary#!/Resources//Currency/Diagnosis%20Therapy%20Testing/A2%20Package/Reading/Therapies/A2%20R4%20Summarising/Short%20stories"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88892"/>
            <a:ext cx="9144000" cy="1495331"/>
          </a:xfrm>
        </p:spPr>
        <p:txBody>
          <a:bodyPr>
            <a:normAutofit fontScale="90000"/>
          </a:bodyPr>
          <a:lstStyle/>
          <a:p>
            <a:r>
              <a:rPr lang="en-GB" b="1" dirty="0">
                <a:solidFill>
                  <a:schemeClr val="accent2"/>
                </a:solidFill>
              </a:rPr>
              <a:t>Y6 Therapy</a:t>
            </a:r>
            <a:br>
              <a:rPr lang="en-US" b="1" dirty="0"/>
            </a:br>
            <a:endParaRPr lang="en-US" dirty="0"/>
          </a:p>
        </p:txBody>
      </p:sp>
      <p:sp>
        <p:nvSpPr>
          <p:cNvPr id="3" name="Subtitle 2"/>
          <p:cNvSpPr>
            <a:spLocks noGrp="1"/>
          </p:cNvSpPr>
          <p:nvPr>
            <p:ph type="subTitle" idx="1"/>
          </p:nvPr>
        </p:nvSpPr>
        <p:spPr>
          <a:xfrm>
            <a:off x="1676400" y="1992501"/>
            <a:ext cx="9144000" cy="1934484"/>
          </a:xfrm>
        </p:spPr>
        <p:txBody>
          <a:bodyPr>
            <a:normAutofit lnSpcReduction="10000"/>
          </a:bodyPr>
          <a:lstStyle/>
          <a:p>
            <a:r>
              <a:rPr lang="en-US" sz="7600" dirty="0"/>
              <a:t>Reading</a:t>
            </a:r>
          </a:p>
          <a:p>
            <a:r>
              <a:rPr lang="en-GB" sz="2500" dirty="0"/>
              <a:t>R6b. Can explain their prediction choices fully, using evidence from the text.</a:t>
            </a:r>
          </a:p>
          <a:p>
            <a:endParaRPr lang="en-US" sz="7600" dirty="0"/>
          </a:p>
        </p:txBody>
      </p:sp>
      <p:sp>
        <p:nvSpPr>
          <p:cNvPr id="6" name="TextBox 5"/>
          <p:cNvSpPr txBox="1"/>
          <p:nvPr/>
        </p:nvSpPr>
        <p:spPr>
          <a:xfrm>
            <a:off x="4356847" y="4068100"/>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dirty="0"/>
              <a:t>May 2019</a:t>
            </a:r>
          </a:p>
        </p:txBody>
      </p:sp>
      <p:sp>
        <p:nvSpPr>
          <p:cNvPr id="7" name="TextBox 6"/>
          <p:cNvSpPr txBox="1"/>
          <p:nvPr/>
        </p:nvSpPr>
        <p:spPr>
          <a:xfrm>
            <a:off x="4356847" y="6216125"/>
            <a:ext cx="3783106" cy="338554"/>
          </a:xfrm>
          <a:prstGeom prst="rect">
            <a:avLst/>
          </a:prstGeom>
          <a:noFill/>
        </p:spPr>
        <p:txBody>
          <a:bodyPr wrap="square" rtlCol="0">
            <a:spAutoFit/>
          </a:bodyPr>
          <a:lstStyle/>
          <a:p>
            <a:r>
              <a:rPr lang="en-GB" sz="1600" dirty="0"/>
              <a:t>© Copyright The PiXL Club Limited, 2019</a:t>
            </a:r>
            <a:r>
              <a:rPr lang="en-US" sz="1600" dirty="0">
                <a:effectLst/>
              </a:rPr>
              <a:t> </a:t>
            </a:r>
            <a:endParaRPr lang="en-US" sz="1600" dirty="0"/>
          </a:p>
        </p:txBody>
      </p:sp>
      <p:pic>
        <p:nvPicPr>
          <p:cNvPr id="10" name="Picture 9">
            <a:extLst>
              <a:ext uri="{FF2B5EF4-FFF2-40B4-BE49-F238E27FC236}">
                <a16:creationId xmlns:a16="http://schemas.microsoft.com/office/drawing/2014/main" id="{D0F375F1-0CCA-4209-8A3A-6CC26A503A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09C70C0A-EFDB-4DCF-A295-B5B6B441714E}"/>
              </a:ext>
            </a:extLst>
          </p:cNvPr>
          <p:cNvPicPr>
            <a:picLocks noChangeAspect="1"/>
          </p:cNvPicPr>
          <p:nvPr/>
        </p:nvPicPr>
        <p:blipFill>
          <a:blip r:embed="rId3"/>
          <a:stretch>
            <a:fillRect/>
          </a:stretch>
        </p:blipFill>
        <p:spPr>
          <a:xfrm>
            <a:off x="10925666" y="298983"/>
            <a:ext cx="993979" cy="665572"/>
          </a:xfrm>
          <a:prstGeom prst="rect">
            <a:avLst/>
          </a:prstGeom>
        </p:spPr>
      </p:pic>
      <p:sp>
        <p:nvSpPr>
          <p:cNvPr id="11" name="Text Box 4">
            <a:extLst>
              <a:ext uri="{FF2B5EF4-FFF2-40B4-BE49-F238E27FC236}">
                <a16:creationId xmlns:a16="http://schemas.microsoft.com/office/drawing/2014/main" id="{4ADFDAEC-0F24-429B-BAF1-0B77FE5B6540}"/>
              </a:ext>
            </a:extLst>
          </p:cNvPr>
          <p:cNvSpPr txBox="1">
            <a:spLocks noChangeArrowheads="1"/>
          </p:cNvSpPr>
          <p:nvPr/>
        </p:nvSpPr>
        <p:spPr bwMode="auto">
          <a:xfrm>
            <a:off x="2933700" y="4856698"/>
            <a:ext cx="6324600" cy="126274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a:t>
            </a:r>
            <a:r>
              <a:rPr lang="en-GB" sz="1000" dirty="0" err="1"/>
              <a:t>PiXL</a:t>
            </a:r>
            <a:r>
              <a:rPr lang="en-GB" sz="1000" dirty="0"/>
              <a:t>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err="1"/>
              <a:t>PiXL</a:t>
            </a:r>
            <a:r>
              <a:rPr lang="en-GB" sz="1000" dirty="0"/>
              <a:t> Club Ltd endeavour to trace and contact copyright owners. If there are any inadvertent omissions or errors in the acknowledgements or usage, this is unintended and </a:t>
            </a:r>
            <a:r>
              <a:rPr lang="en-GB" sz="1000" dirty="0" err="1"/>
              <a:t>PiXL</a:t>
            </a:r>
            <a:r>
              <a:rPr lang="en-GB" sz="1000" dirty="0"/>
              <a:t> will remedy these on written notification.</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9376D-388B-42B4-8FDC-F31CA81FB1ED}"/>
              </a:ext>
            </a:extLst>
          </p:cNvPr>
          <p:cNvSpPr>
            <a:spLocks noGrp="1"/>
          </p:cNvSpPr>
          <p:nvPr>
            <p:ph type="title"/>
          </p:nvPr>
        </p:nvSpPr>
        <p:spPr>
          <a:xfrm>
            <a:off x="838200" y="365126"/>
            <a:ext cx="10515600" cy="886234"/>
          </a:xfrm>
        </p:spPr>
        <p:txBody>
          <a:bodyPr/>
          <a:lstStyle/>
          <a:p>
            <a:pPr algn="ctr"/>
            <a:r>
              <a:rPr lang="en-GB" dirty="0"/>
              <a:t>Teacher Notes</a:t>
            </a:r>
          </a:p>
        </p:txBody>
      </p:sp>
      <p:sp>
        <p:nvSpPr>
          <p:cNvPr id="4" name="5-Point Star 4">
            <a:extLst>
              <a:ext uri="{FF2B5EF4-FFF2-40B4-BE49-F238E27FC236}">
                <a16:creationId xmlns:a16="http://schemas.microsoft.com/office/drawing/2014/main" id="{8B3E8FF2-5177-4593-ACA3-98E208BBB75E}"/>
              </a:ext>
            </a:extLst>
          </p:cNvPr>
          <p:cNvSpPr/>
          <p:nvPr/>
        </p:nvSpPr>
        <p:spPr>
          <a:xfrm>
            <a:off x="2938632" y="147061"/>
            <a:ext cx="1269069" cy="1021171"/>
          </a:xfrm>
          <a:prstGeom prst="star5">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Content Placeholder 2">
            <a:extLst>
              <a:ext uri="{FF2B5EF4-FFF2-40B4-BE49-F238E27FC236}">
                <a16:creationId xmlns:a16="http://schemas.microsoft.com/office/drawing/2014/main" id="{5B568B6E-3F89-4A2C-9BB2-32812DF9B678}"/>
              </a:ext>
            </a:extLst>
          </p:cNvPr>
          <p:cNvSpPr txBox="1">
            <a:spLocks/>
          </p:cNvSpPr>
          <p:nvPr/>
        </p:nvSpPr>
        <p:spPr>
          <a:xfrm>
            <a:off x="679352" y="2045495"/>
            <a:ext cx="10833295" cy="2238506"/>
          </a:xfrm>
          <a:prstGeom prst="rect">
            <a:avLst/>
          </a:prstGeom>
          <a:solidFill>
            <a:srgbClr val="FFFED8"/>
          </a:solidFill>
        </p:spPr>
        <p:txBody>
          <a:bodyPr vert="horz" lIns="91440" tIns="45720" rIns="91440" bIns="45720"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sz="2400" dirty="0"/>
          </a:p>
          <a:p>
            <a:pPr marL="285750" indent="-285750">
              <a:buFont typeface="Arial" panose="020B0604020202020204" pitchFamily="34" charset="0"/>
              <a:buChar char="•"/>
            </a:pPr>
            <a:r>
              <a:rPr lang="en-US" sz="2500" dirty="0"/>
              <a:t>Pupils will need access to dictionaries for this therapy.</a:t>
            </a:r>
          </a:p>
          <a:p>
            <a:pPr marL="285750" indent="-285750">
              <a:buFont typeface="Arial" panose="020B0604020202020204" pitchFamily="34" charset="0"/>
              <a:buChar char="•"/>
            </a:pPr>
            <a:r>
              <a:rPr lang="en-US" sz="2500" dirty="0"/>
              <a:t>Pupils could benefit from having some highlighters.</a:t>
            </a:r>
          </a:p>
          <a:p>
            <a:pPr marL="285750" indent="-285750">
              <a:buFont typeface="Arial" panose="020B0604020202020204" pitchFamily="34" charset="0"/>
              <a:buChar char="•"/>
            </a:pPr>
            <a:r>
              <a:rPr lang="en-GB" sz="2500" dirty="0"/>
              <a:t>The longer text on slide 6 could be printed for pupils as appropriate.</a:t>
            </a:r>
          </a:p>
          <a:p>
            <a:pPr marL="285750" indent="-285750">
              <a:buFont typeface="Arial" panose="020B0604020202020204" pitchFamily="34" charset="0"/>
              <a:buChar char="•"/>
            </a:pPr>
            <a:r>
              <a:rPr lang="en-US" sz="2500" dirty="0"/>
              <a:t>Pupils will need a copy of ‘</a:t>
            </a:r>
            <a:r>
              <a:rPr lang="en-US" sz="2500" dirty="0" err="1"/>
              <a:t>Astronuts</a:t>
            </a:r>
            <a:r>
              <a:rPr lang="en-US" sz="2500" dirty="0"/>
              <a:t>’ from slide 13 &amp; 14 or download from </a:t>
            </a:r>
            <a:r>
              <a:rPr lang="en-US" sz="2500" dirty="0">
                <a:hlinkClick r:id="rId2"/>
              </a:rPr>
              <a:t>here</a:t>
            </a:r>
            <a:r>
              <a:rPr lang="en-US" sz="2500" dirty="0"/>
              <a:t> </a:t>
            </a:r>
          </a:p>
          <a:p>
            <a:pPr algn="ctr"/>
            <a:endParaRPr lang="en-GB" sz="2400" dirty="0"/>
          </a:p>
        </p:txBody>
      </p:sp>
      <p:pic>
        <p:nvPicPr>
          <p:cNvPr id="5" name="Picture 4">
            <a:extLst>
              <a:ext uri="{FF2B5EF4-FFF2-40B4-BE49-F238E27FC236}">
                <a16:creationId xmlns:a16="http://schemas.microsoft.com/office/drawing/2014/main" id="{ED9B8DFF-9D1B-4628-A0A9-BC6D0C65E3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3BD4B8D-98EB-46B0-A3A7-B705BAA6C5C8}"/>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7157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miter lim="800000"/>
          </a:ln>
        </p:spPr>
        <p:txBody>
          <a:bodyPr/>
          <a:lstStyle/>
          <a:p>
            <a:pPr algn="ctr"/>
            <a:r>
              <a:rPr lang="en-GB" dirty="0"/>
              <a:t>Vocabulary: Evidence</a:t>
            </a:r>
          </a:p>
        </p:txBody>
      </p:sp>
      <p:sp>
        <p:nvSpPr>
          <p:cNvPr id="3" name="Rectangle: Rounded Corners 2">
            <a:extLst>
              <a:ext uri="{FF2B5EF4-FFF2-40B4-BE49-F238E27FC236}">
                <a16:creationId xmlns:a16="http://schemas.microsoft.com/office/drawing/2014/main" id="{675A7142-34F1-4E54-A85B-FF703025B360}"/>
              </a:ext>
            </a:extLst>
          </p:cNvPr>
          <p:cNvSpPr/>
          <p:nvPr/>
        </p:nvSpPr>
        <p:spPr>
          <a:xfrm>
            <a:off x="9556178" y="4026398"/>
            <a:ext cx="2363467" cy="186757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rgbClr val="002060"/>
              </a:solidFill>
            </a:endParaRPr>
          </a:p>
          <a:p>
            <a:pPr algn="ctr"/>
            <a:r>
              <a:rPr lang="en-GB" sz="2500" dirty="0">
                <a:solidFill>
                  <a:srgbClr val="002060"/>
                </a:solidFill>
              </a:rPr>
              <a:t>Answer these questions on your whiteboards.</a:t>
            </a:r>
          </a:p>
          <a:p>
            <a:pPr algn="ctr"/>
            <a:endParaRPr lang="en-GB" sz="2500" dirty="0">
              <a:solidFill>
                <a:srgbClr val="002060"/>
              </a:solidFill>
            </a:endParaRPr>
          </a:p>
        </p:txBody>
      </p:sp>
      <p:pic>
        <p:nvPicPr>
          <p:cNvPr id="11" name="Picture 10">
            <a:extLst>
              <a:ext uri="{FF2B5EF4-FFF2-40B4-BE49-F238E27FC236}">
                <a16:creationId xmlns:a16="http://schemas.microsoft.com/office/drawing/2014/main" id="{03814978-9E92-455B-A75A-BE1BBAB4E06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B8B95927-FE4A-400A-9BC4-453B82FD7D65}"/>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7" name="Picture 6">
            <a:extLst>
              <a:ext uri="{FF2B5EF4-FFF2-40B4-BE49-F238E27FC236}">
                <a16:creationId xmlns:a16="http://schemas.microsoft.com/office/drawing/2014/main" id="{3DAA518D-CAC9-814D-94F4-F06A2FE0CB2A}"/>
              </a:ext>
            </a:extLst>
          </p:cNvPr>
          <p:cNvPicPr>
            <a:picLocks noChangeAspect="1"/>
          </p:cNvPicPr>
          <p:nvPr/>
        </p:nvPicPr>
        <p:blipFill>
          <a:blip r:embed="rId4"/>
          <a:stretch>
            <a:fillRect/>
          </a:stretch>
        </p:blipFill>
        <p:spPr>
          <a:xfrm>
            <a:off x="222078" y="1617506"/>
            <a:ext cx="2943546" cy="4974220"/>
          </a:xfrm>
          <a:prstGeom prst="rect">
            <a:avLst/>
          </a:prstGeom>
          <a:blipFill>
            <a:blip r:embed="rId5"/>
            <a:tile tx="0" ty="0" sx="100000" sy="100000" flip="none" algn="tl"/>
          </a:blipFill>
          <a:ln>
            <a:solidFill>
              <a:schemeClr val="accent1"/>
            </a:solidFill>
          </a:ln>
        </p:spPr>
      </p:pic>
      <p:graphicFrame>
        <p:nvGraphicFramePr>
          <p:cNvPr id="13" name="Table 12">
            <a:extLst>
              <a:ext uri="{FF2B5EF4-FFF2-40B4-BE49-F238E27FC236}">
                <a16:creationId xmlns:a16="http://schemas.microsoft.com/office/drawing/2014/main" id="{4373480F-3B38-FF40-9F79-194E2B0EFCC1}"/>
              </a:ext>
            </a:extLst>
          </p:cNvPr>
          <p:cNvGraphicFramePr>
            <a:graphicFrameLocks noGrp="1"/>
          </p:cNvGraphicFramePr>
          <p:nvPr>
            <p:extLst>
              <p:ext uri="{D42A27DB-BD31-4B8C-83A1-F6EECF244321}">
                <p14:modId xmlns:p14="http://schemas.microsoft.com/office/powerpoint/2010/main" val="2372123565"/>
              </p:ext>
            </p:extLst>
          </p:nvPr>
        </p:nvGraphicFramePr>
        <p:xfrm>
          <a:off x="3399642" y="1805900"/>
          <a:ext cx="5626736" cy="4759131"/>
        </p:xfrm>
        <a:graphic>
          <a:graphicData uri="http://schemas.openxmlformats.org/drawingml/2006/table">
            <a:tbl>
              <a:tblPr firstRow="1" firstCol="1" bandRow="1">
                <a:tableStyleId>{5C22544A-7EE6-4342-B048-85BDC9FD1C3A}</a:tableStyleId>
              </a:tblPr>
              <a:tblGrid>
                <a:gridCol w="2813368">
                  <a:extLst>
                    <a:ext uri="{9D8B030D-6E8A-4147-A177-3AD203B41FA5}">
                      <a16:colId xmlns:a16="http://schemas.microsoft.com/office/drawing/2014/main" val="3549338787"/>
                    </a:ext>
                  </a:extLst>
                </a:gridCol>
                <a:gridCol w="2813368">
                  <a:extLst>
                    <a:ext uri="{9D8B030D-6E8A-4147-A177-3AD203B41FA5}">
                      <a16:colId xmlns:a16="http://schemas.microsoft.com/office/drawing/2014/main" val="3486869106"/>
                    </a:ext>
                  </a:extLst>
                </a:gridCol>
              </a:tblGrid>
              <a:tr h="2401230">
                <a:tc>
                  <a:txBody>
                    <a:bodyPr/>
                    <a:lstStyle/>
                    <a:p>
                      <a:pPr algn="l">
                        <a:lnSpc>
                          <a:spcPct val="107000"/>
                        </a:lnSpc>
                        <a:spcAft>
                          <a:spcPts val="0"/>
                        </a:spcAft>
                      </a:pPr>
                      <a:r>
                        <a:rPr lang="en-GB" sz="1800" dirty="0">
                          <a:solidFill>
                            <a:schemeClr val="tx1"/>
                          </a:solidFill>
                          <a:effectLst/>
                        </a:rPr>
                        <a:t>The word is: </a:t>
                      </a:r>
                      <a:endParaRPr lang="en-GB"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011" marR="63011" marT="0" marB="0">
                    <a:solidFill>
                      <a:schemeClr val="bg1"/>
                    </a:solidFill>
                  </a:tcPr>
                </a:tc>
                <a:tc>
                  <a:txBody>
                    <a:bodyPr/>
                    <a:lstStyle/>
                    <a:p>
                      <a:pPr algn="l">
                        <a:lnSpc>
                          <a:spcPct val="107000"/>
                        </a:lnSpc>
                        <a:spcAft>
                          <a:spcPts val="0"/>
                        </a:spcAft>
                      </a:pPr>
                      <a:r>
                        <a:rPr lang="en-GB" sz="1800" dirty="0">
                          <a:solidFill>
                            <a:schemeClr val="tx1"/>
                          </a:solidFill>
                          <a:effectLst/>
                        </a:rPr>
                        <a:t>Meaning: </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011" marR="63011" marT="0" marB="0">
                    <a:solidFill>
                      <a:schemeClr val="bg1"/>
                    </a:solidFill>
                  </a:tcPr>
                </a:tc>
                <a:extLst>
                  <a:ext uri="{0D108BD9-81ED-4DB2-BD59-A6C34878D82A}">
                    <a16:rowId xmlns:a16="http://schemas.microsoft.com/office/drawing/2014/main" val="1713396161"/>
                  </a:ext>
                </a:extLst>
              </a:tr>
              <a:tr h="2357901">
                <a:tc>
                  <a:txBody>
                    <a:bodyPr/>
                    <a:lstStyle/>
                    <a:p>
                      <a:pPr algn="l">
                        <a:lnSpc>
                          <a:spcPct val="107000"/>
                        </a:lnSpc>
                        <a:spcAft>
                          <a:spcPts val="0"/>
                        </a:spcAft>
                      </a:pPr>
                      <a:r>
                        <a:rPr lang="en-GB" sz="1800" dirty="0">
                          <a:solidFill>
                            <a:schemeClr val="tx1"/>
                          </a:solidFill>
                          <a:effectLst/>
                        </a:rPr>
                        <a:t>Image/graphic:</a:t>
                      </a:r>
                      <a:endParaRPr lang="en-GB"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011" marR="63011" marT="0" marB="0">
                    <a:solidFill>
                      <a:schemeClr val="bg1"/>
                    </a:solidFill>
                  </a:tcPr>
                </a:tc>
                <a:tc>
                  <a:txBody>
                    <a:bodyPr/>
                    <a:lstStyle/>
                    <a:p>
                      <a:pPr algn="l">
                        <a:lnSpc>
                          <a:spcPct val="107000"/>
                        </a:lnSpc>
                        <a:spcAft>
                          <a:spcPts val="0"/>
                        </a:spcAft>
                      </a:pPr>
                      <a:r>
                        <a:rPr lang="en-GB" sz="1800" b="1" dirty="0">
                          <a:solidFill>
                            <a:schemeClr val="tx1"/>
                          </a:solidFill>
                          <a:effectLst/>
                        </a:rPr>
                        <a:t>In context: </a:t>
                      </a:r>
                      <a:endParaRPr lang="en-GB" sz="1000" b="1"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endParaRPr>
                    </a:p>
                    <a:p>
                      <a:pPr algn="l">
                        <a:lnSpc>
                          <a:spcPct val="107000"/>
                        </a:lnSpc>
                        <a:spcAft>
                          <a:spcPts val="0"/>
                        </a:spcAft>
                      </a:pPr>
                      <a:r>
                        <a:rPr lang="en-GB" sz="2300" dirty="0">
                          <a:solidFill>
                            <a:schemeClr val="tx1"/>
                          </a:solidFill>
                          <a:effectLst/>
                        </a:rPr>
                        <a:t>_________________</a:t>
                      </a:r>
                      <a:endParaRPr lang="en-GB"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011" marR="63011" marT="0" marB="0">
                    <a:solidFill>
                      <a:schemeClr val="bg1"/>
                    </a:solidFill>
                  </a:tcPr>
                </a:tc>
                <a:extLst>
                  <a:ext uri="{0D108BD9-81ED-4DB2-BD59-A6C34878D82A}">
                    <a16:rowId xmlns:a16="http://schemas.microsoft.com/office/drawing/2014/main" val="1465207613"/>
                  </a:ext>
                </a:extLst>
              </a:tr>
            </a:tbl>
          </a:graphicData>
        </a:graphic>
      </p:graphicFrame>
      <p:sp>
        <p:nvSpPr>
          <p:cNvPr id="10" name="Rectangle: Rounded Corners 9">
            <a:extLst>
              <a:ext uri="{FF2B5EF4-FFF2-40B4-BE49-F238E27FC236}">
                <a16:creationId xmlns:a16="http://schemas.microsoft.com/office/drawing/2014/main" id="{B058C4BA-2080-4F3B-B074-AF152FFEA8FA}"/>
              </a:ext>
            </a:extLst>
          </p:cNvPr>
          <p:cNvSpPr/>
          <p:nvPr/>
        </p:nvSpPr>
        <p:spPr>
          <a:xfrm>
            <a:off x="3738587" y="2509299"/>
            <a:ext cx="1811619" cy="748631"/>
          </a:xfrm>
          <a:prstGeom prst="roundRect">
            <a:avLst/>
          </a:prstGeom>
          <a:solidFill>
            <a:srgbClr val="FDFE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rgbClr val="002060"/>
                </a:solidFill>
              </a:rPr>
              <a:t>evidence </a:t>
            </a:r>
            <a:endParaRPr lang="en-GB" sz="2500" dirty="0">
              <a:solidFill>
                <a:srgbClr val="FF0000"/>
              </a:solidFill>
            </a:endParaRPr>
          </a:p>
        </p:txBody>
      </p:sp>
      <p:pic>
        <p:nvPicPr>
          <p:cNvPr id="9" name="Picture 8">
            <a:extLst>
              <a:ext uri="{FF2B5EF4-FFF2-40B4-BE49-F238E27FC236}">
                <a16:creationId xmlns:a16="http://schemas.microsoft.com/office/drawing/2014/main" id="{20A3A002-6278-4743-855B-7649F772C01B}"/>
              </a:ext>
            </a:extLst>
          </p:cNvPr>
          <p:cNvPicPr>
            <a:picLocks noChangeAspect="1"/>
          </p:cNvPicPr>
          <p:nvPr/>
        </p:nvPicPr>
        <p:blipFill>
          <a:blip r:embed="rId6"/>
          <a:stretch>
            <a:fillRect/>
          </a:stretch>
        </p:blipFill>
        <p:spPr>
          <a:xfrm>
            <a:off x="9026377" y="1547366"/>
            <a:ext cx="2741973" cy="2056480"/>
          </a:xfrm>
          <a:prstGeom prst="rect">
            <a:avLst/>
          </a:prstGeom>
        </p:spPr>
      </p:pic>
    </p:spTree>
    <p:extLst>
      <p:ext uri="{BB962C8B-B14F-4D97-AF65-F5344CB8AC3E}">
        <p14:creationId xmlns:p14="http://schemas.microsoft.com/office/powerpoint/2010/main" val="2220267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257140" y="406272"/>
            <a:ext cx="9354065" cy="758741"/>
          </a:xfrm>
          <a:solidFill>
            <a:srgbClr val="FDFEDA"/>
          </a:solidFill>
          <a:ln>
            <a:solidFill>
              <a:schemeClr val="accent1"/>
            </a:solidFill>
          </a:ln>
        </p:spPr>
        <p:txBody>
          <a:bodyPr>
            <a:noAutofit/>
          </a:bodyPr>
          <a:lstStyle/>
          <a:p>
            <a:pPr algn="ctr"/>
            <a:r>
              <a:rPr lang="en-GB" sz="3200" dirty="0">
                <a:latin typeface="+mn-lt"/>
              </a:rPr>
              <a:t>We need to use evidence to back up our prediction. </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sp>
        <p:nvSpPr>
          <p:cNvPr id="6" name="Cloud Callout 5">
            <a:extLst>
              <a:ext uri="{FF2B5EF4-FFF2-40B4-BE49-F238E27FC236}">
                <a16:creationId xmlns:a16="http://schemas.microsoft.com/office/drawing/2014/main" id="{74931E49-9EC9-E446-8816-6981AF042803}"/>
              </a:ext>
            </a:extLst>
          </p:cNvPr>
          <p:cNvSpPr/>
          <p:nvPr/>
        </p:nvSpPr>
        <p:spPr>
          <a:xfrm>
            <a:off x="942679" y="1280216"/>
            <a:ext cx="5221054" cy="2824951"/>
          </a:xfrm>
          <a:prstGeom prst="cloudCallout">
            <a:avLst>
              <a:gd name="adj1" fmla="val -38300"/>
              <a:gd name="adj2" fmla="val 82100"/>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2A9C26-4FF5-1F4B-9873-AFF5B77DABD8}"/>
              </a:ext>
            </a:extLst>
          </p:cNvPr>
          <p:cNvSpPr txBox="1"/>
          <p:nvPr/>
        </p:nvSpPr>
        <p:spPr>
          <a:xfrm>
            <a:off x="1471514" y="1652527"/>
            <a:ext cx="4046314" cy="2015936"/>
          </a:xfrm>
          <a:prstGeom prst="rect">
            <a:avLst/>
          </a:prstGeom>
          <a:noFill/>
        </p:spPr>
        <p:txBody>
          <a:bodyPr wrap="square" rtlCol="0">
            <a:spAutoFit/>
          </a:bodyPr>
          <a:lstStyle/>
          <a:p>
            <a:pPr algn="ctr"/>
            <a:r>
              <a:rPr lang="en-GB" sz="2500" dirty="0"/>
              <a:t>A prediction is when you make an informed guess about what might happen with a given character or situation…</a:t>
            </a:r>
          </a:p>
        </p:txBody>
      </p:sp>
      <p:sp>
        <p:nvSpPr>
          <p:cNvPr id="10" name="Cloud Callout 9">
            <a:extLst>
              <a:ext uri="{FF2B5EF4-FFF2-40B4-BE49-F238E27FC236}">
                <a16:creationId xmlns:a16="http://schemas.microsoft.com/office/drawing/2014/main" id="{51BAAD21-9C86-C946-B564-E759B0FF0449}"/>
              </a:ext>
            </a:extLst>
          </p:cNvPr>
          <p:cNvSpPr/>
          <p:nvPr/>
        </p:nvSpPr>
        <p:spPr>
          <a:xfrm>
            <a:off x="6291283" y="1206287"/>
            <a:ext cx="5153161" cy="2687545"/>
          </a:xfrm>
          <a:prstGeom prst="cloudCallout">
            <a:avLst>
              <a:gd name="adj1" fmla="val 59389"/>
              <a:gd name="adj2" fmla="val 65835"/>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500"/>
          </a:p>
        </p:txBody>
      </p:sp>
      <p:sp>
        <p:nvSpPr>
          <p:cNvPr id="11" name="TextBox 10">
            <a:extLst>
              <a:ext uri="{FF2B5EF4-FFF2-40B4-BE49-F238E27FC236}">
                <a16:creationId xmlns:a16="http://schemas.microsoft.com/office/drawing/2014/main" id="{801D9236-E0AC-2541-96EC-31E2F0C140AB}"/>
              </a:ext>
            </a:extLst>
          </p:cNvPr>
          <p:cNvSpPr txBox="1"/>
          <p:nvPr/>
        </p:nvSpPr>
        <p:spPr>
          <a:xfrm>
            <a:off x="7263277" y="1478999"/>
            <a:ext cx="3237280" cy="2015936"/>
          </a:xfrm>
          <a:prstGeom prst="rect">
            <a:avLst/>
          </a:prstGeom>
          <a:noFill/>
        </p:spPr>
        <p:txBody>
          <a:bodyPr wrap="square" rtlCol="0">
            <a:spAutoFit/>
          </a:bodyPr>
          <a:lstStyle/>
          <a:p>
            <a:pPr algn="ctr"/>
            <a:r>
              <a:rPr lang="en-GB" sz="2500" dirty="0"/>
              <a:t>To do this you need to consider everything you have read in the text. This is where you will find your evidence.</a:t>
            </a:r>
          </a:p>
        </p:txBody>
      </p:sp>
      <p:sp>
        <p:nvSpPr>
          <p:cNvPr id="12" name="Cloud Callout 11">
            <a:extLst>
              <a:ext uri="{FF2B5EF4-FFF2-40B4-BE49-F238E27FC236}">
                <a16:creationId xmlns:a16="http://schemas.microsoft.com/office/drawing/2014/main" id="{9077B8AD-885B-D24F-8047-CC08B6557F7A}"/>
              </a:ext>
            </a:extLst>
          </p:cNvPr>
          <p:cNvSpPr/>
          <p:nvPr/>
        </p:nvSpPr>
        <p:spPr>
          <a:xfrm>
            <a:off x="3217333" y="3709737"/>
            <a:ext cx="5378207" cy="3046663"/>
          </a:xfrm>
          <a:prstGeom prst="cloudCallout">
            <a:avLst>
              <a:gd name="adj1" fmla="val -87358"/>
              <a:gd name="adj2" fmla="val 39926"/>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500"/>
          </a:p>
        </p:txBody>
      </p:sp>
      <p:sp>
        <p:nvSpPr>
          <p:cNvPr id="13" name="TextBox 12">
            <a:extLst>
              <a:ext uri="{FF2B5EF4-FFF2-40B4-BE49-F238E27FC236}">
                <a16:creationId xmlns:a16="http://schemas.microsoft.com/office/drawing/2014/main" id="{83E8E539-47C9-3B45-AD31-46868D9668DE}"/>
              </a:ext>
            </a:extLst>
          </p:cNvPr>
          <p:cNvSpPr txBox="1"/>
          <p:nvPr/>
        </p:nvSpPr>
        <p:spPr>
          <a:xfrm>
            <a:off x="3820160" y="4198884"/>
            <a:ext cx="4196080" cy="2015936"/>
          </a:xfrm>
          <a:prstGeom prst="rect">
            <a:avLst/>
          </a:prstGeom>
          <a:noFill/>
        </p:spPr>
        <p:txBody>
          <a:bodyPr wrap="square" rtlCol="0">
            <a:spAutoFit/>
          </a:bodyPr>
          <a:lstStyle/>
          <a:p>
            <a:pPr algn="ctr"/>
            <a:r>
              <a:rPr lang="en-GB" sz="2500" dirty="0"/>
              <a:t>Predictions need to be rooted in what it says in the text e.g. based on how a character has acted before or what they have said. </a:t>
            </a:r>
          </a:p>
        </p:txBody>
      </p:sp>
    </p:spTree>
    <p:extLst>
      <p:ext uri="{BB962C8B-B14F-4D97-AF65-F5344CB8AC3E}">
        <p14:creationId xmlns:p14="http://schemas.microsoft.com/office/powerpoint/2010/main" val="2517911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Predict what happens next…</a:t>
            </a:r>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504567" y="1474863"/>
            <a:ext cx="11182866" cy="2230398"/>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dirty="0">
                <a:latin typeface="+mn-lt"/>
              </a:rPr>
              <a:t>Attempting to relieve his stress, Sam decided to take Rover for a peaceful walk through the woods, showing trust in his friend by removing the lead. The pair soon came to a clearing which included a murky swamp, with stagnant water and grotesque, thick mud surrounding the banks. Knowing the canine had spotted what was ahead, what happened next was inevitable…</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4" name="Picture 3">
            <a:extLst>
              <a:ext uri="{FF2B5EF4-FFF2-40B4-BE49-F238E27FC236}">
                <a16:creationId xmlns:a16="http://schemas.microsoft.com/office/drawing/2014/main" id="{FDE50017-CA62-6146-905A-B4B04B8393CB}"/>
              </a:ext>
            </a:extLst>
          </p:cNvPr>
          <p:cNvPicPr>
            <a:picLocks noChangeAspect="1"/>
          </p:cNvPicPr>
          <p:nvPr/>
        </p:nvPicPr>
        <p:blipFill>
          <a:blip r:embed="rId4"/>
          <a:stretch>
            <a:fillRect/>
          </a:stretch>
        </p:blipFill>
        <p:spPr>
          <a:xfrm>
            <a:off x="8155459" y="2712307"/>
            <a:ext cx="4522574" cy="4145693"/>
          </a:xfrm>
          <a:prstGeom prst="rect">
            <a:avLst/>
          </a:prstGeom>
        </p:spPr>
      </p:pic>
      <p:sp>
        <p:nvSpPr>
          <p:cNvPr id="5" name="TextBox 4">
            <a:extLst>
              <a:ext uri="{FF2B5EF4-FFF2-40B4-BE49-F238E27FC236}">
                <a16:creationId xmlns:a16="http://schemas.microsoft.com/office/drawing/2014/main" id="{FBF38E72-5B21-DB40-9DD5-9F90F710D3CD}"/>
              </a:ext>
            </a:extLst>
          </p:cNvPr>
          <p:cNvSpPr txBox="1"/>
          <p:nvPr/>
        </p:nvSpPr>
        <p:spPr>
          <a:xfrm>
            <a:off x="582378" y="3877462"/>
            <a:ext cx="8042638" cy="2400657"/>
          </a:xfrm>
          <a:prstGeom prst="rect">
            <a:avLst/>
          </a:prstGeom>
          <a:solidFill>
            <a:srgbClr val="FDFEDA"/>
          </a:solidFill>
          <a:ln>
            <a:solidFill>
              <a:schemeClr val="accent1"/>
            </a:solidFill>
          </a:ln>
        </p:spPr>
        <p:txBody>
          <a:bodyPr wrap="square" rtlCol="0">
            <a:spAutoFit/>
          </a:bodyPr>
          <a:lstStyle/>
          <a:p>
            <a:r>
              <a:rPr lang="en-US" sz="2500" dirty="0"/>
              <a:t>Sometimes what is going to happen next can be very easy to predict. What parts of this text help you to make your prediction?</a:t>
            </a:r>
          </a:p>
          <a:p>
            <a:endParaRPr lang="en-US" sz="2500" dirty="0"/>
          </a:p>
          <a:p>
            <a:r>
              <a:rPr lang="en-US" sz="2500" dirty="0"/>
              <a:t>Are there any words you do not understand? Let’s grab a dictionary and look them up!</a:t>
            </a:r>
          </a:p>
        </p:txBody>
      </p:sp>
    </p:spTree>
    <p:extLst>
      <p:ext uri="{BB962C8B-B14F-4D97-AF65-F5344CB8AC3E}">
        <p14:creationId xmlns:p14="http://schemas.microsoft.com/office/powerpoint/2010/main" val="1723061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Predict what happens next…</a:t>
            </a:r>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504567" y="1474863"/>
            <a:ext cx="11182866" cy="2230398"/>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dirty="0">
                <a:latin typeface="+mn-lt"/>
              </a:rPr>
              <a:t>Attempting to relieve his stress, Sam decided to take Rover for a peaceful walk through the woods, showing trust in his friend by </a:t>
            </a:r>
            <a:r>
              <a:rPr lang="en-GB" sz="2500" b="1" dirty="0">
                <a:solidFill>
                  <a:srgbClr val="FF0000"/>
                </a:solidFill>
                <a:latin typeface="+mn-lt"/>
              </a:rPr>
              <a:t>removing the lead</a:t>
            </a:r>
            <a:r>
              <a:rPr lang="en-GB" sz="2500" dirty="0">
                <a:latin typeface="+mn-lt"/>
              </a:rPr>
              <a:t>. The pair soon came to a clearing which included a </a:t>
            </a:r>
            <a:r>
              <a:rPr lang="en-GB" sz="2500" b="1" dirty="0">
                <a:solidFill>
                  <a:srgbClr val="FF0000"/>
                </a:solidFill>
                <a:latin typeface="+mn-lt"/>
              </a:rPr>
              <a:t>murky swamp, with stagnant water and grotesque, thick mud surrounding the banks</a:t>
            </a:r>
            <a:r>
              <a:rPr lang="en-GB" sz="2500" dirty="0">
                <a:latin typeface="+mn-lt"/>
              </a:rPr>
              <a:t>. Knowing the </a:t>
            </a:r>
            <a:r>
              <a:rPr lang="en-GB" sz="2500" b="1" dirty="0">
                <a:solidFill>
                  <a:srgbClr val="FF0000"/>
                </a:solidFill>
                <a:latin typeface="+mn-lt"/>
              </a:rPr>
              <a:t>canine had spotted what was ahead</a:t>
            </a:r>
            <a:r>
              <a:rPr lang="en-GB" sz="2500" dirty="0">
                <a:latin typeface="+mn-lt"/>
              </a:rPr>
              <a:t>, what happened next was </a:t>
            </a:r>
            <a:r>
              <a:rPr lang="en-GB" sz="2500" b="1" dirty="0">
                <a:solidFill>
                  <a:srgbClr val="FF0000"/>
                </a:solidFill>
                <a:latin typeface="+mn-lt"/>
              </a:rPr>
              <a:t>inevitable…</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4" name="Picture 3">
            <a:extLst>
              <a:ext uri="{FF2B5EF4-FFF2-40B4-BE49-F238E27FC236}">
                <a16:creationId xmlns:a16="http://schemas.microsoft.com/office/drawing/2014/main" id="{FDE50017-CA62-6146-905A-B4B04B8393CB}"/>
              </a:ext>
            </a:extLst>
          </p:cNvPr>
          <p:cNvPicPr>
            <a:picLocks noChangeAspect="1"/>
          </p:cNvPicPr>
          <p:nvPr/>
        </p:nvPicPr>
        <p:blipFill>
          <a:blip r:embed="rId4"/>
          <a:stretch>
            <a:fillRect/>
          </a:stretch>
        </p:blipFill>
        <p:spPr>
          <a:xfrm>
            <a:off x="7984901" y="2897818"/>
            <a:ext cx="4320197" cy="3960182"/>
          </a:xfrm>
          <a:prstGeom prst="rect">
            <a:avLst/>
          </a:prstGeom>
        </p:spPr>
      </p:pic>
      <p:sp>
        <p:nvSpPr>
          <p:cNvPr id="5" name="TextBox 4">
            <a:extLst>
              <a:ext uri="{FF2B5EF4-FFF2-40B4-BE49-F238E27FC236}">
                <a16:creationId xmlns:a16="http://schemas.microsoft.com/office/drawing/2014/main" id="{FBF38E72-5B21-DB40-9DD5-9F90F710D3CD}"/>
              </a:ext>
            </a:extLst>
          </p:cNvPr>
          <p:cNvSpPr txBox="1"/>
          <p:nvPr/>
        </p:nvSpPr>
        <p:spPr>
          <a:xfrm>
            <a:off x="504567" y="4122160"/>
            <a:ext cx="8042638" cy="861774"/>
          </a:xfrm>
          <a:prstGeom prst="rect">
            <a:avLst/>
          </a:prstGeom>
          <a:solidFill>
            <a:srgbClr val="FDFEDA"/>
          </a:solidFill>
          <a:ln>
            <a:solidFill>
              <a:schemeClr val="accent1"/>
            </a:solidFill>
          </a:ln>
        </p:spPr>
        <p:txBody>
          <a:bodyPr wrap="square" rtlCol="0">
            <a:spAutoFit/>
          </a:bodyPr>
          <a:lstStyle/>
          <a:p>
            <a:r>
              <a:rPr lang="en-US" sz="2500" dirty="0"/>
              <a:t>Did you choose those parts of the text? How did they help you make a prediction? </a:t>
            </a:r>
          </a:p>
        </p:txBody>
      </p:sp>
    </p:spTree>
    <p:extLst>
      <p:ext uri="{BB962C8B-B14F-4D97-AF65-F5344CB8AC3E}">
        <p14:creationId xmlns:p14="http://schemas.microsoft.com/office/powerpoint/2010/main" val="3855149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normAutofit/>
          </a:bodyPr>
          <a:lstStyle/>
          <a:p>
            <a:pPr algn="ctr"/>
            <a:r>
              <a:rPr lang="en-GB" sz="3200" dirty="0"/>
              <a:t>What would a good answer look like?</a:t>
            </a:r>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504567" y="1474863"/>
            <a:ext cx="11182866" cy="2230398"/>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dirty="0">
                <a:latin typeface="+mn-lt"/>
              </a:rPr>
              <a:t>Attempting to relieve his stress, Sam decided to take Rover for a peaceful walk through the woods, showing trust in his friend by </a:t>
            </a:r>
            <a:r>
              <a:rPr lang="en-GB" sz="2500" b="1" dirty="0">
                <a:solidFill>
                  <a:srgbClr val="FF0000"/>
                </a:solidFill>
                <a:latin typeface="+mn-lt"/>
              </a:rPr>
              <a:t>removing the lead</a:t>
            </a:r>
            <a:r>
              <a:rPr lang="en-GB" sz="2500" dirty="0">
                <a:latin typeface="+mn-lt"/>
              </a:rPr>
              <a:t>. The pair soon came to a clearing which included a </a:t>
            </a:r>
            <a:r>
              <a:rPr lang="en-GB" sz="2500" b="1" dirty="0">
                <a:solidFill>
                  <a:srgbClr val="FF0000"/>
                </a:solidFill>
                <a:latin typeface="+mn-lt"/>
              </a:rPr>
              <a:t>murky swamp, with stagnant water and grotesque, thick mud surrounding the banks</a:t>
            </a:r>
            <a:r>
              <a:rPr lang="en-GB" sz="2500" dirty="0">
                <a:latin typeface="+mn-lt"/>
              </a:rPr>
              <a:t>. Knowing the </a:t>
            </a:r>
            <a:r>
              <a:rPr lang="en-GB" sz="2500" b="1" dirty="0">
                <a:solidFill>
                  <a:srgbClr val="FF0000"/>
                </a:solidFill>
                <a:latin typeface="+mn-lt"/>
              </a:rPr>
              <a:t>canine had spotted what was ahead</a:t>
            </a:r>
            <a:r>
              <a:rPr lang="en-GB" sz="2500" dirty="0">
                <a:latin typeface="+mn-lt"/>
              </a:rPr>
              <a:t>, what happened next was </a:t>
            </a:r>
            <a:r>
              <a:rPr lang="en-GB" sz="2500" b="1" dirty="0">
                <a:solidFill>
                  <a:srgbClr val="FF0000"/>
                </a:solidFill>
                <a:latin typeface="+mn-lt"/>
              </a:rPr>
              <a:t>inevitable…</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4" name="Picture 3">
            <a:extLst>
              <a:ext uri="{FF2B5EF4-FFF2-40B4-BE49-F238E27FC236}">
                <a16:creationId xmlns:a16="http://schemas.microsoft.com/office/drawing/2014/main" id="{FDE50017-CA62-6146-905A-B4B04B8393CB}"/>
              </a:ext>
            </a:extLst>
          </p:cNvPr>
          <p:cNvPicPr>
            <a:picLocks noChangeAspect="1"/>
          </p:cNvPicPr>
          <p:nvPr/>
        </p:nvPicPr>
        <p:blipFill>
          <a:blip r:embed="rId4"/>
          <a:stretch>
            <a:fillRect/>
          </a:stretch>
        </p:blipFill>
        <p:spPr>
          <a:xfrm>
            <a:off x="7984901" y="2897818"/>
            <a:ext cx="4320197" cy="3960182"/>
          </a:xfrm>
          <a:prstGeom prst="rect">
            <a:avLst/>
          </a:prstGeom>
        </p:spPr>
      </p:pic>
      <p:sp>
        <p:nvSpPr>
          <p:cNvPr id="9" name="AutoShape 5">
            <a:extLst>
              <a:ext uri="{FF2B5EF4-FFF2-40B4-BE49-F238E27FC236}">
                <a16:creationId xmlns:a16="http://schemas.microsoft.com/office/drawing/2014/main" id="{85896102-7D29-984C-AAD1-F59B8E0C83AE}"/>
              </a:ext>
            </a:extLst>
          </p:cNvPr>
          <p:cNvSpPr>
            <a:spLocks noChangeArrowheads="1"/>
          </p:cNvSpPr>
          <p:nvPr/>
        </p:nvSpPr>
        <p:spPr bwMode="auto">
          <a:xfrm>
            <a:off x="582378" y="4019168"/>
            <a:ext cx="6924227" cy="2230398"/>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b="1" dirty="0">
                <a:solidFill>
                  <a:srgbClr val="FF0000"/>
                </a:solidFill>
                <a:latin typeface="+mn-lt"/>
              </a:rPr>
              <a:t>Answer: </a:t>
            </a:r>
            <a:r>
              <a:rPr lang="en-GB" sz="2000" dirty="0">
                <a:solidFill>
                  <a:schemeClr val="accent1">
                    <a:lumMod val="75000"/>
                  </a:schemeClr>
                </a:solidFill>
                <a:latin typeface="+mn-lt"/>
              </a:rPr>
              <a:t>I predict that Rover is going to jump into the murky swamp and get covered in mud. I think this because the text tells me that Sam removed his lead so I know that Rover is running freely. The text also gives you a very detailed description of the swamp and uses the word ‘inevitable’ which means something that is certain to happen. </a:t>
            </a:r>
            <a:endParaRPr lang="en-GB" sz="2500" dirty="0">
              <a:solidFill>
                <a:schemeClr val="accent1">
                  <a:lumMod val="75000"/>
                </a:schemeClr>
              </a:solidFill>
              <a:latin typeface="+mn-lt"/>
            </a:endParaRPr>
          </a:p>
        </p:txBody>
      </p:sp>
    </p:spTree>
    <p:extLst>
      <p:ext uri="{BB962C8B-B14F-4D97-AF65-F5344CB8AC3E}">
        <p14:creationId xmlns:p14="http://schemas.microsoft.com/office/powerpoint/2010/main" val="3357408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The Hobbit by J.R.R. </a:t>
            </a:r>
            <a:r>
              <a:rPr lang="en-GB" dirty="0" err="1"/>
              <a:t>Tolkein</a:t>
            </a:r>
            <a:endParaRPr lang="en-GB" dirty="0"/>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445403" y="1593559"/>
            <a:ext cx="11417920" cy="3098721"/>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Aft>
                <a:spcPts val="0"/>
              </a:spcAft>
              <a:buNone/>
            </a:pPr>
            <a:r>
              <a:rPr lang="en-GB" sz="2200" dirty="0">
                <a:latin typeface="+mn-lt"/>
                <a:ea typeface="Times New Roman" panose="02020603050405020304" pitchFamily="18" charset="0"/>
                <a:cs typeface="Times New Roman" panose="02020603050405020304" pitchFamily="18" charset="0"/>
              </a:rPr>
              <a:t>After a while, </a:t>
            </a:r>
            <a:r>
              <a:rPr lang="en-GB" sz="2200" dirty="0" err="1">
                <a:latin typeface="+mn-lt"/>
                <a:ea typeface="Times New Roman" panose="02020603050405020304" pitchFamily="18" charset="0"/>
                <a:cs typeface="Times New Roman" panose="02020603050405020304" pitchFamily="18" charset="0"/>
              </a:rPr>
              <a:t>Balin</a:t>
            </a:r>
            <a:r>
              <a:rPr lang="en-GB" sz="2200" dirty="0">
                <a:latin typeface="+mn-lt"/>
                <a:ea typeface="Times New Roman" panose="02020603050405020304" pitchFamily="18" charset="0"/>
                <a:cs typeface="Times New Roman" panose="02020603050405020304" pitchFamily="18" charset="0"/>
              </a:rPr>
              <a:t> bade Bilbo “Good luck!” and stopped where he could still see the faint outline of the door, and by a trick of the echoes of the tunnel hear the rustle of the whispering voices of the others just outside. Then the hobbit slipped on his ring and warned by the echoes to take more than hobbit’s care to make no sound, he crept noiselessly down, down, down into the dark. He was trembling with fear, but his little face was set and grim. Already he was a very different hobbit from the one that had run out without a pocket-handkerchief from Bag-End long ago. He had not had a pocket-handkerchief for ages. He loosened his dagger in its sheath, tightened his belt, and went on.</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sp>
        <p:nvSpPr>
          <p:cNvPr id="6" name="Rounded Rectangle 4">
            <a:extLst>
              <a:ext uri="{FF2B5EF4-FFF2-40B4-BE49-F238E27FC236}">
                <a16:creationId xmlns:a16="http://schemas.microsoft.com/office/drawing/2014/main" id="{AA777A1A-98BA-0E4E-8E03-65AF9817F592}"/>
              </a:ext>
            </a:extLst>
          </p:cNvPr>
          <p:cNvSpPr/>
          <p:nvPr/>
        </p:nvSpPr>
        <p:spPr>
          <a:xfrm>
            <a:off x="445403" y="5078794"/>
            <a:ext cx="11417920" cy="1296144"/>
          </a:xfrm>
          <a:prstGeom prst="roundRect">
            <a:avLst/>
          </a:prstGeom>
          <a:solidFill>
            <a:srgbClr val="FDFEDA"/>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6000"/>
              </a:lnSpc>
            </a:pPr>
            <a:r>
              <a:rPr lang="en-GB" sz="2500" dirty="0">
                <a:solidFill>
                  <a:schemeClr val="tx1"/>
                </a:solidFill>
                <a:ea typeface="Times New Roman" panose="02020603050405020304" pitchFamily="18" charset="0"/>
              </a:rPr>
              <a:t>Before we can </a:t>
            </a:r>
            <a:r>
              <a:rPr lang="en-GB" sz="2500" b="1" dirty="0">
                <a:solidFill>
                  <a:srgbClr val="FF0000"/>
                </a:solidFill>
                <a:ea typeface="Times New Roman" panose="02020603050405020304" pitchFamily="18" charset="0"/>
              </a:rPr>
              <a:t>predict</a:t>
            </a:r>
            <a:r>
              <a:rPr lang="en-GB" sz="2500" b="1" dirty="0">
                <a:solidFill>
                  <a:schemeClr val="tx1"/>
                </a:solidFill>
                <a:ea typeface="Times New Roman" panose="02020603050405020304" pitchFamily="18" charset="0"/>
              </a:rPr>
              <a:t>,</a:t>
            </a:r>
            <a:r>
              <a:rPr lang="en-GB" sz="2500" dirty="0">
                <a:solidFill>
                  <a:schemeClr val="tx1"/>
                </a:solidFill>
                <a:ea typeface="Times New Roman" panose="02020603050405020304" pitchFamily="18" charset="0"/>
              </a:rPr>
              <a:t> we need to have a good understanding of the </a:t>
            </a:r>
            <a:r>
              <a:rPr lang="en-GB" sz="2500" b="1" dirty="0">
                <a:solidFill>
                  <a:srgbClr val="FF0000"/>
                </a:solidFill>
                <a:ea typeface="Times New Roman" panose="02020603050405020304" pitchFamily="18" charset="0"/>
              </a:rPr>
              <a:t>key points </a:t>
            </a:r>
            <a:r>
              <a:rPr lang="en-GB" sz="2500" dirty="0">
                <a:solidFill>
                  <a:schemeClr val="tx1"/>
                </a:solidFill>
                <a:ea typeface="Times New Roman" panose="02020603050405020304" pitchFamily="18" charset="0"/>
              </a:rPr>
              <a:t>in the </a:t>
            </a:r>
            <a:r>
              <a:rPr lang="en-GB" sz="2500" b="1" dirty="0">
                <a:solidFill>
                  <a:srgbClr val="FF0000"/>
                </a:solidFill>
                <a:ea typeface="Times New Roman" panose="02020603050405020304" pitchFamily="18" charset="0"/>
              </a:rPr>
              <a:t>whole text</a:t>
            </a:r>
            <a:r>
              <a:rPr lang="en-GB" sz="2500" b="1" dirty="0">
                <a:solidFill>
                  <a:schemeClr val="tx1"/>
                </a:solidFill>
                <a:ea typeface="Times New Roman" panose="02020603050405020304" pitchFamily="18" charset="0"/>
              </a:rPr>
              <a:t>.</a:t>
            </a:r>
            <a:r>
              <a:rPr lang="en-GB" sz="2500" dirty="0">
                <a:solidFill>
                  <a:schemeClr val="tx1"/>
                </a:solidFill>
                <a:ea typeface="Times New Roman" panose="02020603050405020304" pitchFamily="18" charset="0"/>
              </a:rPr>
              <a:t> We gather those points (evidence) to make an informed prediction. </a:t>
            </a:r>
          </a:p>
        </p:txBody>
      </p:sp>
    </p:spTree>
    <p:extLst>
      <p:ext uri="{BB962C8B-B14F-4D97-AF65-F5344CB8AC3E}">
        <p14:creationId xmlns:p14="http://schemas.microsoft.com/office/powerpoint/2010/main" val="1707128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2401" y="260648"/>
            <a:ext cx="8266670" cy="750603"/>
          </a:xfrm>
          <a:solidFill>
            <a:srgbClr val="FDFEDA"/>
          </a:solidFill>
          <a:ln w="3175">
            <a:solidFill>
              <a:schemeClr val="accent1"/>
            </a:solidFill>
          </a:ln>
        </p:spPr>
        <p:txBody>
          <a:bodyPr>
            <a:noAutofit/>
          </a:bodyPr>
          <a:lstStyle/>
          <a:p>
            <a:pPr algn="ctr"/>
            <a:r>
              <a:rPr lang="en-GB" dirty="0"/>
              <a:t>Finding the key points</a:t>
            </a:r>
          </a:p>
        </p:txBody>
      </p:sp>
      <p:sp>
        <p:nvSpPr>
          <p:cNvPr id="3" name="TextBox 2">
            <a:extLst>
              <a:ext uri="{FF2B5EF4-FFF2-40B4-BE49-F238E27FC236}">
                <a16:creationId xmlns:a16="http://schemas.microsoft.com/office/drawing/2014/main" id="{5DC9CF9C-68FD-3649-81B9-AB4101DFA528}"/>
              </a:ext>
            </a:extLst>
          </p:cNvPr>
          <p:cNvSpPr txBox="1"/>
          <p:nvPr/>
        </p:nvSpPr>
        <p:spPr>
          <a:xfrm>
            <a:off x="296777" y="4443834"/>
            <a:ext cx="7525050" cy="1938992"/>
          </a:xfrm>
          <a:prstGeom prst="rect">
            <a:avLst/>
          </a:prstGeom>
          <a:solidFill>
            <a:srgbClr val="FDFEDA"/>
          </a:solidFill>
          <a:ln w="3175">
            <a:solidFill>
              <a:schemeClr val="accent1"/>
            </a:solidFill>
          </a:ln>
        </p:spPr>
        <p:txBody>
          <a:bodyPr wrap="square" rtlCol="0">
            <a:spAutoFit/>
          </a:bodyPr>
          <a:lstStyle/>
          <a:p>
            <a:pPr marL="342900" indent="-342900">
              <a:buFont typeface="Arial" panose="020B0604020202020204" pitchFamily="34" charset="0"/>
              <a:buChar char="•"/>
            </a:pPr>
            <a:r>
              <a:rPr lang="en-US" sz="2400" dirty="0"/>
              <a:t>What are the key points from this part of the story? </a:t>
            </a:r>
          </a:p>
          <a:p>
            <a:pPr marL="342900" indent="-342900">
              <a:buFont typeface="Arial" panose="020B0604020202020204" pitchFamily="34" charset="0"/>
              <a:buChar char="•"/>
            </a:pPr>
            <a:r>
              <a:rPr lang="en-US" sz="2400" dirty="0"/>
              <a:t>What parts play an important role in helping you decide what might happen next?</a:t>
            </a:r>
          </a:p>
          <a:p>
            <a:r>
              <a:rPr lang="en-US" sz="2400" dirty="0"/>
              <a:t> </a:t>
            </a:r>
          </a:p>
          <a:p>
            <a:pPr algn="ctr"/>
            <a:r>
              <a:rPr lang="en-US" sz="2400" dirty="0"/>
              <a:t>Work with a partner highlight some key points in the text. </a:t>
            </a:r>
          </a:p>
        </p:txBody>
      </p:sp>
      <p:sp>
        <p:nvSpPr>
          <p:cNvPr id="17" name="AutoShape 5">
            <a:extLst>
              <a:ext uri="{FF2B5EF4-FFF2-40B4-BE49-F238E27FC236}">
                <a16:creationId xmlns:a16="http://schemas.microsoft.com/office/drawing/2014/main" id="{8AA93613-505E-1B40-A65A-0AC234042564}"/>
              </a:ext>
            </a:extLst>
          </p:cNvPr>
          <p:cNvSpPr>
            <a:spLocks noChangeArrowheads="1"/>
          </p:cNvSpPr>
          <p:nvPr/>
        </p:nvSpPr>
        <p:spPr bwMode="auto">
          <a:xfrm>
            <a:off x="296776" y="1178182"/>
            <a:ext cx="11417920" cy="3098721"/>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Aft>
                <a:spcPts val="0"/>
              </a:spcAft>
              <a:buNone/>
            </a:pPr>
            <a:r>
              <a:rPr lang="en-GB" sz="2200" dirty="0">
                <a:latin typeface="+mn-lt"/>
                <a:ea typeface="Times New Roman" panose="02020603050405020304" pitchFamily="18" charset="0"/>
                <a:cs typeface="Times New Roman" panose="02020603050405020304" pitchFamily="18" charset="0"/>
              </a:rPr>
              <a:t>After a while, </a:t>
            </a:r>
            <a:r>
              <a:rPr lang="en-GB" sz="2200" dirty="0" err="1">
                <a:latin typeface="+mn-lt"/>
                <a:ea typeface="Times New Roman" panose="02020603050405020304" pitchFamily="18" charset="0"/>
                <a:cs typeface="Times New Roman" panose="02020603050405020304" pitchFamily="18" charset="0"/>
              </a:rPr>
              <a:t>Balin</a:t>
            </a:r>
            <a:r>
              <a:rPr lang="en-GB" sz="2200" dirty="0">
                <a:latin typeface="+mn-lt"/>
                <a:ea typeface="Times New Roman" panose="02020603050405020304" pitchFamily="18" charset="0"/>
                <a:cs typeface="Times New Roman" panose="02020603050405020304" pitchFamily="18" charset="0"/>
              </a:rPr>
              <a:t> bade Bilbo “Good luck!” and stopped where he could still see the faint outline of the door, and by a trick of the echoes of the tunnel hear the rustle of the whispering voices of the others just outside. Then the hobbit slipped on his ring, and warned by the echoes to take more than hobbit’s care to make no sound, he crept noiselessly down, down, down into the dark. He was trembling with fear, but his little face was set and grim. Already he was a very different hobbit from the one that had run out without a pocket-handkerchief from Bag-End long ago. He had not had a pocket-handkerchief for ages. He loosened his dagger in its sheath, tightened his belt, and went on.</a:t>
            </a:r>
          </a:p>
        </p:txBody>
      </p:sp>
      <p:pic>
        <p:nvPicPr>
          <p:cNvPr id="6" name="Picture 5">
            <a:extLst>
              <a:ext uri="{FF2B5EF4-FFF2-40B4-BE49-F238E27FC236}">
                <a16:creationId xmlns:a16="http://schemas.microsoft.com/office/drawing/2014/main" id="{3E72374A-5B85-2542-9A9B-EC0A9B38DCEF}"/>
              </a:ext>
            </a:extLst>
          </p:cNvPr>
          <p:cNvPicPr>
            <a:picLocks noChangeAspect="1"/>
          </p:cNvPicPr>
          <p:nvPr/>
        </p:nvPicPr>
        <p:blipFill>
          <a:blip r:embed="rId2"/>
          <a:stretch>
            <a:fillRect/>
          </a:stretch>
        </p:blipFill>
        <p:spPr>
          <a:xfrm>
            <a:off x="7975918" y="4443834"/>
            <a:ext cx="3738778" cy="2153518"/>
          </a:xfrm>
          <a:prstGeom prst="rect">
            <a:avLst/>
          </a:prstGeom>
          <a:ln>
            <a:solidFill>
              <a:schemeClr val="accent1"/>
            </a:solidFill>
          </a:ln>
        </p:spPr>
      </p:pic>
      <p:sp>
        <p:nvSpPr>
          <p:cNvPr id="7" name="Oval 6">
            <a:extLst>
              <a:ext uri="{FF2B5EF4-FFF2-40B4-BE49-F238E27FC236}">
                <a16:creationId xmlns:a16="http://schemas.microsoft.com/office/drawing/2014/main" id="{2C5023FC-05C9-7945-B7A1-146E182DE4E7}"/>
              </a:ext>
            </a:extLst>
          </p:cNvPr>
          <p:cNvSpPr/>
          <p:nvPr/>
        </p:nvSpPr>
        <p:spPr>
          <a:xfrm>
            <a:off x="8730401" y="1974827"/>
            <a:ext cx="2711956"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3E84B481-78D3-BD48-A186-DB5642D29911}"/>
              </a:ext>
            </a:extLst>
          </p:cNvPr>
          <p:cNvSpPr/>
          <p:nvPr/>
        </p:nvSpPr>
        <p:spPr>
          <a:xfrm>
            <a:off x="3892378" y="1602938"/>
            <a:ext cx="2203622"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AFA12459-0535-0343-B4F2-3C0D33C649C5}"/>
              </a:ext>
            </a:extLst>
          </p:cNvPr>
          <p:cNvSpPr/>
          <p:nvPr/>
        </p:nvSpPr>
        <p:spPr>
          <a:xfrm>
            <a:off x="8656260" y="1602938"/>
            <a:ext cx="2786097"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02957B88-E3D7-FD4E-827B-52DA9BAF6377}"/>
              </a:ext>
            </a:extLst>
          </p:cNvPr>
          <p:cNvSpPr/>
          <p:nvPr/>
        </p:nvSpPr>
        <p:spPr>
          <a:xfrm>
            <a:off x="4436076" y="1320400"/>
            <a:ext cx="1482811" cy="42190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4929790E-9A11-984E-A814-6A3C98138A2D}"/>
              </a:ext>
            </a:extLst>
          </p:cNvPr>
          <p:cNvSpPr/>
          <p:nvPr/>
        </p:nvSpPr>
        <p:spPr>
          <a:xfrm>
            <a:off x="4436076" y="2288853"/>
            <a:ext cx="1890583"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7E36AC3E-E9D7-1B4A-8C7B-A466215B8A6A}"/>
              </a:ext>
            </a:extLst>
          </p:cNvPr>
          <p:cNvSpPr/>
          <p:nvPr/>
        </p:nvSpPr>
        <p:spPr>
          <a:xfrm>
            <a:off x="6787124" y="2288853"/>
            <a:ext cx="1869136"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2A985746-B390-1440-956F-296B693E5A36}"/>
              </a:ext>
            </a:extLst>
          </p:cNvPr>
          <p:cNvSpPr/>
          <p:nvPr/>
        </p:nvSpPr>
        <p:spPr>
          <a:xfrm>
            <a:off x="2576491" y="2653963"/>
            <a:ext cx="2203622" cy="46112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DD7E0891-6EB0-C84F-99F1-C38BCB26E548}"/>
              </a:ext>
            </a:extLst>
          </p:cNvPr>
          <p:cNvSpPr/>
          <p:nvPr/>
        </p:nvSpPr>
        <p:spPr>
          <a:xfrm>
            <a:off x="569480" y="2959443"/>
            <a:ext cx="2203622"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57AB8943-13DA-6B49-836E-E47976C9F730}"/>
              </a:ext>
            </a:extLst>
          </p:cNvPr>
          <p:cNvSpPr/>
          <p:nvPr/>
        </p:nvSpPr>
        <p:spPr>
          <a:xfrm>
            <a:off x="7537974" y="3282878"/>
            <a:ext cx="2384854"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1412F6BC-0821-8743-9E1E-FF45DA973087}"/>
              </a:ext>
            </a:extLst>
          </p:cNvPr>
          <p:cNvSpPr/>
          <p:nvPr/>
        </p:nvSpPr>
        <p:spPr>
          <a:xfrm>
            <a:off x="6238881" y="3625836"/>
            <a:ext cx="1482811" cy="51898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a:extLst>
              <a:ext uri="{FF2B5EF4-FFF2-40B4-BE49-F238E27FC236}">
                <a16:creationId xmlns:a16="http://schemas.microsoft.com/office/drawing/2014/main" id="{B8C3685A-4D69-AC4E-96CF-B9455D4161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a:extLst>
              <a:ext uri="{FF2B5EF4-FFF2-40B4-BE49-F238E27FC236}">
                <a16:creationId xmlns:a16="http://schemas.microsoft.com/office/drawing/2014/main" id="{430A8109-C1D4-6446-AEF5-50171E353955}"/>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784089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fill="hold"/>
                                        <p:tgtEl>
                                          <p:spTgt spid="28"/>
                                        </p:tgtEl>
                                        <p:attrNameLst>
                                          <p:attrName>ppt_x</p:attrName>
                                        </p:attrNameLst>
                                      </p:cBhvr>
                                      <p:tavLst>
                                        <p:tav tm="0">
                                          <p:val>
                                            <p:strVal val="#ppt_x"/>
                                          </p:val>
                                        </p:tav>
                                        <p:tav tm="100000">
                                          <p:val>
                                            <p:strVal val="#ppt_x"/>
                                          </p:val>
                                        </p:tav>
                                      </p:tavLst>
                                    </p:anim>
                                    <p:anim calcmode="lin" valueType="num">
                                      <p:cBhvr additive="base">
                                        <p:cTn id="5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500" fill="hold"/>
                                        <p:tgtEl>
                                          <p:spTgt spid="30"/>
                                        </p:tgtEl>
                                        <p:attrNameLst>
                                          <p:attrName>ppt_x</p:attrName>
                                        </p:attrNameLst>
                                      </p:cBhvr>
                                      <p:tavLst>
                                        <p:tav tm="0">
                                          <p:val>
                                            <p:strVal val="#ppt_x"/>
                                          </p:val>
                                        </p:tav>
                                        <p:tav tm="100000">
                                          <p:val>
                                            <p:strVal val="#ppt_x"/>
                                          </p:val>
                                        </p:tav>
                                      </p:tavLst>
                                    </p:anim>
                                    <p:anim calcmode="lin" valueType="num">
                                      <p:cBhvr additive="base">
                                        <p:cTn id="6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23" grpId="0" animBg="1"/>
      <p:bldP spid="24" grpId="0" animBg="1"/>
      <p:bldP spid="25" grpId="0" animBg="1"/>
      <p:bldP spid="26" grpId="0" animBg="1"/>
      <p:bldP spid="27" grpId="0" animBg="1"/>
      <p:bldP spid="28" grpId="0" animBg="1"/>
      <p:bldP spid="29" grpId="0" animBg="1"/>
      <p:bldP spid="3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35560" y="332656"/>
            <a:ext cx="7848872" cy="523220"/>
          </a:xfrm>
          <a:prstGeom prst="rect">
            <a:avLst/>
          </a:prstGeom>
          <a:solidFill>
            <a:srgbClr val="FDFEDA"/>
          </a:solidFill>
          <a:ln w="3175">
            <a:solidFill>
              <a:schemeClr val="accent1"/>
            </a:solidFill>
          </a:ln>
        </p:spPr>
        <p:txBody>
          <a:bodyPr wrap="square" rtlCol="0">
            <a:spAutoFit/>
          </a:bodyPr>
          <a:lstStyle/>
          <a:p>
            <a:pPr algn="ctr"/>
            <a:r>
              <a:rPr lang="en-GB" sz="2800" dirty="0"/>
              <a:t>How do these key points help us to predict?</a:t>
            </a:r>
          </a:p>
        </p:txBody>
      </p:sp>
      <p:sp>
        <p:nvSpPr>
          <p:cNvPr id="3" name="TextBox 2">
            <a:extLst>
              <a:ext uri="{FF2B5EF4-FFF2-40B4-BE49-F238E27FC236}">
                <a16:creationId xmlns:a16="http://schemas.microsoft.com/office/drawing/2014/main" id="{F5CBEAF6-4392-A449-A3F7-0F7A5639D950}"/>
              </a:ext>
            </a:extLst>
          </p:cNvPr>
          <p:cNvSpPr txBox="1"/>
          <p:nvPr/>
        </p:nvSpPr>
        <p:spPr>
          <a:xfrm>
            <a:off x="1576264" y="1726639"/>
            <a:ext cx="2736304" cy="477054"/>
          </a:xfrm>
          <a:prstGeom prst="rect">
            <a:avLst/>
          </a:prstGeom>
          <a:solidFill>
            <a:srgbClr val="FDFEDA"/>
          </a:solidFill>
          <a:ln w="3175">
            <a:solidFill>
              <a:schemeClr val="accent1"/>
            </a:solidFill>
          </a:ln>
        </p:spPr>
        <p:txBody>
          <a:bodyPr wrap="square" rtlCol="0">
            <a:spAutoFit/>
          </a:bodyPr>
          <a:lstStyle/>
          <a:p>
            <a:pPr algn="ctr"/>
            <a:r>
              <a:rPr lang="en-US" sz="2500" dirty="0"/>
              <a:t>“Good luck!”</a:t>
            </a:r>
          </a:p>
        </p:txBody>
      </p:sp>
      <p:sp>
        <p:nvSpPr>
          <p:cNvPr id="5" name="TextBox 4">
            <a:extLst>
              <a:ext uri="{FF2B5EF4-FFF2-40B4-BE49-F238E27FC236}">
                <a16:creationId xmlns:a16="http://schemas.microsoft.com/office/drawing/2014/main" id="{8DC79598-04F5-AB42-A090-80D4EA5B3383}"/>
              </a:ext>
            </a:extLst>
          </p:cNvPr>
          <p:cNvSpPr txBox="1"/>
          <p:nvPr/>
        </p:nvSpPr>
        <p:spPr>
          <a:xfrm>
            <a:off x="1610241" y="2451965"/>
            <a:ext cx="2736304" cy="477054"/>
          </a:xfrm>
          <a:prstGeom prst="rect">
            <a:avLst/>
          </a:prstGeom>
          <a:solidFill>
            <a:srgbClr val="FDFEDA"/>
          </a:solidFill>
          <a:ln w="3175">
            <a:solidFill>
              <a:schemeClr val="accent1"/>
            </a:solidFill>
          </a:ln>
        </p:spPr>
        <p:txBody>
          <a:bodyPr wrap="square" rtlCol="0">
            <a:spAutoFit/>
          </a:bodyPr>
          <a:lstStyle/>
          <a:p>
            <a:pPr algn="ctr"/>
            <a:r>
              <a:rPr lang="en-US" sz="2500" dirty="0"/>
              <a:t>Trick of the echoes</a:t>
            </a:r>
          </a:p>
        </p:txBody>
      </p:sp>
      <p:sp>
        <p:nvSpPr>
          <p:cNvPr id="6" name="TextBox 5">
            <a:extLst>
              <a:ext uri="{FF2B5EF4-FFF2-40B4-BE49-F238E27FC236}">
                <a16:creationId xmlns:a16="http://schemas.microsoft.com/office/drawing/2014/main" id="{13C0A65B-9E27-A84A-A857-C3C54E31FAE2}"/>
              </a:ext>
            </a:extLst>
          </p:cNvPr>
          <p:cNvSpPr txBox="1"/>
          <p:nvPr/>
        </p:nvSpPr>
        <p:spPr>
          <a:xfrm>
            <a:off x="1610241" y="3081460"/>
            <a:ext cx="2736304" cy="861774"/>
          </a:xfrm>
          <a:prstGeom prst="rect">
            <a:avLst/>
          </a:prstGeom>
          <a:solidFill>
            <a:srgbClr val="FDFEDA"/>
          </a:solidFill>
          <a:ln w="3175">
            <a:solidFill>
              <a:schemeClr val="accent1"/>
            </a:solidFill>
          </a:ln>
        </p:spPr>
        <p:txBody>
          <a:bodyPr wrap="square" rtlCol="0">
            <a:spAutoFit/>
          </a:bodyPr>
          <a:lstStyle/>
          <a:p>
            <a:pPr algn="ctr"/>
            <a:r>
              <a:rPr lang="en-US" sz="2500" dirty="0"/>
              <a:t>Rustle of whispering voices</a:t>
            </a:r>
          </a:p>
        </p:txBody>
      </p:sp>
      <p:sp>
        <p:nvSpPr>
          <p:cNvPr id="8" name="TextBox 7">
            <a:extLst>
              <a:ext uri="{FF2B5EF4-FFF2-40B4-BE49-F238E27FC236}">
                <a16:creationId xmlns:a16="http://schemas.microsoft.com/office/drawing/2014/main" id="{619EEE73-9037-CD49-BEFC-E27BAFF1790B}"/>
              </a:ext>
            </a:extLst>
          </p:cNvPr>
          <p:cNvSpPr txBox="1"/>
          <p:nvPr/>
        </p:nvSpPr>
        <p:spPr>
          <a:xfrm>
            <a:off x="1610241" y="4085347"/>
            <a:ext cx="2736304" cy="861774"/>
          </a:xfrm>
          <a:prstGeom prst="rect">
            <a:avLst/>
          </a:prstGeom>
          <a:solidFill>
            <a:srgbClr val="FDFEDA"/>
          </a:solidFill>
          <a:ln w="3175">
            <a:solidFill>
              <a:schemeClr val="accent1"/>
            </a:solidFill>
          </a:ln>
        </p:spPr>
        <p:txBody>
          <a:bodyPr wrap="square" rtlCol="0">
            <a:spAutoFit/>
          </a:bodyPr>
          <a:lstStyle/>
          <a:p>
            <a:pPr algn="ctr"/>
            <a:r>
              <a:rPr lang="en-US" sz="2500" dirty="0"/>
              <a:t>Warned by the echoes</a:t>
            </a:r>
          </a:p>
        </p:txBody>
      </p:sp>
      <p:sp>
        <p:nvSpPr>
          <p:cNvPr id="9" name="TextBox 8">
            <a:extLst>
              <a:ext uri="{FF2B5EF4-FFF2-40B4-BE49-F238E27FC236}">
                <a16:creationId xmlns:a16="http://schemas.microsoft.com/office/drawing/2014/main" id="{82B2341B-FA81-6348-A588-7DC4852FF9F9}"/>
              </a:ext>
            </a:extLst>
          </p:cNvPr>
          <p:cNvSpPr txBox="1"/>
          <p:nvPr/>
        </p:nvSpPr>
        <p:spPr>
          <a:xfrm>
            <a:off x="1610241" y="5089234"/>
            <a:ext cx="2736304" cy="477054"/>
          </a:xfrm>
          <a:prstGeom prst="rect">
            <a:avLst/>
          </a:prstGeom>
          <a:solidFill>
            <a:srgbClr val="FDFEDA"/>
          </a:solidFill>
          <a:ln w="3175">
            <a:solidFill>
              <a:schemeClr val="accent1"/>
            </a:solidFill>
          </a:ln>
        </p:spPr>
        <p:txBody>
          <a:bodyPr wrap="square" rtlCol="0">
            <a:spAutoFit/>
          </a:bodyPr>
          <a:lstStyle/>
          <a:p>
            <a:pPr algn="ctr"/>
            <a:r>
              <a:rPr lang="en-US" sz="2500" dirty="0"/>
              <a:t>Make no sound </a:t>
            </a:r>
          </a:p>
        </p:txBody>
      </p:sp>
      <p:sp>
        <p:nvSpPr>
          <p:cNvPr id="19" name="TextBox 18">
            <a:extLst>
              <a:ext uri="{FF2B5EF4-FFF2-40B4-BE49-F238E27FC236}">
                <a16:creationId xmlns:a16="http://schemas.microsoft.com/office/drawing/2014/main" id="{83332EB4-764B-4B47-9137-503E8681E2A8}"/>
              </a:ext>
            </a:extLst>
          </p:cNvPr>
          <p:cNvSpPr txBox="1"/>
          <p:nvPr/>
        </p:nvSpPr>
        <p:spPr>
          <a:xfrm>
            <a:off x="5735960" y="1268761"/>
            <a:ext cx="5490840" cy="2400657"/>
          </a:xfrm>
          <a:prstGeom prst="rect">
            <a:avLst/>
          </a:prstGeom>
          <a:solidFill>
            <a:srgbClr val="FDFEDA"/>
          </a:solidFill>
          <a:ln w="3175">
            <a:solidFill>
              <a:schemeClr val="accent1"/>
            </a:solidFill>
          </a:ln>
        </p:spPr>
        <p:txBody>
          <a:bodyPr wrap="square" rtlCol="0">
            <a:spAutoFit/>
          </a:bodyPr>
          <a:lstStyle/>
          <a:p>
            <a:pPr algn="ctr"/>
            <a:r>
              <a:rPr lang="en-US" sz="2500" dirty="0"/>
              <a:t>Look at these key points with a partner and come up with reasons as to why they are important. </a:t>
            </a:r>
          </a:p>
          <a:p>
            <a:pPr algn="ctr"/>
            <a:endParaRPr lang="en-US" sz="2500" dirty="0"/>
          </a:p>
          <a:p>
            <a:pPr algn="ctr"/>
            <a:r>
              <a:rPr lang="en-US" sz="2500" dirty="0"/>
              <a:t>What do they tell us and how does that help us to be able to make a prediction?</a:t>
            </a:r>
          </a:p>
        </p:txBody>
      </p:sp>
      <p:cxnSp>
        <p:nvCxnSpPr>
          <p:cNvPr id="34" name="Straight Arrow Connector 33">
            <a:extLst>
              <a:ext uri="{FF2B5EF4-FFF2-40B4-BE49-F238E27FC236}">
                <a16:creationId xmlns:a16="http://schemas.microsoft.com/office/drawing/2014/main" id="{E1ACE35C-8B7B-5848-A367-E1DA125D4D0D}"/>
              </a:ext>
            </a:extLst>
          </p:cNvPr>
          <p:cNvCxnSpPr>
            <a:cxnSpLocks/>
          </p:cNvCxnSpPr>
          <p:nvPr/>
        </p:nvCxnSpPr>
        <p:spPr>
          <a:xfrm>
            <a:off x="4132548" y="2078234"/>
            <a:ext cx="1569435" cy="2199126"/>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6068B25C-4F0C-9D43-A9AB-2E70A7BF7DF9}"/>
              </a:ext>
            </a:extLst>
          </p:cNvPr>
          <p:cNvSpPr txBox="1"/>
          <p:nvPr/>
        </p:nvSpPr>
        <p:spPr>
          <a:xfrm>
            <a:off x="5735960" y="3934109"/>
            <a:ext cx="5490840" cy="2785378"/>
          </a:xfrm>
          <a:prstGeom prst="rect">
            <a:avLst/>
          </a:prstGeom>
          <a:solidFill>
            <a:srgbClr val="FDFEDA"/>
          </a:solidFill>
          <a:ln w="3175">
            <a:solidFill>
              <a:schemeClr val="accent1"/>
            </a:solidFill>
          </a:ln>
        </p:spPr>
        <p:txBody>
          <a:bodyPr wrap="square" rtlCol="0">
            <a:spAutoFit/>
          </a:bodyPr>
          <a:lstStyle/>
          <a:p>
            <a:pPr algn="ctr"/>
            <a:r>
              <a:rPr lang="en-US" sz="2500" dirty="0"/>
              <a:t>An example:</a:t>
            </a:r>
          </a:p>
          <a:p>
            <a:pPr algn="ctr"/>
            <a:endParaRPr lang="en-US" sz="2500" dirty="0"/>
          </a:p>
          <a:p>
            <a:pPr algn="ctr"/>
            <a:r>
              <a:rPr lang="en-US" sz="2500" dirty="0"/>
              <a:t>Wishing someone good luck suggests they are going to need it, in this situation it implies that the hobbit is going to be doing something or going somewhere dangerous. </a:t>
            </a:r>
          </a:p>
        </p:txBody>
      </p:sp>
      <p:pic>
        <p:nvPicPr>
          <p:cNvPr id="16" name="Picture 15">
            <a:extLst>
              <a:ext uri="{FF2B5EF4-FFF2-40B4-BE49-F238E27FC236}">
                <a16:creationId xmlns:a16="http://schemas.microsoft.com/office/drawing/2014/main" id="{F4E97A13-0454-9740-AA35-2028E8F8A5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C10AC289-3AEA-EE43-91B8-EAEAFBFBCAE9}"/>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3247955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1564" y="758269"/>
            <a:ext cx="7848872" cy="523220"/>
          </a:xfrm>
          <a:prstGeom prst="rect">
            <a:avLst/>
          </a:prstGeom>
          <a:solidFill>
            <a:srgbClr val="FDFEDA"/>
          </a:solidFill>
          <a:ln w="3175">
            <a:solidFill>
              <a:schemeClr val="accent1"/>
            </a:solidFill>
          </a:ln>
        </p:spPr>
        <p:txBody>
          <a:bodyPr wrap="square" rtlCol="0">
            <a:spAutoFit/>
          </a:bodyPr>
          <a:lstStyle/>
          <a:p>
            <a:pPr algn="ctr"/>
            <a:r>
              <a:rPr lang="en-GB" sz="2800" dirty="0"/>
              <a:t>How do these key points help us to predict?</a:t>
            </a:r>
          </a:p>
        </p:txBody>
      </p:sp>
      <p:sp>
        <p:nvSpPr>
          <p:cNvPr id="11" name="TextBox 10">
            <a:extLst>
              <a:ext uri="{FF2B5EF4-FFF2-40B4-BE49-F238E27FC236}">
                <a16:creationId xmlns:a16="http://schemas.microsoft.com/office/drawing/2014/main" id="{000A9480-7F30-A544-8FB8-817BF52E5989}"/>
              </a:ext>
            </a:extLst>
          </p:cNvPr>
          <p:cNvSpPr txBox="1"/>
          <p:nvPr/>
        </p:nvSpPr>
        <p:spPr>
          <a:xfrm>
            <a:off x="2207568" y="2094407"/>
            <a:ext cx="3197769" cy="477054"/>
          </a:xfrm>
          <a:prstGeom prst="rect">
            <a:avLst/>
          </a:prstGeom>
          <a:solidFill>
            <a:srgbClr val="FDFEDA"/>
          </a:solidFill>
          <a:ln w="3175">
            <a:solidFill>
              <a:schemeClr val="accent1"/>
            </a:solidFill>
          </a:ln>
        </p:spPr>
        <p:txBody>
          <a:bodyPr wrap="square" rtlCol="0">
            <a:spAutoFit/>
          </a:bodyPr>
          <a:lstStyle/>
          <a:p>
            <a:pPr algn="ctr"/>
            <a:r>
              <a:rPr lang="en-US" sz="2500" dirty="0"/>
              <a:t>Crept noiselessly</a:t>
            </a:r>
          </a:p>
        </p:txBody>
      </p:sp>
      <p:sp>
        <p:nvSpPr>
          <p:cNvPr id="12" name="TextBox 11">
            <a:extLst>
              <a:ext uri="{FF2B5EF4-FFF2-40B4-BE49-F238E27FC236}">
                <a16:creationId xmlns:a16="http://schemas.microsoft.com/office/drawing/2014/main" id="{1DB03664-E460-6E4E-800B-D40233D279D2}"/>
              </a:ext>
            </a:extLst>
          </p:cNvPr>
          <p:cNvSpPr txBox="1"/>
          <p:nvPr/>
        </p:nvSpPr>
        <p:spPr>
          <a:xfrm>
            <a:off x="2207568" y="2745721"/>
            <a:ext cx="3197769" cy="477054"/>
          </a:xfrm>
          <a:prstGeom prst="rect">
            <a:avLst/>
          </a:prstGeom>
          <a:solidFill>
            <a:srgbClr val="FDFEDA"/>
          </a:solidFill>
          <a:ln w="3175">
            <a:solidFill>
              <a:schemeClr val="accent1"/>
            </a:solidFill>
          </a:ln>
        </p:spPr>
        <p:txBody>
          <a:bodyPr wrap="square" rtlCol="0">
            <a:spAutoFit/>
          </a:bodyPr>
          <a:lstStyle/>
          <a:p>
            <a:pPr algn="ctr"/>
            <a:r>
              <a:rPr lang="en-US" sz="2500" dirty="0"/>
              <a:t>Trembling with fear</a:t>
            </a:r>
          </a:p>
        </p:txBody>
      </p:sp>
      <p:sp>
        <p:nvSpPr>
          <p:cNvPr id="17" name="TextBox 16">
            <a:extLst>
              <a:ext uri="{FF2B5EF4-FFF2-40B4-BE49-F238E27FC236}">
                <a16:creationId xmlns:a16="http://schemas.microsoft.com/office/drawing/2014/main" id="{D8412FB2-FDF1-ED4F-906C-7155F11C2D0A}"/>
              </a:ext>
            </a:extLst>
          </p:cNvPr>
          <p:cNvSpPr txBox="1"/>
          <p:nvPr/>
        </p:nvSpPr>
        <p:spPr>
          <a:xfrm>
            <a:off x="2185457" y="3937236"/>
            <a:ext cx="3197769" cy="477054"/>
          </a:xfrm>
          <a:prstGeom prst="rect">
            <a:avLst/>
          </a:prstGeom>
          <a:solidFill>
            <a:srgbClr val="FDFEDA"/>
          </a:solidFill>
          <a:ln w="3175">
            <a:solidFill>
              <a:schemeClr val="accent1"/>
            </a:solidFill>
          </a:ln>
        </p:spPr>
        <p:txBody>
          <a:bodyPr wrap="square" rtlCol="0">
            <a:spAutoFit/>
          </a:bodyPr>
          <a:lstStyle/>
          <a:p>
            <a:pPr algn="ctr"/>
            <a:r>
              <a:rPr lang="en-US" sz="2500" dirty="0"/>
              <a:t>Loosened his dagger</a:t>
            </a:r>
          </a:p>
        </p:txBody>
      </p:sp>
      <p:sp>
        <p:nvSpPr>
          <p:cNvPr id="18" name="TextBox 17">
            <a:extLst>
              <a:ext uri="{FF2B5EF4-FFF2-40B4-BE49-F238E27FC236}">
                <a16:creationId xmlns:a16="http://schemas.microsoft.com/office/drawing/2014/main" id="{6769EC16-4C2D-B343-948B-C27EC56AB57B}"/>
              </a:ext>
            </a:extLst>
          </p:cNvPr>
          <p:cNvSpPr txBox="1"/>
          <p:nvPr/>
        </p:nvSpPr>
        <p:spPr>
          <a:xfrm>
            <a:off x="2171564" y="4534205"/>
            <a:ext cx="3222051" cy="477054"/>
          </a:xfrm>
          <a:prstGeom prst="rect">
            <a:avLst/>
          </a:prstGeom>
          <a:solidFill>
            <a:srgbClr val="FDFEDA"/>
          </a:solidFill>
          <a:ln w="3175">
            <a:solidFill>
              <a:schemeClr val="accent1"/>
            </a:solidFill>
          </a:ln>
        </p:spPr>
        <p:txBody>
          <a:bodyPr wrap="square" rtlCol="0">
            <a:spAutoFit/>
          </a:bodyPr>
          <a:lstStyle/>
          <a:p>
            <a:pPr algn="ctr"/>
            <a:r>
              <a:rPr lang="en-US" sz="2500" dirty="0"/>
              <a:t>And went on</a:t>
            </a:r>
          </a:p>
        </p:txBody>
      </p:sp>
      <p:sp>
        <p:nvSpPr>
          <p:cNvPr id="19" name="TextBox 18">
            <a:extLst>
              <a:ext uri="{FF2B5EF4-FFF2-40B4-BE49-F238E27FC236}">
                <a16:creationId xmlns:a16="http://schemas.microsoft.com/office/drawing/2014/main" id="{83332EB4-764B-4B47-9137-503E8681E2A8}"/>
              </a:ext>
            </a:extLst>
          </p:cNvPr>
          <p:cNvSpPr txBox="1"/>
          <p:nvPr/>
        </p:nvSpPr>
        <p:spPr>
          <a:xfrm>
            <a:off x="6132004" y="2088063"/>
            <a:ext cx="4180396" cy="3170099"/>
          </a:xfrm>
          <a:prstGeom prst="rect">
            <a:avLst/>
          </a:prstGeom>
          <a:solidFill>
            <a:srgbClr val="FDFEDA"/>
          </a:solidFill>
          <a:ln w="3175">
            <a:solidFill>
              <a:schemeClr val="accent1"/>
            </a:solidFill>
          </a:ln>
        </p:spPr>
        <p:txBody>
          <a:bodyPr wrap="square" rtlCol="0">
            <a:spAutoFit/>
          </a:bodyPr>
          <a:lstStyle/>
          <a:p>
            <a:pPr algn="ctr"/>
            <a:r>
              <a:rPr lang="en-US" sz="2500" dirty="0"/>
              <a:t>Look at these key points with a partner and come up with reasons as to why they are important. </a:t>
            </a:r>
          </a:p>
          <a:p>
            <a:pPr algn="ctr"/>
            <a:endParaRPr lang="en-US" sz="2500" dirty="0"/>
          </a:p>
          <a:p>
            <a:pPr algn="ctr"/>
            <a:r>
              <a:rPr lang="en-US" sz="2500" dirty="0"/>
              <a:t>What do they tell us and how does that help us to be able to make a prediction?</a:t>
            </a:r>
          </a:p>
        </p:txBody>
      </p:sp>
      <p:sp>
        <p:nvSpPr>
          <p:cNvPr id="38" name="TextBox 37">
            <a:extLst>
              <a:ext uri="{FF2B5EF4-FFF2-40B4-BE49-F238E27FC236}">
                <a16:creationId xmlns:a16="http://schemas.microsoft.com/office/drawing/2014/main" id="{17DDAB0E-A8B0-4342-8D4B-735D996592D6}"/>
              </a:ext>
            </a:extLst>
          </p:cNvPr>
          <p:cNvSpPr txBox="1"/>
          <p:nvPr/>
        </p:nvSpPr>
        <p:spPr>
          <a:xfrm>
            <a:off x="2207567" y="3342690"/>
            <a:ext cx="3197769" cy="477054"/>
          </a:xfrm>
          <a:prstGeom prst="rect">
            <a:avLst/>
          </a:prstGeom>
          <a:solidFill>
            <a:srgbClr val="FDFEDA"/>
          </a:solidFill>
          <a:ln w="3175">
            <a:solidFill>
              <a:schemeClr val="accent1"/>
            </a:solidFill>
          </a:ln>
        </p:spPr>
        <p:txBody>
          <a:bodyPr wrap="square" rtlCol="0">
            <a:spAutoFit/>
          </a:bodyPr>
          <a:lstStyle/>
          <a:p>
            <a:pPr algn="ctr"/>
            <a:r>
              <a:rPr lang="en-US" sz="2500" dirty="0"/>
              <a:t>A very different Hobbit</a:t>
            </a:r>
          </a:p>
        </p:txBody>
      </p:sp>
      <p:pic>
        <p:nvPicPr>
          <p:cNvPr id="16" name="Picture 15">
            <a:extLst>
              <a:ext uri="{FF2B5EF4-FFF2-40B4-BE49-F238E27FC236}">
                <a16:creationId xmlns:a16="http://schemas.microsoft.com/office/drawing/2014/main" id="{F4E97A13-0454-9740-AA35-2028E8F8A5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C10AC289-3AEA-EE43-91B8-EAEAFBFBCAE9}"/>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4011027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35560" y="332656"/>
            <a:ext cx="7848872" cy="523220"/>
          </a:xfrm>
          <a:prstGeom prst="rect">
            <a:avLst/>
          </a:prstGeom>
          <a:solidFill>
            <a:srgbClr val="FDFEDA"/>
          </a:solidFill>
          <a:ln w="3175">
            <a:solidFill>
              <a:schemeClr val="accent1"/>
            </a:solidFill>
          </a:ln>
        </p:spPr>
        <p:txBody>
          <a:bodyPr wrap="square" rtlCol="0">
            <a:spAutoFit/>
          </a:bodyPr>
          <a:lstStyle/>
          <a:p>
            <a:pPr algn="ctr"/>
            <a:r>
              <a:rPr lang="en-GB" sz="2800" dirty="0"/>
              <a:t>How do these key points help us to predict?</a:t>
            </a:r>
          </a:p>
        </p:txBody>
      </p:sp>
      <p:sp>
        <p:nvSpPr>
          <p:cNvPr id="5" name="TextBox 4">
            <a:extLst>
              <a:ext uri="{FF2B5EF4-FFF2-40B4-BE49-F238E27FC236}">
                <a16:creationId xmlns:a16="http://schemas.microsoft.com/office/drawing/2014/main" id="{8DC79598-04F5-AB42-A090-80D4EA5B3383}"/>
              </a:ext>
            </a:extLst>
          </p:cNvPr>
          <p:cNvSpPr txBox="1"/>
          <p:nvPr/>
        </p:nvSpPr>
        <p:spPr>
          <a:xfrm>
            <a:off x="4640326" y="1124744"/>
            <a:ext cx="2793879" cy="369332"/>
          </a:xfrm>
          <a:prstGeom prst="rect">
            <a:avLst/>
          </a:prstGeom>
          <a:solidFill>
            <a:srgbClr val="FDFEDA"/>
          </a:solidFill>
          <a:ln w="3175">
            <a:solidFill>
              <a:schemeClr val="accent1"/>
            </a:solidFill>
          </a:ln>
        </p:spPr>
        <p:txBody>
          <a:bodyPr wrap="square" rtlCol="0">
            <a:spAutoFit/>
          </a:bodyPr>
          <a:lstStyle/>
          <a:p>
            <a:pPr algn="ctr"/>
            <a:r>
              <a:rPr lang="en-US" dirty="0"/>
              <a:t>Trick of the echoes</a:t>
            </a:r>
          </a:p>
        </p:txBody>
      </p:sp>
      <p:sp>
        <p:nvSpPr>
          <p:cNvPr id="6" name="TextBox 5">
            <a:extLst>
              <a:ext uri="{FF2B5EF4-FFF2-40B4-BE49-F238E27FC236}">
                <a16:creationId xmlns:a16="http://schemas.microsoft.com/office/drawing/2014/main" id="{13C0A65B-9E27-A84A-A857-C3C54E31FAE2}"/>
              </a:ext>
            </a:extLst>
          </p:cNvPr>
          <p:cNvSpPr txBox="1"/>
          <p:nvPr/>
        </p:nvSpPr>
        <p:spPr>
          <a:xfrm>
            <a:off x="1687998" y="2199634"/>
            <a:ext cx="2793879" cy="369332"/>
          </a:xfrm>
          <a:prstGeom prst="rect">
            <a:avLst/>
          </a:prstGeom>
          <a:solidFill>
            <a:srgbClr val="FDFEDA"/>
          </a:solidFill>
          <a:ln w="3175">
            <a:solidFill>
              <a:schemeClr val="accent1"/>
            </a:solidFill>
          </a:ln>
        </p:spPr>
        <p:txBody>
          <a:bodyPr wrap="square" rtlCol="0">
            <a:spAutoFit/>
          </a:bodyPr>
          <a:lstStyle/>
          <a:p>
            <a:pPr algn="ctr"/>
            <a:r>
              <a:rPr lang="en-US" dirty="0"/>
              <a:t>Rustle of whispering voices</a:t>
            </a:r>
          </a:p>
        </p:txBody>
      </p:sp>
      <p:sp>
        <p:nvSpPr>
          <p:cNvPr id="8" name="TextBox 7">
            <a:extLst>
              <a:ext uri="{FF2B5EF4-FFF2-40B4-BE49-F238E27FC236}">
                <a16:creationId xmlns:a16="http://schemas.microsoft.com/office/drawing/2014/main" id="{619EEE73-9037-CD49-BEFC-E27BAFF1790B}"/>
              </a:ext>
            </a:extLst>
          </p:cNvPr>
          <p:cNvSpPr txBox="1"/>
          <p:nvPr/>
        </p:nvSpPr>
        <p:spPr>
          <a:xfrm>
            <a:off x="4640326" y="1662189"/>
            <a:ext cx="2793879" cy="369332"/>
          </a:xfrm>
          <a:prstGeom prst="rect">
            <a:avLst/>
          </a:prstGeom>
          <a:solidFill>
            <a:srgbClr val="FDFEDA"/>
          </a:solidFill>
          <a:ln w="3175">
            <a:solidFill>
              <a:schemeClr val="accent1"/>
            </a:solidFill>
          </a:ln>
        </p:spPr>
        <p:txBody>
          <a:bodyPr wrap="square" rtlCol="0">
            <a:spAutoFit/>
          </a:bodyPr>
          <a:lstStyle/>
          <a:p>
            <a:pPr algn="ctr"/>
            <a:r>
              <a:rPr lang="en-US" dirty="0"/>
              <a:t>Warned by the echoes</a:t>
            </a:r>
          </a:p>
        </p:txBody>
      </p:sp>
      <p:sp>
        <p:nvSpPr>
          <p:cNvPr id="9" name="TextBox 8">
            <a:extLst>
              <a:ext uri="{FF2B5EF4-FFF2-40B4-BE49-F238E27FC236}">
                <a16:creationId xmlns:a16="http://schemas.microsoft.com/office/drawing/2014/main" id="{82B2341B-FA81-6348-A588-7DC4852FF9F9}"/>
              </a:ext>
            </a:extLst>
          </p:cNvPr>
          <p:cNvSpPr txBox="1"/>
          <p:nvPr/>
        </p:nvSpPr>
        <p:spPr>
          <a:xfrm>
            <a:off x="1687998" y="1124744"/>
            <a:ext cx="2793879" cy="369332"/>
          </a:xfrm>
          <a:prstGeom prst="rect">
            <a:avLst/>
          </a:prstGeom>
          <a:solidFill>
            <a:srgbClr val="FDFEDA"/>
          </a:solidFill>
          <a:ln w="3175">
            <a:solidFill>
              <a:schemeClr val="accent1"/>
            </a:solidFill>
          </a:ln>
        </p:spPr>
        <p:txBody>
          <a:bodyPr wrap="square" rtlCol="0">
            <a:spAutoFit/>
          </a:bodyPr>
          <a:lstStyle/>
          <a:p>
            <a:pPr algn="ctr"/>
            <a:r>
              <a:rPr lang="en-US" dirty="0"/>
              <a:t>Make no sound </a:t>
            </a:r>
          </a:p>
        </p:txBody>
      </p:sp>
      <p:sp>
        <p:nvSpPr>
          <p:cNvPr id="11" name="TextBox 10">
            <a:extLst>
              <a:ext uri="{FF2B5EF4-FFF2-40B4-BE49-F238E27FC236}">
                <a16:creationId xmlns:a16="http://schemas.microsoft.com/office/drawing/2014/main" id="{000A9480-7F30-A544-8FB8-817BF52E5989}"/>
              </a:ext>
            </a:extLst>
          </p:cNvPr>
          <p:cNvSpPr txBox="1"/>
          <p:nvPr/>
        </p:nvSpPr>
        <p:spPr>
          <a:xfrm>
            <a:off x="1687998" y="1662189"/>
            <a:ext cx="2793879" cy="369332"/>
          </a:xfrm>
          <a:prstGeom prst="rect">
            <a:avLst/>
          </a:prstGeom>
          <a:solidFill>
            <a:srgbClr val="FDFEDA"/>
          </a:solidFill>
          <a:ln w="3175">
            <a:solidFill>
              <a:schemeClr val="accent1"/>
            </a:solidFill>
          </a:ln>
        </p:spPr>
        <p:txBody>
          <a:bodyPr wrap="square" rtlCol="0">
            <a:spAutoFit/>
          </a:bodyPr>
          <a:lstStyle/>
          <a:p>
            <a:pPr algn="ctr"/>
            <a:r>
              <a:rPr lang="en-US" dirty="0"/>
              <a:t>Crept noiselessly</a:t>
            </a:r>
          </a:p>
        </p:txBody>
      </p:sp>
      <p:sp>
        <p:nvSpPr>
          <p:cNvPr id="12" name="TextBox 11">
            <a:extLst>
              <a:ext uri="{FF2B5EF4-FFF2-40B4-BE49-F238E27FC236}">
                <a16:creationId xmlns:a16="http://schemas.microsoft.com/office/drawing/2014/main" id="{1DB03664-E460-6E4E-800B-D40233D279D2}"/>
              </a:ext>
            </a:extLst>
          </p:cNvPr>
          <p:cNvSpPr txBox="1"/>
          <p:nvPr/>
        </p:nvSpPr>
        <p:spPr>
          <a:xfrm>
            <a:off x="7664662" y="1124744"/>
            <a:ext cx="2793879" cy="369332"/>
          </a:xfrm>
          <a:prstGeom prst="rect">
            <a:avLst/>
          </a:prstGeom>
          <a:solidFill>
            <a:srgbClr val="FDFEDA"/>
          </a:solidFill>
          <a:ln w="3175">
            <a:solidFill>
              <a:schemeClr val="accent1"/>
            </a:solidFill>
          </a:ln>
        </p:spPr>
        <p:txBody>
          <a:bodyPr wrap="square" rtlCol="0">
            <a:spAutoFit/>
          </a:bodyPr>
          <a:lstStyle/>
          <a:p>
            <a:pPr algn="ctr"/>
            <a:r>
              <a:rPr lang="en-US" dirty="0"/>
              <a:t>Trembling with fear</a:t>
            </a:r>
          </a:p>
        </p:txBody>
      </p:sp>
      <p:sp>
        <p:nvSpPr>
          <p:cNvPr id="17" name="TextBox 16">
            <a:extLst>
              <a:ext uri="{FF2B5EF4-FFF2-40B4-BE49-F238E27FC236}">
                <a16:creationId xmlns:a16="http://schemas.microsoft.com/office/drawing/2014/main" id="{D8412FB2-FDF1-ED4F-906C-7155F11C2D0A}"/>
              </a:ext>
            </a:extLst>
          </p:cNvPr>
          <p:cNvSpPr txBox="1"/>
          <p:nvPr/>
        </p:nvSpPr>
        <p:spPr>
          <a:xfrm>
            <a:off x="4657580" y="4861731"/>
            <a:ext cx="2793879" cy="369332"/>
          </a:xfrm>
          <a:prstGeom prst="rect">
            <a:avLst/>
          </a:prstGeom>
          <a:solidFill>
            <a:srgbClr val="FDFEDA"/>
          </a:solidFill>
          <a:ln w="3175">
            <a:solidFill>
              <a:schemeClr val="accent1"/>
            </a:solidFill>
          </a:ln>
        </p:spPr>
        <p:txBody>
          <a:bodyPr wrap="square" rtlCol="0">
            <a:spAutoFit/>
          </a:bodyPr>
          <a:lstStyle/>
          <a:p>
            <a:pPr algn="ctr"/>
            <a:r>
              <a:rPr lang="en-US" dirty="0"/>
              <a:t>Loosened his dagger</a:t>
            </a:r>
          </a:p>
        </p:txBody>
      </p:sp>
      <p:sp>
        <p:nvSpPr>
          <p:cNvPr id="18" name="TextBox 17">
            <a:extLst>
              <a:ext uri="{FF2B5EF4-FFF2-40B4-BE49-F238E27FC236}">
                <a16:creationId xmlns:a16="http://schemas.microsoft.com/office/drawing/2014/main" id="{6769EC16-4C2D-B343-948B-C27EC56AB57B}"/>
              </a:ext>
            </a:extLst>
          </p:cNvPr>
          <p:cNvSpPr txBox="1"/>
          <p:nvPr/>
        </p:nvSpPr>
        <p:spPr>
          <a:xfrm>
            <a:off x="7608169" y="4060488"/>
            <a:ext cx="2815094" cy="369332"/>
          </a:xfrm>
          <a:prstGeom prst="rect">
            <a:avLst/>
          </a:prstGeom>
          <a:solidFill>
            <a:srgbClr val="FDFEDA"/>
          </a:solidFill>
          <a:ln w="3175">
            <a:solidFill>
              <a:schemeClr val="accent1"/>
            </a:solidFill>
          </a:ln>
        </p:spPr>
        <p:txBody>
          <a:bodyPr wrap="square" rtlCol="0">
            <a:spAutoFit/>
          </a:bodyPr>
          <a:lstStyle/>
          <a:p>
            <a:pPr algn="ctr"/>
            <a:r>
              <a:rPr lang="en-US" dirty="0"/>
              <a:t>And went on</a:t>
            </a:r>
          </a:p>
        </p:txBody>
      </p:sp>
      <p:sp>
        <p:nvSpPr>
          <p:cNvPr id="7" name="TextBox 6">
            <a:extLst>
              <a:ext uri="{FF2B5EF4-FFF2-40B4-BE49-F238E27FC236}">
                <a16:creationId xmlns:a16="http://schemas.microsoft.com/office/drawing/2014/main" id="{AEB6CB8D-1902-6347-9684-89DA222FF94F}"/>
              </a:ext>
            </a:extLst>
          </p:cNvPr>
          <p:cNvSpPr txBox="1"/>
          <p:nvPr/>
        </p:nvSpPr>
        <p:spPr>
          <a:xfrm>
            <a:off x="2018274" y="2813993"/>
            <a:ext cx="1985124" cy="2862322"/>
          </a:xfrm>
          <a:prstGeom prst="rect">
            <a:avLst/>
          </a:prstGeom>
          <a:noFill/>
        </p:spPr>
        <p:txBody>
          <a:bodyPr wrap="square" rtlCol="0">
            <a:spAutoFit/>
          </a:bodyPr>
          <a:lstStyle/>
          <a:p>
            <a:pPr algn="ctr"/>
            <a:r>
              <a:rPr lang="en-US" dirty="0"/>
              <a:t>These parts suggest that it is a place where you need to be quiet or you could be in danger. He seems to be concerned about making too much noise and getting noticed.</a:t>
            </a:r>
          </a:p>
        </p:txBody>
      </p:sp>
      <p:sp>
        <p:nvSpPr>
          <p:cNvPr id="16" name="TextBox 15">
            <a:extLst>
              <a:ext uri="{FF2B5EF4-FFF2-40B4-BE49-F238E27FC236}">
                <a16:creationId xmlns:a16="http://schemas.microsoft.com/office/drawing/2014/main" id="{2DE75A98-33A9-AB47-8A45-46EEC42D915F}"/>
              </a:ext>
            </a:extLst>
          </p:cNvPr>
          <p:cNvSpPr txBox="1"/>
          <p:nvPr/>
        </p:nvSpPr>
        <p:spPr>
          <a:xfrm>
            <a:off x="5038114" y="2199634"/>
            <a:ext cx="1985124" cy="2308324"/>
          </a:xfrm>
          <a:prstGeom prst="rect">
            <a:avLst/>
          </a:prstGeom>
          <a:noFill/>
        </p:spPr>
        <p:txBody>
          <a:bodyPr wrap="square" rtlCol="0">
            <a:spAutoFit/>
          </a:bodyPr>
          <a:lstStyle/>
          <a:p>
            <a:pPr algn="ctr"/>
            <a:r>
              <a:rPr lang="en-US" dirty="0"/>
              <a:t>Places that echo have to be large and empty. The fact that the words ‘trick’ and ‘warned’ are used suggest that there maybe something to fear. </a:t>
            </a:r>
          </a:p>
        </p:txBody>
      </p:sp>
      <p:sp>
        <p:nvSpPr>
          <p:cNvPr id="20" name="TextBox 19">
            <a:extLst>
              <a:ext uri="{FF2B5EF4-FFF2-40B4-BE49-F238E27FC236}">
                <a16:creationId xmlns:a16="http://schemas.microsoft.com/office/drawing/2014/main" id="{FBD879C9-BD4B-9842-BE13-344F91D0D423}"/>
              </a:ext>
            </a:extLst>
          </p:cNvPr>
          <p:cNvSpPr txBox="1"/>
          <p:nvPr/>
        </p:nvSpPr>
        <p:spPr>
          <a:xfrm>
            <a:off x="8057954" y="1846855"/>
            <a:ext cx="1985124" cy="1477328"/>
          </a:xfrm>
          <a:prstGeom prst="rect">
            <a:avLst/>
          </a:prstGeom>
          <a:noFill/>
        </p:spPr>
        <p:txBody>
          <a:bodyPr wrap="square" rtlCol="0">
            <a:spAutoFit/>
          </a:bodyPr>
          <a:lstStyle/>
          <a:p>
            <a:pPr algn="ctr"/>
            <a:r>
              <a:rPr lang="en-US" dirty="0"/>
              <a:t>His body is having a physical reaction to what he is feeling, seeing and hearing. </a:t>
            </a:r>
          </a:p>
        </p:txBody>
      </p:sp>
      <p:sp>
        <p:nvSpPr>
          <p:cNvPr id="13" name="TextBox 12">
            <a:extLst>
              <a:ext uri="{FF2B5EF4-FFF2-40B4-BE49-F238E27FC236}">
                <a16:creationId xmlns:a16="http://schemas.microsoft.com/office/drawing/2014/main" id="{C0FD0EEC-E9F4-9643-A1F2-3C5837ABFC86}"/>
              </a:ext>
            </a:extLst>
          </p:cNvPr>
          <p:cNvSpPr txBox="1"/>
          <p:nvPr/>
        </p:nvSpPr>
        <p:spPr>
          <a:xfrm>
            <a:off x="4737268" y="5334557"/>
            <a:ext cx="2646833" cy="923330"/>
          </a:xfrm>
          <a:prstGeom prst="rect">
            <a:avLst/>
          </a:prstGeom>
          <a:noFill/>
        </p:spPr>
        <p:txBody>
          <a:bodyPr wrap="square" rtlCol="0">
            <a:spAutoFit/>
          </a:bodyPr>
          <a:lstStyle/>
          <a:p>
            <a:r>
              <a:rPr lang="en-US" dirty="0"/>
              <a:t>He is preparing to defend himself against whatever it is that is in the tunnel. </a:t>
            </a:r>
          </a:p>
        </p:txBody>
      </p:sp>
      <p:sp>
        <p:nvSpPr>
          <p:cNvPr id="14" name="TextBox 13">
            <a:extLst>
              <a:ext uri="{FF2B5EF4-FFF2-40B4-BE49-F238E27FC236}">
                <a16:creationId xmlns:a16="http://schemas.microsoft.com/office/drawing/2014/main" id="{41AF9B7A-3EDE-714E-B6A9-1C11AF5B2AE5}"/>
              </a:ext>
            </a:extLst>
          </p:cNvPr>
          <p:cNvSpPr txBox="1"/>
          <p:nvPr/>
        </p:nvSpPr>
        <p:spPr>
          <a:xfrm>
            <a:off x="7549805" y="4595570"/>
            <a:ext cx="3001422" cy="1815882"/>
          </a:xfrm>
          <a:prstGeom prst="rect">
            <a:avLst/>
          </a:prstGeom>
          <a:noFill/>
        </p:spPr>
        <p:txBody>
          <a:bodyPr wrap="square" rtlCol="0">
            <a:spAutoFit/>
          </a:bodyPr>
          <a:lstStyle/>
          <a:p>
            <a:pPr algn="ctr"/>
            <a:r>
              <a:rPr lang="en-US" sz="1600" dirty="0"/>
              <a:t>The text implies he has changed from the mischievous Hobbit he once was. The fact he ‘went on’ despite his fears suggests bravery. He goes on despite all of the noises, sights and feelings he is having about the environment. </a:t>
            </a:r>
          </a:p>
        </p:txBody>
      </p:sp>
      <p:sp>
        <p:nvSpPr>
          <p:cNvPr id="21" name="TextBox 20">
            <a:extLst>
              <a:ext uri="{FF2B5EF4-FFF2-40B4-BE49-F238E27FC236}">
                <a16:creationId xmlns:a16="http://schemas.microsoft.com/office/drawing/2014/main" id="{54FC5EA0-A143-864B-8CDB-48634977D311}"/>
              </a:ext>
            </a:extLst>
          </p:cNvPr>
          <p:cNvSpPr txBox="1"/>
          <p:nvPr/>
        </p:nvSpPr>
        <p:spPr>
          <a:xfrm>
            <a:off x="7632363" y="3525406"/>
            <a:ext cx="2815094" cy="369332"/>
          </a:xfrm>
          <a:prstGeom prst="rect">
            <a:avLst/>
          </a:prstGeom>
          <a:solidFill>
            <a:srgbClr val="FDFEDA"/>
          </a:solidFill>
          <a:ln w="3175">
            <a:solidFill>
              <a:schemeClr val="accent1"/>
            </a:solidFill>
          </a:ln>
        </p:spPr>
        <p:txBody>
          <a:bodyPr wrap="square" rtlCol="0">
            <a:spAutoFit/>
          </a:bodyPr>
          <a:lstStyle/>
          <a:p>
            <a:pPr algn="ctr"/>
            <a:r>
              <a:rPr lang="en-US" dirty="0"/>
              <a:t>A very different Hobbit</a:t>
            </a:r>
          </a:p>
        </p:txBody>
      </p:sp>
      <p:pic>
        <p:nvPicPr>
          <p:cNvPr id="19" name="Picture 18">
            <a:extLst>
              <a:ext uri="{FF2B5EF4-FFF2-40B4-BE49-F238E27FC236}">
                <a16:creationId xmlns:a16="http://schemas.microsoft.com/office/drawing/2014/main" id="{A72C2C5C-30D9-0548-8F28-A6FAE359405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C4101835-7A24-484A-B576-46357945709F}"/>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91885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heckerboard(across)">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heckerboard(across)">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heckerboard(across)">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4">
                                            <p:txEl>
                                              <p:pRg st="0" end="0"/>
                                            </p:txEl>
                                          </p:spTgt>
                                        </p:tgtEl>
                                        <p:attrNameLst>
                                          <p:attrName>style.visibility</p:attrName>
                                        </p:attrNameLst>
                                      </p:cBhvr>
                                      <p:to>
                                        <p:strVal val="visible"/>
                                      </p:to>
                                    </p:set>
                                    <p:animEffect transition="in" filter="checkerboard(across)">
                                      <p:cBhvr>
                                        <p:cTn id="27"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20"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497E3F-3000-C746-8821-924118D15393}"/>
              </a:ext>
            </a:extLst>
          </p:cNvPr>
          <p:cNvSpPr txBox="1"/>
          <p:nvPr/>
        </p:nvSpPr>
        <p:spPr>
          <a:xfrm>
            <a:off x="1991544" y="332657"/>
            <a:ext cx="7992888" cy="769441"/>
          </a:xfrm>
          <a:prstGeom prst="rect">
            <a:avLst/>
          </a:prstGeom>
          <a:solidFill>
            <a:srgbClr val="FDFEDA"/>
          </a:solidFill>
          <a:ln w="3175">
            <a:solidFill>
              <a:schemeClr val="accent1"/>
            </a:solidFill>
          </a:ln>
        </p:spPr>
        <p:txBody>
          <a:bodyPr wrap="square" rtlCol="0">
            <a:spAutoFit/>
          </a:bodyPr>
          <a:lstStyle/>
          <a:p>
            <a:pPr algn="ctr"/>
            <a:r>
              <a:rPr lang="en-US" sz="4400" dirty="0"/>
              <a:t>Conscience Alley</a:t>
            </a:r>
          </a:p>
        </p:txBody>
      </p:sp>
      <p:sp>
        <p:nvSpPr>
          <p:cNvPr id="3" name="TextBox 2">
            <a:extLst>
              <a:ext uri="{FF2B5EF4-FFF2-40B4-BE49-F238E27FC236}">
                <a16:creationId xmlns:a16="http://schemas.microsoft.com/office/drawing/2014/main" id="{D706102D-CF2F-CC4C-B9F3-B103CD93B1DD}"/>
              </a:ext>
            </a:extLst>
          </p:cNvPr>
          <p:cNvSpPr txBox="1"/>
          <p:nvPr/>
        </p:nvSpPr>
        <p:spPr>
          <a:xfrm>
            <a:off x="2639616" y="1266088"/>
            <a:ext cx="6480720" cy="477054"/>
          </a:xfrm>
          <a:prstGeom prst="rect">
            <a:avLst/>
          </a:prstGeom>
          <a:solidFill>
            <a:srgbClr val="FDFEDA"/>
          </a:solidFill>
          <a:ln w="3175">
            <a:solidFill>
              <a:schemeClr val="accent1"/>
            </a:solidFill>
          </a:ln>
        </p:spPr>
        <p:txBody>
          <a:bodyPr wrap="square" rtlCol="0">
            <a:spAutoFit/>
          </a:bodyPr>
          <a:lstStyle/>
          <a:p>
            <a:pPr algn="ctr"/>
            <a:r>
              <a:rPr lang="en-US" sz="2500" dirty="0"/>
              <a:t>What should the Hobbit do next and why? </a:t>
            </a:r>
          </a:p>
        </p:txBody>
      </p:sp>
      <p:sp>
        <p:nvSpPr>
          <p:cNvPr id="4" name="TextBox 3">
            <a:extLst>
              <a:ext uri="{FF2B5EF4-FFF2-40B4-BE49-F238E27FC236}">
                <a16:creationId xmlns:a16="http://schemas.microsoft.com/office/drawing/2014/main" id="{DD8C40BD-87BC-5040-8536-BD01B00C2AB8}"/>
              </a:ext>
            </a:extLst>
          </p:cNvPr>
          <p:cNvSpPr txBox="1"/>
          <p:nvPr/>
        </p:nvSpPr>
        <p:spPr>
          <a:xfrm>
            <a:off x="360892" y="2173691"/>
            <a:ext cx="10836876" cy="1615827"/>
          </a:xfrm>
          <a:prstGeom prst="rect">
            <a:avLst/>
          </a:prstGeom>
          <a:noFill/>
        </p:spPr>
        <p:txBody>
          <a:bodyPr wrap="square" rtlCol="0">
            <a:spAutoFit/>
          </a:bodyPr>
          <a:lstStyle/>
          <a:p>
            <a:r>
              <a:rPr lang="en-US" sz="2500" dirty="0"/>
              <a:t>One of you needs to become the Hobbit, the rest of you need to split into two groups. One group will be for the Hobbit carrying on with his journey, and one group will be against it. </a:t>
            </a:r>
          </a:p>
          <a:p>
            <a:endParaRPr lang="en-US" sz="2400" dirty="0"/>
          </a:p>
        </p:txBody>
      </p:sp>
      <p:pic>
        <p:nvPicPr>
          <p:cNvPr id="5" name="Picture 4">
            <a:extLst>
              <a:ext uri="{FF2B5EF4-FFF2-40B4-BE49-F238E27FC236}">
                <a16:creationId xmlns:a16="http://schemas.microsoft.com/office/drawing/2014/main" id="{51775DA2-33B0-1942-9394-72C67EECCD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8309FF-F13B-8148-9CE5-2029BB220093}"/>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8" name="Picture 7">
            <a:extLst>
              <a:ext uri="{FF2B5EF4-FFF2-40B4-BE49-F238E27FC236}">
                <a16:creationId xmlns:a16="http://schemas.microsoft.com/office/drawing/2014/main" id="{6975AB9E-4078-6646-9C60-E0249DE58265}"/>
              </a:ext>
            </a:extLst>
          </p:cNvPr>
          <p:cNvPicPr>
            <a:picLocks noChangeAspect="1"/>
          </p:cNvPicPr>
          <p:nvPr/>
        </p:nvPicPr>
        <p:blipFill>
          <a:blip r:embed="rId4"/>
          <a:stretch>
            <a:fillRect/>
          </a:stretch>
        </p:blipFill>
        <p:spPr>
          <a:xfrm>
            <a:off x="7833457" y="3635369"/>
            <a:ext cx="3997651" cy="26342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TextBox 8">
            <a:extLst>
              <a:ext uri="{FF2B5EF4-FFF2-40B4-BE49-F238E27FC236}">
                <a16:creationId xmlns:a16="http://schemas.microsoft.com/office/drawing/2014/main" id="{14D61E2F-1A68-E440-9B2F-508E0B2D8E7D}"/>
              </a:ext>
            </a:extLst>
          </p:cNvPr>
          <p:cNvSpPr txBox="1"/>
          <p:nvPr/>
        </p:nvSpPr>
        <p:spPr>
          <a:xfrm>
            <a:off x="222078" y="5548660"/>
            <a:ext cx="7080765" cy="1246495"/>
          </a:xfrm>
          <a:prstGeom prst="rect">
            <a:avLst/>
          </a:prstGeom>
          <a:noFill/>
        </p:spPr>
        <p:txBody>
          <a:bodyPr wrap="square" rtlCol="0">
            <a:spAutoFit/>
          </a:bodyPr>
          <a:lstStyle/>
          <a:p>
            <a:pPr algn="ctr"/>
            <a:r>
              <a:rPr lang="en-US" sz="2500" dirty="0"/>
              <a:t>The hobbit will then decide which was the most persuasive opinion and reason. Reasons must be based on </a:t>
            </a:r>
            <a:r>
              <a:rPr lang="en-US" sz="2500" dirty="0">
                <a:solidFill>
                  <a:srgbClr val="FF0000"/>
                </a:solidFill>
              </a:rPr>
              <a:t>evidence</a:t>
            </a:r>
            <a:r>
              <a:rPr lang="en-US" sz="2500" dirty="0"/>
              <a:t> in the text.</a:t>
            </a:r>
          </a:p>
        </p:txBody>
      </p:sp>
      <p:sp>
        <p:nvSpPr>
          <p:cNvPr id="10" name="TextBox 9">
            <a:extLst>
              <a:ext uri="{FF2B5EF4-FFF2-40B4-BE49-F238E27FC236}">
                <a16:creationId xmlns:a16="http://schemas.microsoft.com/office/drawing/2014/main" id="{E2D9623E-30C6-0249-B200-788DAF2C70ED}"/>
              </a:ext>
            </a:extLst>
          </p:cNvPr>
          <p:cNvSpPr txBox="1"/>
          <p:nvPr/>
        </p:nvSpPr>
        <p:spPr>
          <a:xfrm>
            <a:off x="360892" y="3363986"/>
            <a:ext cx="6941951" cy="1908215"/>
          </a:xfrm>
          <a:prstGeom prst="rect">
            <a:avLst/>
          </a:prstGeom>
          <a:noFill/>
        </p:spPr>
        <p:txBody>
          <a:bodyPr wrap="square" rtlCol="0">
            <a:spAutoFit/>
          </a:bodyPr>
          <a:lstStyle/>
          <a:p>
            <a:endParaRPr lang="en-US" dirty="0"/>
          </a:p>
          <a:p>
            <a:r>
              <a:rPr lang="en-US" sz="2500" dirty="0"/>
              <a:t>As the Hobbit walks down conscience alley, you will need to give him your opinion, based on what you have read, as to what he should do. He will also need to hear your reasons for this. </a:t>
            </a:r>
          </a:p>
        </p:txBody>
      </p:sp>
    </p:spTree>
    <p:extLst>
      <p:ext uri="{BB962C8B-B14F-4D97-AF65-F5344CB8AC3E}">
        <p14:creationId xmlns:p14="http://schemas.microsoft.com/office/powerpoint/2010/main" val="102541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FD91E0-A890-0A42-9CA2-44F153E19B37}"/>
              </a:ext>
            </a:extLst>
          </p:cNvPr>
          <p:cNvSpPr txBox="1"/>
          <p:nvPr/>
        </p:nvSpPr>
        <p:spPr>
          <a:xfrm>
            <a:off x="1878181" y="374445"/>
            <a:ext cx="3024336" cy="5824671"/>
          </a:xfrm>
          <a:prstGeom prst="rect">
            <a:avLst/>
          </a:prstGeom>
          <a:solidFill>
            <a:schemeClr val="accent6">
              <a:lumMod val="40000"/>
              <a:lumOff val="60000"/>
            </a:schemeClr>
          </a:solidFill>
          <a:ln w="3175">
            <a:solidFill>
              <a:schemeClr val="accent1"/>
            </a:solidFill>
          </a:ln>
        </p:spPr>
        <p:txBody>
          <a:bodyPr wrap="square" rtlCol="0">
            <a:spAutoFit/>
          </a:bodyPr>
          <a:lstStyle/>
          <a:p>
            <a:pPr algn="ctr"/>
            <a:r>
              <a:rPr lang="en-US" sz="2400" b="1" dirty="0"/>
              <a:t>Reasons to go:</a:t>
            </a:r>
          </a:p>
          <a:p>
            <a:pPr algn="ctr"/>
            <a:endParaRPr lang="en-US" sz="1000" b="1" dirty="0"/>
          </a:p>
          <a:p>
            <a:pPr marL="285750" indent="-285750">
              <a:buFont typeface="Arial" panose="020B0604020202020204" pitchFamily="34" charset="0"/>
              <a:buChar char="•"/>
            </a:pPr>
            <a:r>
              <a:rPr lang="en-US" dirty="0"/>
              <a:t>Evidence from the text suggests there is something down there.</a:t>
            </a:r>
          </a:p>
          <a:p>
            <a:endParaRPr lang="en-US" sz="1050" dirty="0"/>
          </a:p>
          <a:p>
            <a:pPr marL="285750" indent="-285750">
              <a:buFont typeface="Arial" panose="020B0604020202020204" pitchFamily="34" charset="0"/>
              <a:buChar char="•"/>
            </a:pPr>
            <a:r>
              <a:rPr lang="en-US" dirty="0"/>
              <a:t>Bilbo is obviously going in after something and as a reader we are curious as to what that is.</a:t>
            </a:r>
          </a:p>
          <a:p>
            <a:endParaRPr lang="en-US" sz="1100" dirty="0"/>
          </a:p>
          <a:p>
            <a:pPr marL="285750" indent="-285750">
              <a:buFont typeface="Arial" panose="020B0604020202020204" pitchFamily="34" charset="0"/>
              <a:buChar char="•"/>
            </a:pPr>
            <a:r>
              <a:rPr lang="en-US" dirty="0"/>
              <a:t>He wouldn’t be risking going in there if it wasn’t important to him.</a:t>
            </a:r>
          </a:p>
          <a:p>
            <a:pPr marL="285750" indent="-285750">
              <a:buFont typeface="Arial" panose="020B0604020202020204" pitchFamily="34" charset="0"/>
              <a:buChar char="•"/>
            </a:pPr>
            <a:endParaRPr lang="en-US" sz="1100" dirty="0"/>
          </a:p>
          <a:p>
            <a:pPr marL="285750" indent="-285750">
              <a:buFont typeface="Arial" panose="020B0604020202020204" pitchFamily="34" charset="0"/>
              <a:buChar char="•"/>
            </a:pPr>
            <a:r>
              <a:rPr lang="en-US" dirty="0"/>
              <a:t>‘he loosened his dagger. Tightened his belt and went on’ suggests he is ready and brave enough to take on the challenge.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5" name="TextBox 4">
            <a:extLst>
              <a:ext uri="{FF2B5EF4-FFF2-40B4-BE49-F238E27FC236}">
                <a16:creationId xmlns:a16="http://schemas.microsoft.com/office/drawing/2014/main" id="{4C4AA93B-C167-FC4A-B1AC-89282CD7EEA7}"/>
              </a:ext>
            </a:extLst>
          </p:cNvPr>
          <p:cNvSpPr txBox="1"/>
          <p:nvPr/>
        </p:nvSpPr>
        <p:spPr>
          <a:xfrm>
            <a:off x="7402846" y="374445"/>
            <a:ext cx="2952328" cy="1846659"/>
          </a:xfrm>
          <a:prstGeom prst="rect">
            <a:avLst/>
          </a:prstGeom>
          <a:solidFill>
            <a:schemeClr val="accent2">
              <a:lumMod val="40000"/>
              <a:lumOff val="60000"/>
            </a:schemeClr>
          </a:solidFill>
          <a:ln w="3175">
            <a:solidFill>
              <a:schemeClr val="accent1"/>
            </a:solidFill>
          </a:ln>
        </p:spPr>
        <p:txBody>
          <a:bodyPr wrap="square" rtlCol="0">
            <a:spAutoFit/>
          </a:bodyPr>
          <a:lstStyle/>
          <a:p>
            <a:pPr algn="ctr"/>
            <a:r>
              <a:rPr lang="en-US" sz="2400" b="1" dirty="0"/>
              <a:t>Reasons to turn back:</a:t>
            </a:r>
          </a:p>
          <a:p>
            <a:pPr algn="ctr"/>
            <a:endParaRPr lang="en-US" dirty="0"/>
          </a:p>
          <a:p>
            <a:pPr marL="285750" indent="-285750">
              <a:buFont typeface="Arial" panose="020B0604020202020204" pitchFamily="34" charset="0"/>
              <a:buChar char="•"/>
            </a:pPr>
            <a:r>
              <a:rPr lang="en-US" dirty="0"/>
              <a:t> He’s ‘trembling’ so he is quite clearly afraid of what he is going to face. </a:t>
            </a:r>
          </a:p>
          <a:p>
            <a:endParaRPr lang="en-US" dirty="0"/>
          </a:p>
        </p:txBody>
      </p:sp>
      <p:pic>
        <p:nvPicPr>
          <p:cNvPr id="11" name="Picture 10">
            <a:extLst>
              <a:ext uri="{FF2B5EF4-FFF2-40B4-BE49-F238E27FC236}">
                <a16:creationId xmlns:a16="http://schemas.microsoft.com/office/drawing/2014/main" id="{AC40FB9C-17DD-994C-9170-ED44B5754E8D}"/>
              </a:ext>
            </a:extLst>
          </p:cNvPr>
          <p:cNvPicPr>
            <a:picLocks noChangeAspect="1"/>
          </p:cNvPicPr>
          <p:nvPr/>
        </p:nvPicPr>
        <p:blipFill rotWithShape="1">
          <a:blip r:embed="rId3">
            <a:extLst>
              <a:ext uri="{28A0092B-C50C-407E-A947-70E740481C1C}">
                <a14:useLocalDpi xmlns:a14="http://schemas.microsoft.com/office/drawing/2010/main" val="0"/>
              </a:ext>
            </a:extLst>
          </a:blip>
          <a:srcRect l="30205" t="4949" r="30715" b="4321"/>
          <a:stretch/>
        </p:blipFill>
        <p:spPr>
          <a:xfrm>
            <a:off x="4964894" y="404664"/>
            <a:ext cx="2375577" cy="5824671"/>
          </a:xfrm>
          <a:prstGeom prst="rect">
            <a:avLst/>
          </a:prstGeom>
          <a:ln w="3175">
            <a:solidFill>
              <a:schemeClr val="accent1"/>
            </a:solidFill>
          </a:ln>
        </p:spPr>
      </p:pic>
      <p:sp>
        <p:nvSpPr>
          <p:cNvPr id="12" name="TextBox 11">
            <a:extLst>
              <a:ext uri="{FF2B5EF4-FFF2-40B4-BE49-F238E27FC236}">
                <a16:creationId xmlns:a16="http://schemas.microsoft.com/office/drawing/2014/main" id="{8D1CD913-4353-D04E-9C49-92D4BD207F12}"/>
              </a:ext>
            </a:extLst>
          </p:cNvPr>
          <p:cNvSpPr txBox="1"/>
          <p:nvPr/>
        </p:nvSpPr>
        <p:spPr>
          <a:xfrm>
            <a:off x="7638820" y="4005064"/>
            <a:ext cx="4186596" cy="2677656"/>
          </a:xfrm>
          <a:prstGeom prst="rect">
            <a:avLst/>
          </a:prstGeom>
          <a:noFill/>
        </p:spPr>
        <p:txBody>
          <a:bodyPr wrap="square" rtlCol="0">
            <a:spAutoFit/>
          </a:bodyPr>
          <a:lstStyle/>
          <a:p>
            <a:r>
              <a:rPr lang="en-US" sz="2400" dirty="0"/>
              <a:t>There is </a:t>
            </a:r>
            <a:r>
              <a:rPr lang="en-US" sz="2400" b="1" dirty="0"/>
              <a:t>more evidence, </a:t>
            </a:r>
            <a:r>
              <a:rPr lang="en-US" sz="2400" dirty="0"/>
              <a:t>based on the text, for Bilbo to carry on with his journey. </a:t>
            </a:r>
          </a:p>
          <a:p>
            <a:endParaRPr lang="en-US" sz="2400" dirty="0"/>
          </a:p>
          <a:p>
            <a:r>
              <a:rPr lang="en-US" sz="2400" dirty="0"/>
              <a:t>Your </a:t>
            </a:r>
            <a:r>
              <a:rPr lang="en-US" sz="2400" b="1" dirty="0">
                <a:solidFill>
                  <a:srgbClr val="FF0000"/>
                </a:solidFill>
              </a:rPr>
              <a:t>prediction</a:t>
            </a:r>
            <a:r>
              <a:rPr lang="en-US" sz="2400" dirty="0"/>
              <a:t> should </a:t>
            </a:r>
            <a:r>
              <a:rPr lang="en-US" sz="2400" b="1" u="sng" dirty="0"/>
              <a:t>always</a:t>
            </a:r>
            <a:r>
              <a:rPr lang="en-US" sz="2400" dirty="0"/>
              <a:t> be based on </a:t>
            </a:r>
            <a:r>
              <a:rPr lang="en-US" sz="2400" b="1" dirty="0">
                <a:solidFill>
                  <a:srgbClr val="FF0000"/>
                </a:solidFill>
              </a:rPr>
              <a:t>evidence</a:t>
            </a:r>
            <a:r>
              <a:rPr lang="en-US" sz="2400" dirty="0"/>
              <a:t> from the </a:t>
            </a:r>
            <a:r>
              <a:rPr lang="en-US" sz="2400" b="1" dirty="0"/>
              <a:t>text</a:t>
            </a:r>
            <a:r>
              <a:rPr lang="en-US" sz="2400" dirty="0"/>
              <a:t>. </a:t>
            </a:r>
          </a:p>
        </p:txBody>
      </p:sp>
      <p:pic>
        <p:nvPicPr>
          <p:cNvPr id="6" name="Picture 5">
            <a:extLst>
              <a:ext uri="{FF2B5EF4-FFF2-40B4-BE49-F238E27FC236}">
                <a16:creationId xmlns:a16="http://schemas.microsoft.com/office/drawing/2014/main" id="{660AE548-6E30-7E4F-AF4A-F2DA1C8AE04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E40CEFF-54FB-1F44-B00E-94706E44E97E}"/>
              </a:ext>
            </a:extLst>
          </p:cNvPr>
          <p:cNvPicPr>
            <a:picLocks noChangeAspect="1"/>
          </p:cNvPicPr>
          <p:nvPr/>
        </p:nvPicPr>
        <p:blipFill>
          <a:blip r:embed="rId5"/>
          <a:stretch>
            <a:fillRect/>
          </a:stretch>
        </p:blipFill>
        <p:spPr>
          <a:xfrm>
            <a:off x="10925666" y="298983"/>
            <a:ext cx="993979" cy="665572"/>
          </a:xfrm>
          <a:prstGeom prst="rect">
            <a:avLst/>
          </a:prstGeom>
        </p:spPr>
      </p:pic>
      <p:sp>
        <p:nvSpPr>
          <p:cNvPr id="13" name="TextBox 12">
            <a:extLst>
              <a:ext uri="{FF2B5EF4-FFF2-40B4-BE49-F238E27FC236}">
                <a16:creationId xmlns:a16="http://schemas.microsoft.com/office/drawing/2014/main" id="{0DEB1A84-2118-44E5-9B2F-63184DCA178F}"/>
              </a:ext>
            </a:extLst>
          </p:cNvPr>
          <p:cNvSpPr txBox="1"/>
          <p:nvPr/>
        </p:nvSpPr>
        <p:spPr>
          <a:xfrm>
            <a:off x="7402846" y="2374420"/>
            <a:ext cx="2952328" cy="1569660"/>
          </a:xfrm>
          <a:prstGeom prst="rect">
            <a:avLst/>
          </a:prstGeom>
          <a:solidFill>
            <a:schemeClr val="accent4">
              <a:lumMod val="20000"/>
              <a:lumOff val="80000"/>
            </a:schemeClr>
          </a:solidFill>
          <a:ln w="3175">
            <a:solidFill>
              <a:schemeClr val="accent1"/>
            </a:solidFill>
          </a:ln>
        </p:spPr>
        <p:txBody>
          <a:bodyPr wrap="square" rtlCol="0">
            <a:spAutoFit/>
          </a:bodyPr>
          <a:lstStyle/>
          <a:p>
            <a:r>
              <a:rPr lang="en-US" sz="2400" b="1" dirty="0"/>
              <a:t>Other thoughts:</a:t>
            </a:r>
          </a:p>
          <a:p>
            <a:pPr marL="285750" indent="-285750">
              <a:buFont typeface="Arial" panose="020B0604020202020204" pitchFamily="34" charset="0"/>
              <a:buChar char="•"/>
            </a:pPr>
            <a:r>
              <a:rPr lang="en-US" dirty="0"/>
              <a:t>As a reader, there wouldn’t be much of a story if he didn’t carry on with the journey.</a:t>
            </a:r>
          </a:p>
        </p:txBody>
      </p:sp>
    </p:spTree>
    <p:extLst>
      <p:ext uri="{BB962C8B-B14F-4D97-AF65-F5344CB8AC3E}">
        <p14:creationId xmlns:p14="http://schemas.microsoft.com/office/powerpoint/2010/main" val="2563030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2EB4A-0370-6644-9F9D-116E98DDFFD9}"/>
              </a:ext>
            </a:extLst>
          </p:cNvPr>
          <p:cNvSpPr>
            <a:spLocks noGrp="1"/>
          </p:cNvSpPr>
          <p:nvPr>
            <p:ph type="title"/>
          </p:nvPr>
        </p:nvSpPr>
        <p:spPr>
          <a:xfrm>
            <a:off x="1981200" y="476672"/>
            <a:ext cx="8229600" cy="634082"/>
          </a:xfrm>
          <a:solidFill>
            <a:srgbClr val="FDFEDA"/>
          </a:solidFill>
          <a:ln w="3175">
            <a:solidFill>
              <a:schemeClr val="accent1"/>
            </a:solidFill>
          </a:ln>
        </p:spPr>
        <p:txBody>
          <a:bodyPr>
            <a:noAutofit/>
          </a:bodyPr>
          <a:lstStyle/>
          <a:p>
            <a:pPr algn="ctr"/>
            <a:r>
              <a:rPr lang="en-US" dirty="0">
                <a:latin typeface="+mn-lt"/>
              </a:rPr>
              <a:t>Your prediction: Talk partners</a:t>
            </a:r>
          </a:p>
        </p:txBody>
      </p:sp>
      <p:sp>
        <p:nvSpPr>
          <p:cNvPr id="3" name="Content Placeholder 2">
            <a:extLst>
              <a:ext uri="{FF2B5EF4-FFF2-40B4-BE49-F238E27FC236}">
                <a16:creationId xmlns:a16="http://schemas.microsoft.com/office/drawing/2014/main" id="{028444B0-51F2-D942-A2AE-E8D10D2A73D2}"/>
              </a:ext>
            </a:extLst>
          </p:cNvPr>
          <p:cNvSpPr>
            <a:spLocks noGrp="1"/>
          </p:cNvSpPr>
          <p:nvPr>
            <p:ph idx="1"/>
          </p:nvPr>
        </p:nvSpPr>
        <p:spPr>
          <a:xfrm>
            <a:off x="2439762" y="1835666"/>
            <a:ext cx="6775711" cy="3724874"/>
          </a:xfrm>
        </p:spPr>
        <p:txBody>
          <a:bodyPr>
            <a:normAutofit lnSpcReduction="10000"/>
          </a:bodyPr>
          <a:lstStyle/>
          <a:p>
            <a:pPr marL="0" indent="0" algn="ctr">
              <a:buNone/>
            </a:pPr>
            <a:r>
              <a:rPr lang="en-US" dirty="0"/>
              <a:t>Using the evidence gathered from the text and what we feel as a reader of the story, let’s talk about what our prediction might sound like. </a:t>
            </a:r>
          </a:p>
          <a:p>
            <a:pPr marL="0" indent="0" algn="ctr">
              <a:buNone/>
            </a:pPr>
            <a:endParaRPr lang="en-US" dirty="0"/>
          </a:p>
          <a:p>
            <a:pPr marL="0" indent="0" algn="ctr">
              <a:buNone/>
            </a:pPr>
            <a:r>
              <a:rPr lang="en-US" dirty="0"/>
              <a:t>You have five minutes with your talk partner to discuss your prediction and then we will share as a group. Make sure you are always using evidence that is rooted in the text!</a:t>
            </a:r>
          </a:p>
        </p:txBody>
      </p:sp>
      <p:pic>
        <p:nvPicPr>
          <p:cNvPr id="6" name="Picture 5">
            <a:extLst>
              <a:ext uri="{FF2B5EF4-FFF2-40B4-BE49-F238E27FC236}">
                <a16:creationId xmlns:a16="http://schemas.microsoft.com/office/drawing/2014/main" id="{63F64617-7676-4940-9164-7F85BFBBA4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5473" y="2060848"/>
            <a:ext cx="2454939" cy="4797152"/>
          </a:xfrm>
          <a:prstGeom prst="rect">
            <a:avLst/>
          </a:prstGeom>
        </p:spPr>
      </p:pic>
      <p:pic>
        <p:nvPicPr>
          <p:cNvPr id="5" name="Picture 4">
            <a:extLst>
              <a:ext uri="{FF2B5EF4-FFF2-40B4-BE49-F238E27FC236}">
                <a16:creationId xmlns:a16="http://schemas.microsoft.com/office/drawing/2014/main" id="{0345758F-53A6-6842-9CF3-175FAC26ABF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C9D27E01-49CE-374C-B224-DFEBA40254BF}"/>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595830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1504" y="188640"/>
            <a:ext cx="8856984" cy="576064"/>
          </a:xfrm>
          <a:solidFill>
            <a:srgbClr val="FDFEDA"/>
          </a:solidFill>
          <a:ln w="3175">
            <a:solidFill>
              <a:schemeClr val="accent1"/>
            </a:solidFill>
          </a:ln>
        </p:spPr>
        <p:txBody>
          <a:bodyPr>
            <a:noAutofit/>
          </a:bodyPr>
          <a:lstStyle/>
          <a:p>
            <a:r>
              <a:rPr lang="en-GB" sz="2000" dirty="0"/>
              <a:t>Read this text and answer the question using evidence to support your prediction.</a:t>
            </a:r>
          </a:p>
        </p:txBody>
      </p:sp>
      <p:pic>
        <p:nvPicPr>
          <p:cNvPr id="14" name="Picture 13">
            <a:extLst>
              <a:ext uri="{FF2B5EF4-FFF2-40B4-BE49-F238E27FC236}">
                <a16:creationId xmlns:a16="http://schemas.microsoft.com/office/drawing/2014/main" id="{71DED016-9170-EB48-AE15-BABC713711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1504" y="836713"/>
            <a:ext cx="8856984" cy="5898017"/>
          </a:xfrm>
          <a:prstGeom prst="rect">
            <a:avLst/>
          </a:prstGeom>
        </p:spPr>
      </p:pic>
      <p:pic>
        <p:nvPicPr>
          <p:cNvPr id="4" name="Picture 3">
            <a:extLst>
              <a:ext uri="{FF2B5EF4-FFF2-40B4-BE49-F238E27FC236}">
                <a16:creationId xmlns:a16="http://schemas.microsoft.com/office/drawing/2014/main" id="{C58562BC-607D-2046-B326-475CFD87A96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5C3433FD-CCB0-5D4D-9FBE-A2E7B00BE128}"/>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964744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488AF13-BB42-C842-BB97-7D05AC20EE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9650" y="224644"/>
            <a:ext cx="9092701" cy="6408712"/>
          </a:xfrm>
        </p:spPr>
      </p:pic>
      <p:sp>
        <p:nvSpPr>
          <p:cNvPr id="6" name="Content Placeholder 3">
            <a:extLst>
              <a:ext uri="{FF2B5EF4-FFF2-40B4-BE49-F238E27FC236}">
                <a16:creationId xmlns:a16="http://schemas.microsoft.com/office/drawing/2014/main" id="{5734DE91-A70E-5249-99D7-00F640EF50BD}"/>
              </a:ext>
            </a:extLst>
          </p:cNvPr>
          <p:cNvSpPr txBox="1">
            <a:spLocks/>
          </p:cNvSpPr>
          <p:nvPr/>
        </p:nvSpPr>
        <p:spPr>
          <a:xfrm>
            <a:off x="6672064" y="3645025"/>
            <a:ext cx="3538736" cy="2476871"/>
          </a:xfrm>
          <a:prstGeom prst="roundRect">
            <a:avLst/>
          </a:prstGeom>
          <a:solidFill>
            <a:srgbClr val="FDFEDA"/>
          </a:solidFill>
          <a:ln w="3175" cap="flat" cmpd="sng" algn="ctr">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lt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lt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lt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lt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lt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lt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lt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lt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lt1"/>
                </a:solidFill>
                <a:latin typeface="+mn-lt"/>
                <a:ea typeface="+mn-ea"/>
                <a:cs typeface="+mn-cs"/>
              </a:defRPr>
            </a:lvl9pPr>
          </a:lstStyle>
          <a:p>
            <a:r>
              <a:rPr lang="en-GB" sz="3000">
                <a:solidFill>
                  <a:schemeClr val="tx1"/>
                </a:solidFill>
              </a:rPr>
              <a:t>Q: Predict what their parents reaction would be if they found out exactly what they had been up to. Use </a:t>
            </a:r>
            <a:r>
              <a:rPr lang="en-GB" sz="3000" b="1">
                <a:solidFill>
                  <a:schemeClr val="tx1"/>
                </a:solidFill>
              </a:rPr>
              <a:t>evidence</a:t>
            </a:r>
            <a:r>
              <a:rPr lang="en-GB" sz="3000">
                <a:solidFill>
                  <a:schemeClr val="tx1"/>
                </a:solidFill>
              </a:rPr>
              <a:t> from the text to support your answer. </a:t>
            </a:r>
            <a:endParaRPr lang="en-GB" sz="3000" dirty="0">
              <a:solidFill>
                <a:schemeClr val="tx1"/>
              </a:solidFill>
            </a:endParaRPr>
          </a:p>
        </p:txBody>
      </p:sp>
      <p:pic>
        <p:nvPicPr>
          <p:cNvPr id="4" name="Picture 3">
            <a:extLst>
              <a:ext uri="{FF2B5EF4-FFF2-40B4-BE49-F238E27FC236}">
                <a16:creationId xmlns:a16="http://schemas.microsoft.com/office/drawing/2014/main" id="{E65F5B40-3629-9146-90CF-488A12DF46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46286D30-61AE-7F45-825C-E439064601EB}"/>
              </a:ext>
            </a:extLst>
          </p:cNvPr>
          <p:cNvPicPr>
            <a:picLocks noChangeAspect="1"/>
          </p:cNvPicPr>
          <p:nvPr/>
        </p:nvPicPr>
        <p:blipFill>
          <a:blip r:embed="rId4"/>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274573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D3BE3DC-CC29-6749-B266-281D52CF6F95}"/>
              </a:ext>
            </a:extLst>
          </p:cNvPr>
          <p:cNvSpPr txBox="1"/>
          <p:nvPr/>
        </p:nvSpPr>
        <p:spPr>
          <a:xfrm>
            <a:off x="6528050" y="4879279"/>
            <a:ext cx="3727160" cy="1477328"/>
          </a:xfrm>
          <a:prstGeom prst="rect">
            <a:avLst/>
          </a:prstGeom>
          <a:noFill/>
        </p:spPr>
        <p:txBody>
          <a:bodyPr wrap="square" rtlCol="0">
            <a:spAutoFit/>
          </a:bodyPr>
          <a:lstStyle/>
          <a:p>
            <a:pPr marL="285750" indent="-285750">
              <a:buFont typeface="Arial" panose="020B0604020202020204" pitchFamily="34" charset="0"/>
              <a:buChar char="•"/>
            </a:pPr>
            <a:r>
              <a:rPr lang="en-GB" dirty="0"/>
              <a:t>they have been seen by the creatures on that planet. It says: </a:t>
            </a:r>
            <a:r>
              <a:rPr lang="en-GB" b="1" i="1" dirty="0"/>
              <a:t>The poor farm-hand stood hypnotised, his heart torn between terror and rapture. </a:t>
            </a:r>
          </a:p>
        </p:txBody>
      </p:sp>
      <p:sp>
        <p:nvSpPr>
          <p:cNvPr id="8" name="TextBox 7">
            <a:extLst>
              <a:ext uri="{FF2B5EF4-FFF2-40B4-BE49-F238E27FC236}">
                <a16:creationId xmlns:a16="http://schemas.microsoft.com/office/drawing/2014/main" id="{86357AC4-1B5A-E54C-A1E5-EFED665750CE}"/>
              </a:ext>
            </a:extLst>
          </p:cNvPr>
          <p:cNvSpPr txBox="1"/>
          <p:nvPr/>
        </p:nvSpPr>
        <p:spPr>
          <a:xfrm>
            <a:off x="1919536" y="260648"/>
            <a:ext cx="8352928" cy="584775"/>
          </a:xfrm>
          <a:prstGeom prst="rect">
            <a:avLst/>
          </a:prstGeom>
          <a:solidFill>
            <a:srgbClr val="FDFEDA"/>
          </a:solidFill>
          <a:ln w="3175">
            <a:solidFill>
              <a:schemeClr val="accent1"/>
            </a:solidFill>
          </a:ln>
        </p:spPr>
        <p:txBody>
          <a:bodyPr wrap="square" rtlCol="0">
            <a:spAutoFit/>
          </a:bodyPr>
          <a:lstStyle/>
          <a:p>
            <a:pPr algn="ctr"/>
            <a:r>
              <a:rPr lang="en-US" sz="3200" dirty="0"/>
              <a:t>Time to share your predictions</a:t>
            </a:r>
          </a:p>
        </p:txBody>
      </p:sp>
      <p:sp>
        <p:nvSpPr>
          <p:cNvPr id="9" name="TextBox 8">
            <a:extLst>
              <a:ext uri="{FF2B5EF4-FFF2-40B4-BE49-F238E27FC236}">
                <a16:creationId xmlns:a16="http://schemas.microsoft.com/office/drawing/2014/main" id="{7BF08201-C25B-3943-8A23-E0CA4CBA0AF0}"/>
              </a:ext>
            </a:extLst>
          </p:cNvPr>
          <p:cNvSpPr txBox="1"/>
          <p:nvPr/>
        </p:nvSpPr>
        <p:spPr>
          <a:xfrm>
            <a:off x="1919536" y="1052737"/>
            <a:ext cx="8352928" cy="477054"/>
          </a:xfrm>
          <a:prstGeom prst="rect">
            <a:avLst/>
          </a:prstGeom>
          <a:solidFill>
            <a:schemeClr val="accent6">
              <a:lumMod val="40000"/>
              <a:lumOff val="60000"/>
            </a:schemeClr>
          </a:solidFill>
          <a:ln w="3175">
            <a:solidFill>
              <a:schemeClr val="accent1"/>
            </a:solidFill>
          </a:ln>
        </p:spPr>
        <p:txBody>
          <a:bodyPr wrap="square" rtlCol="0">
            <a:spAutoFit/>
          </a:bodyPr>
          <a:lstStyle/>
          <a:p>
            <a:r>
              <a:rPr lang="en-US" sz="2500" dirty="0"/>
              <a:t>I predict that their parents’ reaction would have been…</a:t>
            </a:r>
          </a:p>
        </p:txBody>
      </p:sp>
      <p:sp>
        <p:nvSpPr>
          <p:cNvPr id="10" name="TextBox 9">
            <a:extLst>
              <a:ext uri="{FF2B5EF4-FFF2-40B4-BE49-F238E27FC236}">
                <a16:creationId xmlns:a16="http://schemas.microsoft.com/office/drawing/2014/main" id="{836B461E-0E99-234B-B953-6F88EA405AE9}"/>
              </a:ext>
            </a:extLst>
          </p:cNvPr>
          <p:cNvSpPr txBox="1"/>
          <p:nvPr/>
        </p:nvSpPr>
        <p:spPr>
          <a:xfrm>
            <a:off x="2615269" y="1613066"/>
            <a:ext cx="1152128" cy="477054"/>
          </a:xfrm>
          <a:prstGeom prst="rect">
            <a:avLst/>
          </a:prstGeom>
          <a:noFill/>
        </p:spPr>
        <p:txBody>
          <a:bodyPr wrap="square" rtlCol="0">
            <a:spAutoFit/>
          </a:bodyPr>
          <a:lstStyle/>
          <a:p>
            <a:r>
              <a:rPr lang="en-US" sz="2500" dirty="0"/>
              <a:t>shock</a:t>
            </a:r>
          </a:p>
        </p:txBody>
      </p:sp>
      <p:sp>
        <p:nvSpPr>
          <p:cNvPr id="11" name="TextBox 10">
            <a:extLst>
              <a:ext uri="{FF2B5EF4-FFF2-40B4-BE49-F238E27FC236}">
                <a16:creationId xmlns:a16="http://schemas.microsoft.com/office/drawing/2014/main" id="{31AEC9E4-E388-304D-ADBF-E88C485B8015}"/>
              </a:ext>
            </a:extLst>
          </p:cNvPr>
          <p:cNvSpPr txBox="1"/>
          <p:nvPr/>
        </p:nvSpPr>
        <p:spPr>
          <a:xfrm>
            <a:off x="3935760" y="1599012"/>
            <a:ext cx="1152128" cy="477054"/>
          </a:xfrm>
          <a:prstGeom prst="rect">
            <a:avLst/>
          </a:prstGeom>
          <a:noFill/>
        </p:spPr>
        <p:txBody>
          <a:bodyPr wrap="square" rtlCol="0">
            <a:spAutoFit/>
          </a:bodyPr>
          <a:lstStyle/>
          <a:p>
            <a:r>
              <a:rPr lang="en-US" sz="2500" dirty="0"/>
              <a:t>horror</a:t>
            </a:r>
          </a:p>
        </p:txBody>
      </p:sp>
      <p:sp>
        <p:nvSpPr>
          <p:cNvPr id="12" name="TextBox 11">
            <a:extLst>
              <a:ext uri="{FF2B5EF4-FFF2-40B4-BE49-F238E27FC236}">
                <a16:creationId xmlns:a16="http://schemas.microsoft.com/office/drawing/2014/main" id="{B28E5311-2517-E74A-B1EA-947899BB8B8A}"/>
              </a:ext>
            </a:extLst>
          </p:cNvPr>
          <p:cNvSpPr txBox="1"/>
          <p:nvPr/>
        </p:nvSpPr>
        <p:spPr>
          <a:xfrm>
            <a:off x="5159896" y="1599012"/>
            <a:ext cx="936104" cy="477054"/>
          </a:xfrm>
          <a:prstGeom prst="rect">
            <a:avLst/>
          </a:prstGeom>
          <a:noFill/>
        </p:spPr>
        <p:txBody>
          <a:bodyPr wrap="square" rtlCol="0">
            <a:spAutoFit/>
          </a:bodyPr>
          <a:lstStyle/>
          <a:p>
            <a:r>
              <a:rPr lang="en-US" sz="2500" dirty="0"/>
              <a:t>anger</a:t>
            </a:r>
          </a:p>
        </p:txBody>
      </p:sp>
      <p:sp>
        <p:nvSpPr>
          <p:cNvPr id="13" name="TextBox 12">
            <a:extLst>
              <a:ext uri="{FF2B5EF4-FFF2-40B4-BE49-F238E27FC236}">
                <a16:creationId xmlns:a16="http://schemas.microsoft.com/office/drawing/2014/main" id="{79305A98-D0B0-4E44-84C8-5654DA891BEB}"/>
              </a:ext>
            </a:extLst>
          </p:cNvPr>
          <p:cNvSpPr txBox="1"/>
          <p:nvPr/>
        </p:nvSpPr>
        <p:spPr>
          <a:xfrm>
            <a:off x="6384032" y="1590220"/>
            <a:ext cx="1080120" cy="477054"/>
          </a:xfrm>
          <a:prstGeom prst="rect">
            <a:avLst/>
          </a:prstGeom>
          <a:noFill/>
        </p:spPr>
        <p:txBody>
          <a:bodyPr wrap="square" rtlCol="0">
            <a:spAutoFit/>
          </a:bodyPr>
          <a:lstStyle/>
          <a:p>
            <a:r>
              <a:rPr lang="en-US" sz="2500" dirty="0"/>
              <a:t>fear </a:t>
            </a:r>
          </a:p>
        </p:txBody>
      </p:sp>
      <p:sp>
        <p:nvSpPr>
          <p:cNvPr id="14" name="TextBox 13">
            <a:extLst>
              <a:ext uri="{FF2B5EF4-FFF2-40B4-BE49-F238E27FC236}">
                <a16:creationId xmlns:a16="http://schemas.microsoft.com/office/drawing/2014/main" id="{B7F63863-D0B9-5143-B1CA-8020815FFA7D}"/>
              </a:ext>
            </a:extLst>
          </p:cNvPr>
          <p:cNvSpPr txBox="1"/>
          <p:nvPr/>
        </p:nvSpPr>
        <p:spPr>
          <a:xfrm>
            <a:off x="1902282" y="2742725"/>
            <a:ext cx="8352928" cy="477054"/>
          </a:xfrm>
          <a:prstGeom prst="rect">
            <a:avLst/>
          </a:prstGeom>
          <a:solidFill>
            <a:schemeClr val="accent6">
              <a:lumMod val="40000"/>
              <a:lumOff val="60000"/>
            </a:schemeClr>
          </a:solidFill>
          <a:ln w="3175">
            <a:solidFill>
              <a:schemeClr val="accent1"/>
            </a:solidFill>
          </a:ln>
        </p:spPr>
        <p:txBody>
          <a:bodyPr wrap="square" rtlCol="0">
            <a:spAutoFit/>
          </a:bodyPr>
          <a:lstStyle/>
          <a:p>
            <a:r>
              <a:rPr lang="en-US" sz="2500" dirty="0"/>
              <a:t>I predict this because…</a:t>
            </a:r>
          </a:p>
        </p:txBody>
      </p:sp>
      <p:sp>
        <p:nvSpPr>
          <p:cNvPr id="17" name="TextBox 16">
            <a:extLst>
              <a:ext uri="{FF2B5EF4-FFF2-40B4-BE49-F238E27FC236}">
                <a16:creationId xmlns:a16="http://schemas.microsoft.com/office/drawing/2014/main" id="{CD01F621-E5FE-BD40-89F9-FBC17163448D}"/>
              </a:ext>
            </a:extLst>
          </p:cNvPr>
          <p:cNvSpPr txBox="1"/>
          <p:nvPr/>
        </p:nvSpPr>
        <p:spPr>
          <a:xfrm>
            <a:off x="1919536" y="2159340"/>
            <a:ext cx="8352928" cy="477054"/>
          </a:xfrm>
          <a:prstGeom prst="rect">
            <a:avLst/>
          </a:prstGeom>
          <a:solidFill>
            <a:schemeClr val="accent2">
              <a:lumMod val="40000"/>
              <a:lumOff val="60000"/>
            </a:schemeClr>
          </a:solidFill>
          <a:ln w="3175">
            <a:solidFill>
              <a:schemeClr val="accent1"/>
            </a:solidFill>
          </a:ln>
        </p:spPr>
        <p:txBody>
          <a:bodyPr wrap="square" rtlCol="0">
            <a:spAutoFit/>
          </a:bodyPr>
          <a:lstStyle/>
          <a:p>
            <a:r>
              <a:rPr lang="en-US" sz="2500" dirty="0"/>
              <a:t>Did you come up with any other reactions?</a:t>
            </a:r>
          </a:p>
        </p:txBody>
      </p:sp>
      <p:sp>
        <p:nvSpPr>
          <p:cNvPr id="18" name="TextBox 17">
            <a:extLst>
              <a:ext uri="{FF2B5EF4-FFF2-40B4-BE49-F238E27FC236}">
                <a16:creationId xmlns:a16="http://schemas.microsoft.com/office/drawing/2014/main" id="{6CFB5266-97E4-7B45-B912-2F48B0FA893B}"/>
              </a:ext>
            </a:extLst>
          </p:cNvPr>
          <p:cNvSpPr txBox="1"/>
          <p:nvPr/>
        </p:nvSpPr>
        <p:spPr>
          <a:xfrm>
            <a:off x="1921982" y="3467590"/>
            <a:ext cx="3741970" cy="1477328"/>
          </a:xfrm>
          <a:prstGeom prst="rect">
            <a:avLst/>
          </a:prstGeom>
          <a:noFill/>
        </p:spPr>
        <p:txBody>
          <a:bodyPr wrap="square" rtlCol="0">
            <a:spAutoFit/>
          </a:bodyPr>
          <a:lstStyle/>
          <a:p>
            <a:pPr marL="285750" indent="-285750">
              <a:buFont typeface="Arial" panose="020B0604020202020204" pitchFamily="34" charset="0"/>
              <a:buChar char="•"/>
            </a:pPr>
            <a:r>
              <a:rPr lang="en-GB" dirty="0"/>
              <a:t>they have taken the space-craft out on their own. It says: </a:t>
            </a:r>
            <a:r>
              <a:rPr lang="en-GB" b="1" i="1" dirty="0"/>
              <a:t>Alan and Beth…were taking their parents’ Galaxy Hopper spacecraft for a quick spin before supper.</a:t>
            </a:r>
          </a:p>
        </p:txBody>
      </p:sp>
      <p:sp>
        <p:nvSpPr>
          <p:cNvPr id="19" name="TextBox 18">
            <a:extLst>
              <a:ext uri="{FF2B5EF4-FFF2-40B4-BE49-F238E27FC236}">
                <a16:creationId xmlns:a16="http://schemas.microsoft.com/office/drawing/2014/main" id="{1A663017-EDB1-9641-8C2B-0FC0B1C2EC12}"/>
              </a:ext>
            </a:extLst>
          </p:cNvPr>
          <p:cNvSpPr txBox="1"/>
          <p:nvPr/>
        </p:nvSpPr>
        <p:spPr>
          <a:xfrm>
            <a:off x="6528050" y="3474113"/>
            <a:ext cx="3727160" cy="1200329"/>
          </a:xfrm>
          <a:prstGeom prst="rect">
            <a:avLst/>
          </a:prstGeom>
          <a:noFill/>
        </p:spPr>
        <p:txBody>
          <a:bodyPr wrap="square" rtlCol="0">
            <a:spAutoFit/>
          </a:bodyPr>
          <a:lstStyle/>
          <a:p>
            <a:pPr marL="285750" indent="-285750">
              <a:buFont typeface="Arial" panose="020B0604020202020204" pitchFamily="34" charset="0"/>
              <a:buChar char="•"/>
            </a:pPr>
            <a:r>
              <a:rPr lang="en-GB" dirty="0"/>
              <a:t>they have flown into an unknown solar system. It says: </a:t>
            </a:r>
            <a:r>
              <a:rPr lang="en-GB" b="1" i="1" dirty="0"/>
              <a:t>Beth popped the craft into a solar system that Alan had never visited before.</a:t>
            </a:r>
          </a:p>
        </p:txBody>
      </p:sp>
      <p:sp>
        <p:nvSpPr>
          <p:cNvPr id="20" name="TextBox 19">
            <a:extLst>
              <a:ext uri="{FF2B5EF4-FFF2-40B4-BE49-F238E27FC236}">
                <a16:creationId xmlns:a16="http://schemas.microsoft.com/office/drawing/2014/main" id="{9F143C89-EBE5-F340-801E-ED98F979532B}"/>
              </a:ext>
            </a:extLst>
          </p:cNvPr>
          <p:cNvSpPr txBox="1"/>
          <p:nvPr/>
        </p:nvSpPr>
        <p:spPr>
          <a:xfrm>
            <a:off x="1919536" y="5085184"/>
            <a:ext cx="3741970" cy="923330"/>
          </a:xfrm>
          <a:prstGeom prst="rect">
            <a:avLst/>
          </a:prstGeom>
          <a:noFill/>
        </p:spPr>
        <p:txBody>
          <a:bodyPr wrap="square" rtlCol="0">
            <a:spAutoFit/>
          </a:bodyPr>
          <a:lstStyle/>
          <a:p>
            <a:pPr marL="285750" indent="-285750">
              <a:buFont typeface="Arial" panose="020B0604020202020204" pitchFamily="34" charset="0"/>
              <a:buChar char="•"/>
            </a:pPr>
            <a:r>
              <a:rPr lang="en-GB" dirty="0"/>
              <a:t>they have visited an unknown planet. </a:t>
            </a:r>
            <a:r>
              <a:rPr lang="en-GB" b="1" i="1" dirty="0"/>
              <a:t>‘Anyway, want to take a closer look at the planet?...’</a:t>
            </a:r>
          </a:p>
        </p:txBody>
      </p:sp>
      <p:pic>
        <p:nvPicPr>
          <p:cNvPr id="15" name="Picture 14">
            <a:extLst>
              <a:ext uri="{FF2B5EF4-FFF2-40B4-BE49-F238E27FC236}">
                <a16:creationId xmlns:a16="http://schemas.microsoft.com/office/drawing/2014/main" id="{B98C35BB-A1EE-7646-9804-BBC1730E69F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32BBFD21-4C60-0347-A32F-7520FA397F68}"/>
              </a:ext>
            </a:extLst>
          </p:cNvPr>
          <p:cNvPicPr>
            <a:picLocks noChangeAspect="1"/>
          </p:cNvPicPr>
          <p:nvPr/>
        </p:nvPicPr>
        <p:blipFill>
          <a:blip r:embed="rId3"/>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608450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anim calcmode="lin" valueType="num">
                                      <p:cBhvr additive="base">
                                        <p:cTn id="31"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dissolv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dissolve">
                                      <p:cBhvr>
                                        <p:cTn id="42" dur="5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dissolve">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dissolv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P spid="13"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42939-D979-5143-8CB1-8828148BDA0D}"/>
              </a:ext>
            </a:extLst>
          </p:cNvPr>
          <p:cNvSpPr>
            <a:spLocks noGrp="1"/>
          </p:cNvSpPr>
          <p:nvPr>
            <p:ph type="title"/>
          </p:nvPr>
        </p:nvSpPr>
        <p:spPr>
          <a:xfrm>
            <a:off x="1558038" y="365125"/>
            <a:ext cx="8752268" cy="1304132"/>
          </a:xfrm>
          <a:solidFill>
            <a:srgbClr val="FDFEDA"/>
          </a:solidFill>
          <a:ln>
            <a:solidFill>
              <a:schemeClr val="accent1"/>
            </a:solidFill>
          </a:ln>
        </p:spPr>
        <p:txBody>
          <a:bodyPr/>
          <a:lstStyle/>
          <a:p>
            <a:pPr algn="ctr"/>
            <a:r>
              <a:rPr lang="en-US" dirty="0"/>
              <a:t>Reflection</a:t>
            </a:r>
          </a:p>
        </p:txBody>
      </p:sp>
      <p:pic>
        <p:nvPicPr>
          <p:cNvPr id="4" name="Picture 3">
            <a:extLst>
              <a:ext uri="{FF2B5EF4-FFF2-40B4-BE49-F238E27FC236}">
                <a16:creationId xmlns:a16="http://schemas.microsoft.com/office/drawing/2014/main" id="{52A39850-842B-434B-8E12-73EB645A00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829381F0-F6B0-6F40-9AD2-982F07313BC5}"/>
              </a:ext>
            </a:extLst>
          </p:cNvPr>
          <p:cNvPicPr>
            <a:picLocks noChangeAspect="1"/>
          </p:cNvPicPr>
          <p:nvPr/>
        </p:nvPicPr>
        <p:blipFill>
          <a:blip r:embed="rId3"/>
          <a:stretch>
            <a:fillRect/>
          </a:stretch>
        </p:blipFill>
        <p:spPr>
          <a:xfrm>
            <a:off x="10925666" y="298983"/>
            <a:ext cx="993979" cy="665572"/>
          </a:xfrm>
          <a:prstGeom prst="rect">
            <a:avLst/>
          </a:prstGeom>
        </p:spPr>
      </p:pic>
      <p:sp>
        <p:nvSpPr>
          <p:cNvPr id="6" name="Rectangle: Rounded Corners 9">
            <a:extLst>
              <a:ext uri="{FF2B5EF4-FFF2-40B4-BE49-F238E27FC236}">
                <a16:creationId xmlns:a16="http://schemas.microsoft.com/office/drawing/2014/main" id="{9A86877D-2D49-B344-BD72-01AB365A1307}"/>
              </a:ext>
            </a:extLst>
          </p:cNvPr>
          <p:cNvSpPr/>
          <p:nvPr/>
        </p:nvSpPr>
        <p:spPr>
          <a:xfrm>
            <a:off x="838200" y="2279560"/>
            <a:ext cx="6461036" cy="361809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r>
              <a:rPr lang="en-GB" altLang="en-US" sz="2500" dirty="0">
                <a:solidFill>
                  <a:schemeClr val="tx1"/>
                </a:solidFill>
                <a:cs typeface="Arial" panose="020B0604020202020204" pitchFamily="34" charset="0"/>
              </a:rPr>
              <a:t>When you are looking for evidence, remember to:</a:t>
            </a:r>
          </a:p>
          <a:p>
            <a:pPr eaLnBrk="1" hangingPunct="1">
              <a:spcBef>
                <a:spcPts val="0"/>
              </a:spcBef>
              <a:defRPr/>
            </a:pPr>
            <a:endParaRPr lang="en-GB" altLang="en-US" sz="2500" dirty="0">
              <a:solidFill>
                <a:schemeClr val="tx1"/>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r>
              <a:rPr lang="en-GB" altLang="en-US" sz="2500" dirty="0">
                <a:solidFill>
                  <a:schemeClr val="tx1"/>
                </a:solidFill>
                <a:cs typeface="Arial" panose="020B0604020202020204" pitchFamily="34" charset="0"/>
              </a:rPr>
              <a:t>Find all the key words in the text.</a:t>
            </a:r>
          </a:p>
          <a:p>
            <a:pPr marL="342900" indent="-342900" eaLnBrk="1" hangingPunct="1">
              <a:spcBef>
                <a:spcPts val="0"/>
              </a:spcBef>
              <a:buFont typeface="Wingdings" panose="05000000000000000000" pitchFamily="2" charset="2"/>
              <a:buChar char="q"/>
              <a:defRPr/>
            </a:pPr>
            <a:r>
              <a:rPr lang="en-GB" altLang="en-US" sz="2500" dirty="0">
                <a:solidFill>
                  <a:schemeClr val="tx1"/>
                </a:solidFill>
                <a:cs typeface="Arial" panose="020B0604020202020204" pitchFamily="34" charset="0"/>
              </a:rPr>
              <a:t>Highlight them.</a:t>
            </a:r>
          </a:p>
          <a:p>
            <a:pPr marL="342900" indent="-342900" eaLnBrk="1" hangingPunct="1">
              <a:spcBef>
                <a:spcPts val="0"/>
              </a:spcBef>
              <a:buFont typeface="Wingdings" panose="05000000000000000000" pitchFamily="2" charset="2"/>
              <a:buChar char="q"/>
              <a:defRPr/>
            </a:pPr>
            <a:r>
              <a:rPr lang="en-GB" altLang="en-US" sz="2500" dirty="0">
                <a:solidFill>
                  <a:schemeClr val="tx1"/>
                </a:solidFill>
                <a:cs typeface="Arial" panose="020B0604020202020204" pitchFamily="34" charset="0"/>
              </a:rPr>
              <a:t>Use them to justify your prediction.</a:t>
            </a:r>
          </a:p>
          <a:p>
            <a:pPr marL="342900" indent="-342900" eaLnBrk="1" hangingPunct="1">
              <a:spcBef>
                <a:spcPts val="0"/>
              </a:spcBef>
              <a:buFont typeface="Wingdings" panose="05000000000000000000" pitchFamily="2" charset="2"/>
              <a:buChar char="q"/>
              <a:defRPr/>
            </a:pPr>
            <a:endParaRPr lang="en-GB" altLang="en-US" sz="2500" dirty="0">
              <a:solidFill>
                <a:schemeClr val="tx1"/>
              </a:solidFill>
              <a:cs typeface="Arial" panose="020B0604020202020204" pitchFamily="34" charset="0"/>
            </a:endParaRPr>
          </a:p>
          <a:p>
            <a:pPr eaLnBrk="1" hangingPunct="1">
              <a:spcBef>
                <a:spcPts val="0"/>
              </a:spcBef>
              <a:defRPr/>
            </a:pPr>
            <a:endParaRPr lang="en-GB" altLang="en-US" sz="2500" dirty="0">
              <a:solidFill>
                <a:schemeClr val="tx1"/>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endParaRPr lang="en-GB" altLang="en-US" sz="2500" dirty="0">
              <a:solidFill>
                <a:srgbClr val="002060"/>
              </a:solidFill>
              <a:cs typeface="Arial" panose="020B0604020202020204" pitchFamily="34" charset="0"/>
            </a:endParaRPr>
          </a:p>
          <a:p>
            <a:pPr algn="ctr" eaLnBrk="1" hangingPunct="1">
              <a:spcBef>
                <a:spcPts val="0"/>
              </a:spcBef>
              <a:defRPr/>
            </a:pPr>
            <a:endParaRPr lang="en-GB" altLang="en-US" sz="2500" dirty="0">
              <a:solidFill>
                <a:srgbClr val="002060"/>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endParaRPr lang="en-GB" altLang="en-US" sz="2500" dirty="0">
              <a:solidFill>
                <a:srgbClr val="002060"/>
              </a:solidFill>
              <a:cs typeface="Arial" panose="020B0604020202020204" pitchFamily="34" charset="0"/>
            </a:endParaRPr>
          </a:p>
        </p:txBody>
      </p:sp>
      <p:pic>
        <p:nvPicPr>
          <p:cNvPr id="9" name="Picture 2">
            <a:extLst>
              <a:ext uri="{FF2B5EF4-FFF2-40B4-BE49-F238E27FC236}">
                <a16:creationId xmlns:a16="http://schemas.microsoft.com/office/drawing/2014/main" id="{56167B5D-85C8-9548-8095-440DDD7539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8707" y="2988468"/>
            <a:ext cx="2925763" cy="220027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397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831</TotalTime>
  <Words>1977</Words>
  <Application>Microsoft Office PowerPoint</Application>
  <PresentationFormat>Widescreen</PresentationFormat>
  <Paragraphs>151</Paragraphs>
  <Slides>19</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Wingdings</vt:lpstr>
      <vt:lpstr>Office Theme</vt:lpstr>
      <vt:lpstr>Y6 Therapy </vt:lpstr>
      <vt:lpstr>Teacher Notes</vt:lpstr>
      <vt:lpstr>Vocabulary: Evidence</vt:lpstr>
      <vt:lpstr>We need to use evidence to back up our prediction. </vt:lpstr>
      <vt:lpstr>Predict what happens next…</vt:lpstr>
      <vt:lpstr>Predict what happens next…</vt:lpstr>
      <vt:lpstr>What would a good answer look like?</vt:lpstr>
      <vt:lpstr>The Hobbit by J.R.R. Tolkein</vt:lpstr>
      <vt:lpstr>Finding the key points</vt:lpstr>
      <vt:lpstr>PowerPoint Presentation</vt:lpstr>
      <vt:lpstr>PowerPoint Presentation</vt:lpstr>
      <vt:lpstr>PowerPoint Presentation</vt:lpstr>
      <vt:lpstr>PowerPoint Presentation</vt:lpstr>
      <vt:lpstr>PowerPoint Presentation</vt:lpstr>
      <vt:lpstr>Your prediction: Talk partners</vt:lpstr>
      <vt:lpstr>Read this text and answer the question using evidence to support your prediction.</vt:lpstr>
      <vt:lpstr>PowerPoint Presentation</vt:lpstr>
      <vt:lpstr>PowerPoint Presentation</vt:lpstr>
      <vt:lpstr>Reflection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Mike Davies</cp:lastModifiedBy>
  <cp:revision>101</cp:revision>
  <dcterms:created xsi:type="dcterms:W3CDTF">2017-03-29T13:14:03Z</dcterms:created>
  <dcterms:modified xsi:type="dcterms:W3CDTF">2019-06-07T07:22:34Z</dcterms:modified>
</cp:coreProperties>
</file>