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69" r:id="rId2"/>
    <p:sldId id="300" r:id="rId3"/>
    <p:sldId id="301" r:id="rId4"/>
    <p:sldId id="266" r:id="rId5"/>
    <p:sldId id="275" r:id="rId6"/>
    <p:sldId id="267" r:id="rId7"/>
    <p:sldId id="303" r:id="rId8"/>
    <p:sldId id="304" r:id="rId9"/>
    <p:sldId id="286" r:id="rId10"/>
    <p:sldId id="305" r:id="rId11"/>
    <p:sldId id="315" r:id="rId12"/>
    <p:sldId id="316" r:id="rId13"/>
    <p:sldId id="317" r:id="rId14"/>
    <p:sldId id="307" r:id="rId15"/>
    <p:sldId id="306" r:id="rId16"/>
    <p:sldId id="313" r:id="rId17"/>
    <p:sldId id="308" r:id="rId18"/>
    <p:sldId id="314" r:id="rId19"/>
    <p:sldId id="321" r:id="rId20"/>
    <p:sldId id="318" r:id="rId21"/>
    <p:sldId id="319" r:id="rId22"/>
    <p:sldId id="320" r:id="rId23"/>
    <p:sldId id="302" r:id="rId24"/>
    <p:sldId id="322" r:id="rId25"/>
    <p:sldId id="310" r:id="rId26"/>
    <p:sldId id="309" r:id="rId27"/>
    <p:sldId id="295" r:id="rId28"/>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68" d="100"/>
          <a:sy n="68" d="100"/>
        </p:scale>
        <p:origin x="1446" y="48"/>
      </p:cViewPr>
      <p:guideLst>
        <p:guide orient="horz" pos="2160"/>
        <p:guide pos="2880"/>
      </p:guideLst>
    </p:cSldViewPr>
  </p:slideViewPr>
  <p:outlineViewPr>
    <p:cViewPr>
      <p:scale>
        <a:sx n="33" d="100"/>
        <a:sy n="33" d="100"/>
      </p:scale>
      <p:origin x="0" y="11754"/>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332"/>
          </a:xfrm>
          <a:prstGeom prst="rect">
            <a:avLst/>
          </a:prstGeom>
        </p:spPr>
        <p:txBody>
          <a:bodyPr vert="horz" lIns="91440" tIns="45720" rIns="91440" bIns="45720" rtlCol="0"/>
          <a:lstStyle>
            <a:lvl1pPr algn="r">
              <a:defRPr sz="1200"/>
            </a:lvl1pPr>
          </a:lstStyle>
          <a:p>
            <a:fld id="{F1511DD1-4A09-4D3E-A7AA-47DA7AA6837D}" type="datetimeFigureOut">
              <a:rPr lang="en-GB" smtClean="0"/>
              <a:t>12/05/2026</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153"/>
            <a:ext cx="533527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889938"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3"/>
            <a:ext cx="2889938" cy="496332"/>
          </a:xfrm>
          <a:prstGeom prst="rect">
            <a:avLst/>
          </a:prstGeom>
        </p:spPr>
        <p:txBody>
          <a:bodyPr vert="horz" lIns="91440" tIns="45720" rIns="91440" bIns="45720" rtlCol="0" anchor="b"/>
          <a:lstStyle>
            <a:lvl1pPr algn="r">
              <a:defRPr sz="1200"/>
            </a:lvl1pPr>
          </a:lstStyle>
          <a:p>
            <a:fld id="{2A744BB2-0FF8-478D-9499-6E287C3CEF69}" type="slidenum">
              <a:rPr lang="en-GB" smtClean="0"/>
              <a:t>‹#›</a:t>
            </a:fld>
            <a:endParaRPr lang="en-GB"/>
          </a:p>
        </p:txBody>
      </p:sp>
    </p:spTree>
    <p:extLst>
      <p:ext uri="{BB962C8B-B14F-4D97-AF65-F5344CB8AC3E}">
        <p14:creationId xmlns:p14="http://schemas.microsoft.com/office/powerpoint/2010/main" val="37482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parents for attending workshop –helps us communicate the importance of</a:t>
            </a:r>
            <a:r>
              <a:rPr lang="en-GB" baseline="0" dirty="0"/>
              <a:t> Relationships and Sex Education in schools</a:t>
            </a:r>
            <a:endParaRPr lang="en-GB" dirty="0"/>
          </a:p>
          <a:p>
            <a:r>
              <a:rPr lang="en-GB" dirty="0"/>
              <a:t>Explain it will be recorded for other parents so</a:t>
            </a:r>
            <a:r>
              <a:rPr lang="en-GB" baseline="0" dirty="0"/>
              <a:t> it can be uploaded onto the website. </a:t>
            </a:r>
          </a:p>
          <a:p>
            <a:r>
              <a:rPr lang="en-GB" baseline="0" dirty="0"/>
              <a:t>Check if there are any other parents who don’t want to be </a:t>
            </a:r>
            <a:r>
              <a:rPr lang="en-GB" baseline="0" dirty="0" err="1"/>
              <a:t>frecorded</a:t>
            </a:r>
            <a:r>
              <a:rPr lang="en-GB" baseline="0" dirty="0"/>
              <a:t>? If so turn camera off. </a:t>
            </a:r>
            <a:endParaRPr lang="en-GB" dirty="0"/>
          </a:p>
        </p:txBody>
      </p:sp>
      <p:sp>
        <p:nvSpPr>
          <p:cNvPr id="4" name="Slide Number Placeholder 3"/>
          <p:cNvSpPr>
            <a:spLocks noGrp="1"/>
          </p:cNvSpPr>
          <p:nvPr>
            <p:ph type="sldNum" sz="quarter" idx="10"/>
          </p:nvPr>
        </p:nvSpPr>
        <p:spPr/>
        <p:txBody>
          <a:bodyPr/>
          <a:lstStyle/>
          <a:p>
            <a:fld id="{2A744BB2-0FF8-478D-9499-6E287C3CEF69}" type="slidenum">
              <a:rPr lang="en-GB" smtClean="0"/>
              <a:t>2</a:t>
            </a:fld>
            <a:endParaRPr lang="en-GB"/>
          </a:p>
        </p:txBody>
      </p:sp>
    </p:spTree>
    <p:extLst>
      <p:ext uri="{BB962C8B-B14F-4D97-AF65-F5344CB8AC3E}">
        <p14:creationId xmlns:p14="http://schemas.microsoft.com/office/powerpoint/2010/main" val="3388435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a:t>
            </a:r>
            <a:r>
              <a:rPr lang="en-GB" baseline="0" dirty="0"/>
              <a:t> that throughout the workshop, these terms will be mentioned a lot – explain their  meaning. </a:t>
            </a:r>
            <a:endParaRPr lang="en-GB" dirty="0"/>
          </a:p>
        </p:txBody>
      </p:sp>
      <p:sp>
        <p:nvSpPr>
          <p:cNvPr id="4" name="Slide Number Placeholder 3"/>
          <p:cNvSpPr>
            <a:spLocks noGrp="1"/>
          </p:cNvSpPr>
          <p:nvPr>
            <p:ph type="sldNum" sz="quarter" idx="10"/>
          </p:nvPr>
        </p:nvSpPr>
        <p:spPr/>
        <p:txBody>
          <a:bodyPr/>
          <a:lstStyle/>
          <a:p>
            <a:fld id="{2A744BB2-0FF8-478D-9499-6E287C3CEF69}" type="slidenum">
              <a:rPr lang="en-GB" smtClean="0"/>
              <a:t>3</a:t>
            </a:fld>
            <a:endParaRPr lang="en-GB"/>
          </a:p>
        </p:txBody>
      </p:sp>
    </p:spTree>
    <p:extLst>
      <p:ext uri="{BB962C8B-B14F-4D97-AF65-F5344CB8AC3E}">
        <p14:creationId xmlns:p14="http://schemas.microsoft.com/office/powerpoint/2010/main" val="2458980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r>
              <a:rPr lang="en-GB" dirty="0"/>
              <a:t>Emphasize</a:t>
            </a:r>
            <a:r>
              <a:rPr lang="en-GB" baseline="0" dirty="0"/>
              <a:t> the importance of it being a statutory requirement and the support we have given staff: </a:t>
            </a:r>
          </a:p>
          <a:p>
            <a:r>
              <a:rPr lang="en-GB" baseline="0" dirty="0"/>
              <a:t>- Sex Education Forum Training, Government recommended resources from Medway – linked on the website and shown later on in the workshop, feedback, SLT support in the lessons. </a:t>
            </a:r>
            <a:endParaRPr dirty="0"/>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r>
              <a:rPr lang="en-GB" dirty="0"/>
              <a:t>Emphasise that</a:t>
            </a:r>
            <a:r>
              <a:rPr lang="en-GB" baseline="0" dirty="0"/>
              <a:t> throughout these next few slides the science curriculum will naturally raise questions in your children’s minds. You may have already had them come home asking how </a:t>
            </a:r>
            <a:r>
              <a:rPr lang="en-GB" baseline="0" dirty="0" err="1"/>
              <a:t>babys</a:t>
            </a:r>
            <a:r>
              <a:rPr lang="en-GB" baseline="0" dirty="0"/>
              <a:t> are made because of the nature of the topics covered in science. Therefore it makes sense to close the cycle from the learning giving your children factually accurate information. Research shows that children who receive factually accurate information are more likely to have safe positive relationships later in life and conceive a child in a loving relationship than those who have not been taught the facts. This is why as a school we have chosen, like the vast majority of primary schools to teach sex education to support the relationships education which is compulsory. </a:t>
            </a:r>
            <a:endParaRPr dirty="0"/>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r>
              <a:rPr lang="en-GB" dirty="0"/>
              <a:t>At this age your</a:t>
            </a:r>
            <a:r>
              <a:rPr lang="en-GB" baseline="0" dirty="0"/>
              <a:t> children may have heard inaccurate information from peers or outside sources on how a baby is made so it is crucial to help them understand the facts – linking back to the point made on the first of these curriculum slides. </a:t>
            </a:r>
            <a:endParaRPr dirty="0"/>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r>
              <a:rPr lang="en-GB" dirty="0" err="1"/>
              <a:t>Asa</a:t>
            </a:r>
            <a:r>
              <a:rPr lang="en-GB" dirty="0"/>
              <a:t> result of the</a:t>
            </a:r>
            <a:r>
              <a:rPr lang="en-GB" baseline="0" dirty="0"/>
              <a:t> research, local school stances and government recommendations we are co-</a:t>
            </a:r>
            <a:r>
              <a:rPr lang="en-GB" baseline="0" dirty="0" err="1"/>
              <a:t>insiding</a:t>
            </a:r>
            <a:r>
              <a:rPr lang="en-GB" baseline="0" dirty="0"/>
              <a:t> our sex education with relationships education and our science curriculum. </a:t>
            </a:r>
          </a:p>
          <a:p>
            <a:r>
              <a:rPr lang="en-GB" baseline="0" dirty="0"/>
              <a:t>Explain there will be a series of four lessons which are linked and not isolated so that pupils have a wider view of a baby being born into a loving relationship. </a:t>
            </a:r>
            <a:endParaRPr dirty="0"/>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11</a:t>
            </a:fld>
            <a:endParaRPr lang="en-GB"/>
          </a:p>
        </p:txBody>
      </p:sp>
    </p:spTree>
    <p:extLst>
      <p:ext uri="{BB962C8B-B14F-4D97-AF65-F5344CB8AC3E}">
        <p14:creationId xmlns:p14="http://schemas.microsoft.com/office/powerpoint/2010/main" val="874047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 on what they will have learnt in year 5. </a:t>
            </a:r>
          </a:p>
        </p:txBody>
      </p:sp>
      <p:sp>
        <p:nvSpPr>
          <p:cNvPr id="4" name="Slide Number Placeholder 3"/>
          <p:cNvSpPr>
            <a:spLocks noGrp="1"/>
          </p:cNvSpPr>
          <p:nvPr>
            <p:ph type="sldNum" sz="quarter" idx="10"/>
          </p:nvPr>
        </p:nvSpPr>
        <p:spPr/>
        <p:txBody>
          <a:bodyPr/>
          <a:lstStyle/>
          <a:p>
            <a:fld id="{2A744BB2-0FF8-478D-9499-6E287C3CEF69}" type="slidenum">
              <a:rPr lang="en-GB" smtClean="0"/>
              <a:t>12</a:t>
            </a:fld>
            <a:endParaRPr lang="en-GB"/>
          </a:p>
        </p:txBody>
      </p:sp>
    </p:spTree>
    <p:extLst>
      <p:ext uri="{BB962C8B-B14F-4D97-AF65-F5344CB8AC3E}">
        <p14:creationId xmlns:p14="http://schemas.microsoft.com/office/powerpoint/2010/main" val="32522527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13</a:t>
            </a:fld>
            <a:endParaRPr lang="en-GB"/>
          </a:p>
        </p:txBody>
      </p:sp>
    </p:spTree>
    <p:extLst>
      <p:ext uri="{BB962C8B-B14F-4D97-AF65-F5344CB8AC3E}">
        <p14:creationId xmlns:p14="http://schemas.microsoft.com/office/powerpoint/2010/main" val="2781427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16</a:t>
            </a:fld>
            <a:endParaRPr lang="en-GB"/>
          </a:p>
        </p:txBody>
      </p:sp>
    </p:spTree>
    <p:extLst>
      <p:ext uri="{BB962C8B-B14F-4D97-AF65-F5344CB8AC3E}">
        <p14:creationId xmlns:p14="http://schemas.microsoft.com/office/powerpoint/2010/main" val="12507588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r>
              <a:rPr lang="en-GB" dirty="0"/>
              <a:t>Explain</a:t>
            </a:r>
            <a:r>
              <a:rPr lang="en-GB" baseline="0" dirty="0"/>
              <a:t> that this is the only lesson which parents could opt their children out of but we strongly recommend that they don’t for their own personal growth – relate back to what the research proves again. </a:t>
            </a:r>
            <a:endParaRPr dirty="0"/>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18</a:t>
            </a:fld>
            <a:endParaRPr lang="en-GB"/>
          </a:p>
        </p:txBody>
      </p:sp>
    </p:spTree>
    <p:extLst>
      <p:ext uri="{BB962C8B-B14F-4D97-AF65-F5344CB8AC3E}">
        <p14:creationId xmlns:p14="http://schemas.microsoft.com/office/powerpoint/2010/main" val="39062003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19</a:t>
            </a:fld>
            <a:endParaRPr lang="en-GB"/>
          </a:p>
        </p:txBody>
      </p:sp>
    </p:spTree>
    <p:extLst>
      <p:ext uri="{BB962C8B-B14F-4D97-AF65-F5344CB8AC3E}">
        <p14:creationId xmlns:p14="http://schemas.microsoft.com/office/powerpoint/2010/main" val="1820591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20</a:t>
            </a:fld>
            <a:endParaRPr lang="en-GB"/>
          </a:p>
        </p:txBody>
      </p:sp>
    </p:spTree>
    <p:extLst>
      <p:ext uri="{BB962C8B-B14F-4D97-AF65-F5344CB8AC3E}">
        <p14:creationId xmlns:p14="http://schemas.microsoft.com/office/powerpoint/2010/main" val="3269941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21</a:t>
            </a:fld>
            <a:endParaRPr lang="en-GB"/>
          </a:p>
        </p:txBody>
      </p:sp>
    </p:spTree>
    <p:extLst>
      <p:ext uri="{BB962C8B-B14F-4D97-AF65-F5344CB8AC3E}">
        <p14:creationId xmlns:p14="http://schemas.microsoft.com/office/powerpoint/2010/main" val="1802461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22</a:t>
            </a:fld>
            <a:endParaRPr lang="en-GB"/>
          </a:p>
        </p:txBody>
      </p:sp>
    </p:spTree>
    <p:extLst>
      <p:ext uri="{BB962C8B-B14F-4D97-AF65-F5344CB8AC3E}">
        <p14:creationId xmlns:p14="http://schemas.microsoft.com/office/powerpoint/2010/main" val="18239062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67513" y="4715832"/>
            <a:ext cx="5334015"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854075" y="744538"/>
            <a:ext cx="4960938"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9"/>
        <p:cNvGrpSpPr/>
        <p:nvPr/>
      </p:nvGrpSpPr>
      <p:grpSpPr>
        <a:xfrm>
          <a:off x="0" y="0"/>
          <a:ext cx="0" cy="0"/>
          <a:chOff x="0" y="0"/>
          <a:chExt cx="0" cy="0"/>
        </a:xfrm>
      </p:grpSpPr>
      <p:sp>
        <p:nvSpPr>
          <p:cNvPr id="20" name="Google Shape;20;p1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9"/>
          <p:cNvSpPr txBox="1">
            <a:spLocks noGrp="1"/>
          </p:cNvSpPr>
          <p:nvPr>
            <p:ph type="body" idx="1"/>
          </p:nvPr>
        </p:nvSpPr>
        <p:spPr>
          <a:xfrm>
            <a:off x="457200" y="1600201"/>
            <a:ext cx="8229600" cy="3917031"/>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2" name="Google Shape;22;p1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23" name="Google Shape;23;p1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24" name="Google Shape;24;p1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15932444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7"/>
        <p:cNvGrpSpPr/>
        <p:nvPr/>
      </p:nvGrpSpPr>
      <p:grpSpPr>
        <a:xfrm>
          <a:off x="0" y="0"/>
          <a:ext cx="0" cy="0"/>
          <a:chOff x="0" y="0"/>
          <a:chExt cx="0" cy="0"/>
        </a:xfrm>
      </p:grpSpPr>
      <p:sp>
        <p:nvSpPr>
          <p:cNvPr id="38" name="Google Shape;38;p2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2"/>
          <p:cNvSpPr txBox="1">
            <a:spLocks noGrp="1"/>
          </p:cNvSpPr>
          <p:nvPr>
            <p:ph type="body" idx="1"/>
          </p:nvPr>
        </p:nvSpPr>
        <p:spPr>
          <a:xfrm>
            <a:off x="457200" y="1600201"/>
            <a:ext cx="4038600" cy="3917032"/>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0" name="Google Shape;40;p22"/>
          <p:cNvSpPr txBox="1">
            <a:spLocks noGrp="1"/>
          </p:cNvSpPr>
          <p:nvPr>
            <p:ph type="body" idx="2"/>
          </p:nvPr>
        </p:nvSpPr>
        <p:spPr>
          <a:xfrm>
            <a:off x="4648200" y="1600201"/>
            <a:ext cx="4038600" cy="3917032"/>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1" name="Google Shape;41;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42" name="Google Shape;42;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43" name="Google Shape;43;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7278955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4"/>
        <p:cNvGrpSpPr/>
        <p:nvPr/>
      </p:nvGrpSpPr>
      <p:grpSpPr>
        <a:xfrm>
          <a:off x="0" y="0"/>
          <a:ext cx="0" cy="0"/>
          <a:chOff x="0" y="0"/>
          <a:chExt cx="0" cy="0"/>
        </a:xfrm>
      </p:grpSpPr>
      <p:sp>
        <p:nvSpPr>
          <p:cNvPr id="45" name="Google Shape;45;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3"/>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47" name="Google Shape;47;p23"/>
          <p:cNvSpPr txBox="1">
            <a:spLocks noGrp="1"/>
          </p:cNvSpPr>
          <p:nvPr>
            <p:ph type="body" idx="2"/>
          </p:nvPr>
        </p:nvSpPr>
        <p:spPr>
          <a:xfrm>
            <a:off x="457200" y="2174875"/>
            <a:ext cx="4040188" cy="3342357"/>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48" name="Google Shape;48;p23"/>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49" name="Google Shape;49;p23"/>
          <p:cNvSpPr txBox="1">
            <a:spLocks noGrp="1"/>
          </p:cNvSpPr>
          <p:nvPr>
            <p:ph type="body" idx="4"/>
          </p:nvPr>
        </p:nvSpPr>
        <p:spPr>
          <a:xfrm>
            <a:off x="4645025" y="2174875"/>
            <a:ext cx="4041775" cy="3342357"/>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50" name="Google Shape;50;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1" name="Google Shape;51;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2" name="Google Shape;52;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10747721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3"/>
        <p:cNvGrpSpPr/>
        <p:nvPr/>
      </p:nvGrpSpPr>
      <p:grpSpPr>
        <a:xfrm>
          <a:off x="0" y="0"/>
          <a:ext cx="0" cy="0"/>
          <a:chOff x="0" y="0"/>
          <a:chExt cx="0" cy="0"/>
        </a:xfrm>
      </p:grpSpPr>
      <p:sp>
        <p:nvSpPr>
          <p:cNvPr id="54" name="Google Shape;54;p2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6" name="Google Shape;56;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7" name="Google Shape;57;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1653792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8"/>
        <p:cNvGrpSpPr/>
        <p:nvPr/>
      </p:nvGrpSpPr>
      <p:grpSpPr>
        <a:xfrm>
          <a:off x="0" y="0"/>
          <a:ext cx="0" cy="0"/>
          <a:chOff x="0" y="0"/>
          <a:chExt cx="0" cy="0"/>
        </a:xfrm>
      </p:grpSpPr>
      <p:sp>
        <p:nvSpPr>
          <p:cNvPr id="59" name="Google Shape;59;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0" name="Google Shape;60;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1" name="Google Shape;61;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5172197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2"/>
        <p:cNvGrpSpPr/>
        <p:nvPr/>
      </p:nvGrpSpPr>
      <p:grpSpPr>
        <a:xfrm>
          <a:off x="0" y="0"/>
          <a:ext cx="0" cy="0"/>
          <a:chOff x="0" y="0"/>
          <a:chExt cx="0" cy="0"/>
        </a:xfrm>
      </p:grpSpPr>
      <p:sp>
        <p:nvSpPr>
          <p:cNvPr id="63" name="Google Shape;63;p26"/>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6"/>
          <p:cNvSpPr txBox="1">
            <a:spLocks noGrp="1"/>
          </p:cNvSpPr>
          <p:nvPr>
            <p:ph type="body" idx="1"/>
          </p:nvPr>
        </p:nvSpPr>
        <p:spPr>
          <a:xfrm>
            <a:off x="3575050" y="273051"/>
            <a:ext cx="5111750" cy="5244182"/>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lt1"/>
              </a:buClr>
              <a:buSzPts val="3200"/>
              <a:buChar char="•"/>
              <a:defRPr sz="3200"/>
            </a:lvl1pPr>
            <a:lvl2pPr marL="914400" lvl="1" indent="-406400" algn="l">
              <a:spcBef>
                <a:spcPts val="560"/>
              </a:spcBef>
              <a:spcAft>
                <a:spcPts val="0"/>
              </a:spcAft>
              <a:buClr>
                <a:schemeClr val="lt1"/>
              </a:buClr>
              <a:buSzPts val="2800"/>
              <a:buChar char="–"/>
              <a:defRPr sz="2800"/>
            </a:lvl2pPr>
            <a:lvl3pPr marL="1371600" lvl="2" indent="-381000" algn="l">
              <a:spcBef>
                <a:spcPts val="480"/>
              </a:spcBef>
              <a:spcAft>
                <a:spcPts val="0"/>
              </a:spcAft>
              <a:buClr>
                <a:schemeClr val="lt1"/>
              </a:buClr>
              <a:buSzPts val="2400"/>
              <a:buChar char="•"/>
              <a:defRPr sz="2400"/>
            </a:lvl3pPr>
            <a:lvl4pPr marL="1828800" lvl="3" indent="-355600" algn="l">
              <a:spcBef>
                <a:spcPts val="400"/>
              </a:spcBef>
              <a:spcAft>
                <a:spcPts val="0"/>
              </a:spcAft>
              <a:buClr>
                <a:schemeClr val="lt1"/>
              </a:buClr>
              <a:buSzPts val="2000"/>
              <a:buChar char="–"/>
              <a:defRPr sz="2000"/>
            </a:lvl4pPr>
            <a:lvl5pPr marL="2286000" lvl="4" indent="-355600" algn="l">
              <a:spcBef>
                <a:spcPts val="400"/>
              </a:spcBef>
              <a:spcAft>
                <a:spcPts val="0"/>
              </a:spcAft>
              <a:buClr>
                <a:schemeClr val="lt1"/>
              </a:buClr>
              <a:buSzPts val="2000"/>
              <a:buChar char="»"/>
              <a:defRPr sz="2000"/>
            </a:lvl5pPr>
            <a:lvl6pPr marL="2743200" lvl="5" indent="-355600" algn="l">
              <a:spcBef>
                <a:spcPts val="400"/>
              </a:spcBef>
              <a:spcAft>
                <a:spcPts val="0"/>
              </a:spcAft>
              <a:buClr>
                <a:schemeClr val="lt1"/>
              </a:buClr>
              <a:buSzPts val="2000"/>
              <a:buChar char="•"/>
              <a:defRPr sz="2000"/>
            </a:lvl6pPr>
            <a:lvl7pPr marL="3200400" lvl="6" indent="-355600" algn="l">
              <a:spcBef>
                <a:spcPts val="400"/>
              </a:spcBef>
              <a:spcAft>
                <a:spcPts val="0"/>
              </a:spcAft>
              <a:buClr>
                <a:schemeClr val="lt1"/>
              </a:buClr>
              <a:buSzPts val="2000"/>
              <a:buChar char="•"/>
              <a:defRPr sz="2000"/>
            </a:lvl7pPr>
            <a:lvl8pPr marL="3657600" lvl="7" indent="-355600" algn="l">
              <a:spcBef>
                <a:spcPts val="400"/>
              </a:spcBef>
              <a:spcAft>
                <a:spcPts val="0"/>
              </a:spcAft>
              <a:buClr>
                <a:schemeClr val="lt1"/>
              </a:buClr>
              <a:buSzPts val="2000"/>
              <a:buChar char="•"/>
              <a:defRPr sz="2000"/>
            </a:lvl8pPr>
            <a:lvl9pPr marL="4114800" lvl="8" indent="-355600" algn="l">
              <a:spcBef>
                <a:spcPts val="400"/>
              </a:spcBef>
              <a:spcAft>
                <a:spcPts val="0"/>
              </a:spcAft>
              <a:buClr>
                <a:schemeClr val="lt1"/>
              </a:buClr>
              <a:buSzPts val="2000"/>
              <a:buChar char="•"/>
              <a:defRPr sz="2000"/>
            </a:lvl9pPr>
          </a:lstStyle>
          <a:p>
            <a:endParaRPr/>
          </a:p>
        </p:txBody>
      </p:sp>
      <p:sp>
        <p:nvSpPr>
          <p:cNvPr id="65" name="Google Shape;65;p26"/>
          <p:cNvSpPr txBox="1">
            <a:spLocks noGrp="1"/>
          </p:cNvSpPr>
          <p:nvPr>
            <p:ph type="body" idx="2"/>
          </p:nvPr>
        </p:nvSpPr>
        <p:spPr>
          <a:xfrm>
            <a:off x="457200" y="1435101"/>
            <a:ext cx="3008313" cy="408213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66" name="Google Shape;66;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7" name="Google Shape;67;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8" name="Google Shape;68;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9997498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9"/>
        <p:cNvGrpSpPr/>
        <p:nvPr/>
      </p:nvGrpSpPr>
      <p:grpSpPr>
        <a:xfrm>
          <a:off x="0" y="0"/>
          <a:ext cx="0" cy="0"/>
          <a:chOff x="0" y="0"/>
          <a:chExt cx="0" cy="0"/>
        </a:xfrm>
      </p:grpSpPr>
      <p:sp>
        <p:nvSpPr>
          <p:cNvPr id="70" name="Google Shape;70;p27"/>
          <p:cNvSpPr txBox="1">
            <a:spLocks noGrp="1"/>
          </p:cNvSpPr>
          <p:nvPr>
            <p:ph type="title"/>
          </p:nvPr>
        </p:nvSpPr>
        <p:spPr>
          <a:xfrm>
            <a:off x="1763688" y="4437112"/>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7"/>
          <p:cNvSpPr>
            <a:spLocks noGrp="1"/>
          </p:cNvSpPr>
          <p:nvPr>
            <p:ph type="pic" idx="2"/>
          </p:nvPr>
        </p:nvSpPr>
        <p:spPr>
          <a:xfrm>
            <a:off x="1792288" y="612775"/>
            <a:ext cx="5486400" cy="3824337"/>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lt1"/>
              </a:buClr>
              <a:buSzPts val="3200"/>
              <a:buFont typeface="Arial"/>
              <a:buNone/>
              <a:defRPr sz="3200" b="0" i="0" u="none" strike="noStrike" cap="none">
                <a:solidFill>
                  <a:schemeClr val="lt1"/>
                </a:solidFill>
                <a:latin typeface="Calibri"/>
                <a:ea typeface="Calibri"/>
                <a:cs typeface="Calibri"/>
                <a:sym typeface="Calibri"/>
              </a:defRPr>
            </a:lvl1pPr>
            <a:lvl2pPr marR="0" lvl="1" algn="l" rtl="0">
              <a:spcBef>
                <a:spcPts val="56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2pPr>
            <a:lvl3pPr marR="0" lvl="2" algn="l" rtl="0">
              <a:spcBef>
                <a:spcPts val="480"/>
              </a:spcBef>
              <a:spcAft>
                <a:spcPts val="0"/>
              </a:spcAft>
              <a:buClr>
                <a:schemeClr val="lt1"/>
              </a:buClr>
              <a:buSzPts val="2400"/>
              <a:buFont typeface="Arial"/>
              <a:buNone/>
              <a:defRPr sz="2400" b="0" i="0" u="none" strike="noStrike" cap="none">
                <a:solidFill>
                  <a:schemeClr val="lt1"/>
                </a:solidFill>
                <a:latin typeface="Calibri"/>
                <a:ea typeface="Calibri"/>
                <a:cs typeface="Calibri"/>
                <a:sym typeface="Calibri"/>
              </a:defRPr>
            </a:lvl3pPr>
            <a:lvl4pPr marR="0" lvl="3"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4pPr>
            <a:lvl5pPr marR="0" lvl="4"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5pPr>
            <a:lvl6pPr marR="0" lvl="5"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6pPr>
            <a:lvl7pPr marR="0" lvl="6"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7pPr>
            <a:lvl8pPr marR="0" lvl="7"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8pPr>
            <a:lvl9pPr marR="0" lvl="8"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9pPr>
          </a:lstStyle>
          <a:p>
            <a:endParaRPr/>
          </a:p>
        </p:txBody>
      </p:sp>
      <p:sp>
        <p:nvSpPr>
          <p:cNvPr id="72" name="Google Shape;72;p27"/>
          <p:cNvSpPr txBox="1">
            <a:spLocks noGrp="1"/>
          </p:cNvSpPr>
          <p:nvPr>
            <p:ph type="body" idx="1"/>
          </p:nvPr>
        </p:nvSpPr>
        <p:spPr>
          <a:xfrm>
            <a:off x="1763688" y="5013176"/>
            <a:ext cx="5486400" cy="576064"/>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73" name="Google Shape;73;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74" name="Google Shape;74;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75" name="Google Shape;75;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23356167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6"/>
        <p:cNvGrpSpPr/>
        <p:nvPr/>
      </p:nvGrpSpPr>
      <p:grpSpPr>
        <a:xfrm>
          <a:off x="0" y="0"/>
          <a:ext cx="0" cy="0"/>
          <a:chOff x="0" y="0"/>
          <a:chExt cx="0" cy="0"/>
        </a:xfrm>
      </p:grpSpPr>
      <p:sp>
        <p:nvSpPr>
          <p:cNvPr id="77" name="Google Shape;77;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8"/>
          <p:cNvSpPr txBox="1">
            <a:spLocks noGrp="1"/>
          </p:cNvSpPr>
          <p:nvPr>
            <p:ph type="body" idx="1"/>
          </p:nvPr>
        </p:nvSpPr>
        <p:spPr>
          <a:xfrm rot="5400000">
            <a:off x="2613484" y="-556083"/>
            <a:ext cx="3917032"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9" name="Google Shape;79;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0" name="Google Shape;80;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1" name="Google Shape;81;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5763837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2"/>
        <p:cNvGrpSpPr/>
        <p:nvPr/>
      </p:nvGrpSpPr>
      <p:grpSpPr>
        <a:xfrm>
          <a:off x="0" y="0"/>
          <a:ext cx="0" cy="0"/>
          <a:chOff x="0" y="0"/>
          <a:chExt cx="0" cy="0"/>
        </a:xfrm>
      </p:grpSpPr>
      <p:sp>
        <p:nvSpPr>
          <p:cNvPr id="83" name="Google Shape;83;p29"/>
          <p:cNvSpPr txBox="1">
            <a:spLocks noGrp="1"/>
          </p:cNvSpPr>
          <p:nvPr>
            <p:ph type="title"/>
          </p:nvPr>
        </p:nvSpPr>
        <p:spPr>
          <a:xfrm rot="5400000">
            <a:off x="5036803" y="1867236"/>
            <a:ext cx="5242594"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9"/>
          <p:cNvSpPr txBox="1">
            <a:spLocks noGrp="1"/>
          </p:cNvSpPr>
          <p:nvPr>
            <p:ph type="body" idx="1"/>
          </p:nvPr>
        </p:nvSpPr>
        <p:spPr>
          <a:xfrm rot="5400000">
            <a:off x="845803" y="-113964"/>
            <a:ext cx="5242594"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85" name="Google Shape;85;p2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6" name="Google Shape;86;p2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7" name="Google Shape;87;p2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17751673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8"/>
          <p:cNvSpPr txBox="1">
            <a:spLocks noGrp="1"/>
          </p:cNvSpPr>
          <p:nvPr>
            <p:ph type="body" idx="1"/>
          </p:nvPr>
        </p:nvSpPr>
        <p:spPr>
          <a:xfrm>
            <a:off x="457200" y="1600201"/>
            <a:ext cx="8229600" cy="3917032"/>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lt1"/>
              </a:buClr>
              <a:buSzPts val="3200"/>
              <a:buFont typeface="Arial"/>
              <a:buChar char="•"/>
              <a:defRPr sz="3200" b="0" i="0" u="none" strike="noStrike" cap="none">
                <a:solidFill>
                  <a:schemeClr val="lt1"/>
                </a:solidFill>
                <a:latin typeface="Calibri"/>
                <a:ea typeface="Calibri"/>
                <a:cs typeface="Calibri"/>
                <a:sym typeface="Calibri"/>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9pPr>
          </a:lstStyle>
          <a:p>
            <a:endParaRPr/>
          </a:p>
        </p:txBody>
      </p:sp>
      <p:sp>
        <p:nvSpPr>
          <p:cNvPr id="12" name="Google Shape;12;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pPr>
              <a:buClr>
                <a:srgbClr val="000000"/>
              </a:buClr>
              <a:buFont typeface="Arial"/>
              <a:buNone/>
            </a:pPr>
            <a:endParaRPr kern="0">
              <a:solidFill>
                <a:srgbClr val="FFFFFF"/>
              </a:solidFill>
            </a:endParaRPr>
          </a:p>
        </p:txBody>
      </p:sp>
      <p:sp>
        <p:nvSpPr>
          <p:cNvPr id="13" name="Google Shape;13;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pPr>
              <a:buClr>
                <a:srgbClr val="000000"/>
              </a:buClr>
              <a:buFont typeface="Arial"/>
              <a:buNone/>
            </a:pPr>
            <a:endParaRPr kern="0">
              <a:solidFill>
                <a:srgbClr val="FFFFFF"/>
              </a:solidFill>
            </a:endParaRPr>
          </a:p>
        </p:txBody>
      </p:sp>
      <p:sp>
        <p:nvSpPr>
          <p:cNvPr id="14" name="Google Shape;14;p1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Calibri"/>
                <a:ea typeface="Calibri"/>
                <a:cs typeface="Calibri"/>
                <a:sym typeface="Calibri"/>
              </a:defRPr>
            </a:lvl1pPr>
            <a:lvl2pPr marL="0" marR="0" lvl="1" indent="0" algn="r" rtl="0">
              <a:spcBef>
                <a:spcPts val="0"/>
              </a:spcBef>
              <a:buNone/>
              <a:defRPr sz="1200" b="0" i="0" u="none" strike="noStrike" cap="none">
                <a:solidFill>
                  <a:schemeClr val="lt1"/>
                </a:solidFill>
                <a:latin typeface="Calibri"/>
                <a:ea typeface="Calibri"/>
                <a:cs typeface="Calibri"/>
                <a:sym typeface="Calibri"/>
              </a:defRPr>
            </a:lvl2pPr>
            <a:lvl3pPr marL="0" marR="0" lvl="2" indent="0" algn="r" rtl="0">
              <a:spcBef>
                <a:spcPts val="0"/>
              </a:spcBef>
              <a:buNone/>
              <a:defRPr sz="1200" b="0" i="0" u="none" strike="noStrike" cap="none">
                <a:solidFill>
                  <a:schemeClr val="lt1"/>
                </a:solidFill>
                <a:latin typeface="Calibri"/>
                <a:ea typeface="Calibri"/>
                <a:cs typeface="Calibri"/>
                <a:sym typeface="Calibri"/>
              </a:defRPr>
            </a:lvl3pPr>
            <a:lvl4pPr marL="0" marR="0" lvl="3" indent="0" algn="r" rtl="0">
              <a:spcBef>
                <a:spcPts val="0"/>
              </a:spcBef>
              <a:buNone/>
              <a:defRPr sz="1200" b="0" i="0" u="none" strike="noStrike" cap="none">
                <a:solidFill>
                  <a:schemeClr val="lt1"/>
                </a:solidFill>
                <a:latin typeface="Calibri"/>
                <a:ea typeface="Calibri"/>
                <a:cs typeface="Calibri"/>
                <a:sym typeface="Calibri"/>
              </a:defRPr>
            </a:lvl4pPr>
            <a:lvl5pPr marL="0" marR="0" lvl="4" indent="0" algn="r" rtl="0">
              <a:spcBef>
                <a:spcPts val="0"/>
              </a:spcBef>
              <a:buNone/>
              <a:defRPr sz="1200" b="0" i="0" u="none" strike="noStrike" cap="none">
                <a:solidFill>
                  <a:schemeClr val="lt1"/>
                </a:solidFill>
                <a:latin typeface="Calibri"/>
                <a:ea typeface="Calibri"/>
                <a:cs typeface="Calibri"/>
                <a:sym typeface="Calibri"/>
              </a:defRPr>
            </a:lvl5pPr>
            <a:lvl6pPr marL="0" marR="0" lvl="5" indent="0" algn="r" rtl="0">
              <a:spcBef>
                <a:spcPts val="0"/>
              </a:spcBef>
              <a:buNone/>
              <a:defRPr sz="1200" b="0" i="0" u="none" strike="noStrike" cap="none">
                <a:solidFill>
                  <a:schemeClr val="lt1"/>
                </a:solidFill>
                <a:latin typeface="Calibri"/>
                <a:ea typeface="Calibri"/>
                <a:cs typeface="Calibri"/>
                <a:sym typeface="Calibri"/>
              </a:defRPr>
            </a:lvl6pPr>
            <a:lvl7pPr marL="0" marR="0" lvl="6" indent="0" algn="r" rtl="0">
              <a:spcBef>
                <a:spcPts val="0"/>
              </a:spcBef>
              <a:buNone/>
              <a:defRPr sz="1200" b="0" i="0" u="none" strike="noStrike" cap="none">
                <a:solidFill>
                  <a:schemeClr val="lt1"/>
                </a:solidFill>
                <a:latin typeface="Calibri"/>
                <a:ea typeface="Calibri"/>
                <a:cs typeface="Calibri"/>
                <a:sym typeface="Calibri"/>
              </a:defRPr>
            </a:lvl7pPr>
            <a:lvl8pPr marL="0" marR="0" lvl="7" indent="0" algn="r" rtl="0">
              <a:spcBef>
                <a:spcPts val="0"/>
              </a:spcBef>
              <a:buNone/>
              <a:defRPr sz="1200" b="0" i="0" u="none" strike="noStrike" cap="none">
                <a:solidFill>
                  <a:schemeClr val="lt1"/>
                </a:solidFill>
                <a:latin typeface="Calibri"/>
                <a:ea typeface="Calibri"/>
                <a:cs typeface="Calibri"/>
                <a:sym typeface="Calibri"/>
              </a:defRPr>
            </a:lvl8pPr>
            <a:lvl9pPr marL="0" marR="0" lvl="8" indent="0" algn="r" rtl="0">
              <a:spcBef>
                <a:spcPts val="0"/>
              </a:spcBef>
              <a:buNone/>
              <a:defRPr sz="1200" b="0" i="0" u="none" strike="noStrike" cap="none">
                <a:solidFill>
                  <a:schemeClr val="lt1"/>
                </a:solidFill>
                <a:latin typeface="Calibri"/>
                <a:ea typeface="Calibri"/>
                <a:cs typeface="Calibri"/>
                <a:sym typeface="Calibri"/>
              </a:defRPr>
            </a:lvl9pPr>
          </a:lstStyle>
          <a:p>
            <a:pPr>
              <a:buClr>
                <a:srgbClr val="000000"/>
              </a:buClr>
              <a:buFont typeface="Arial"/>
              <a:buNone/>
            </a:pPr>
            <a:fld id="{00000000-1234-1234-1234-123412341234}" type="slidenum">
              <a:rPr lang="en-GB" kern="0">
                <a:solidFill>
                  <a:srgbClr val="FFFFFF"/>
                </a:solidFill>
              </a:rPr>
              <a:pPr>
                <a:buClr>
                  <a:srgbClr val="000000"/>
                </a:buClr>
                <a:buFont typeface="Arial"/>
                <a:buNone/>
              </a:pPr>
              <a:t>‹#›</a:t>
            </a:fld>
            <a:endParaRPr kern="0">
              <a:solidFill>
                <a:srgbClr val="FFFFFF"/>
              </a:solidFill>
            </a:endParaRPr>
          </a:p>
        </p:txBody>
      </p:sp>
      <p:grpSp>
        <p:nvGrpSpPr>
          <p:cNvPr id="15" name="Google Shape;15;p18"/>
          <p:cNvGrpSpPr/>
          <p:nvPr/>
        </p:nvGrpSpPr>
        <p:grpSpPr>
          <a:xfrm>
            <a:off x="0" y="5513556"/>
            <a:ext cx="9144000" cy="1340769"/>
            <a:chOff x="0" y="5517232"/>
            <a:chExt cx="9144000" cy="1340769"/>
          </a:xfrm>
        </p:grpSpPr>
        <p:sp>
          <p:nvSpPr>
            <p:cNvPr id="16" name="Google Shape;16;p18"/>
            <p:cNvSpPr/>
            <p:nvPr/>
          </p:nvSpPr>
          <p:spPr>
            <a:xfrm rot="10800000" flipH="1">
              <a:off x="0" y="5517232"/>
              <a:ext cx="9144000" cy="1340768"/>
            </a:xfrm>
            <a:prstGeom prst="flowChartDocument">
              <a:avLst/>
            </a:prstGeom>
            <a:solidFill>
              <a:srgbClr val="FFFF0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kern="0">
                <a:solidFill>
                  <a:srgbClr val="FFFFFF"/>
                </a:solidFill>
                <a:latin typeface="Calibri"/>
                <a:ea typeface="Calibri"/>
                <a:cs typeface="Calibri"/>
                <a:sym typeface="Calibri"/>
              </a:endParaRPr>
            </a:p>
          </p:txBody>
        </p:sp>
        <p:sp>
          <p:nvSpPr>
            <p:cNvPr id="17" name="Google Shape;17;p18"/>
            <p:cNvSpPr txBox="1"/>
            <p:nvPr/>
          </p:nvSpPr>
          <p:spPr>
            <a:xfrm>
              <a:off x="4355976" y="5842338"/>
              <a:ext cx="4788024" cy="1015663"/>
            </a:xfrm>
            <a:prstGeom prst="rect">
              <a:avLst/>
            </a:prstGeom>
            <a:solidFill>
              <a:srgbClr val="FFFF00"/>
            </a:solidFill>
            <a:ln>
              <a:noFill/>
            </a:ln>
          </p:spPr>
          <p:txBody>
            <a:bodyPr spcFirstLastPara="1" wrap="square" lIns="91425" tIns="45700" rIns="91425" bIns="45700" anchor="t" anchorCtr="0">
              <a:spAutoFit/>
            </a:bodyPr>
            <a:lstStyle/>
            <a:p>
              <a:pPr algn="ctr">
                <a:buClr>
                  <a:srgbClr val="000000"/>
                </a:buClr>
                <a:buFont typeface="Arial"/>
                <a:buNone/>
              </a:pPr>
              <a:r>
                <a:rPr lang="en-GB" sz="3600" b="1" kern="0">
                  <a:solidFill>
                    <a:srgbClr val="008000"/>
                  </a:solidFill>
                  <a:latin typeface="Calibri"/>
                  <a:ea typeface="Calibri"/>
                  <a:cs typeface="Calibri"/>
                  <a:sym typeface="Calibri"/>
                </a:rPr>
                <a:t>Bassett Green Primary </a:t>
              </a:r>
              <a:r>
                <a:rPr lang="en-GB" sz="2400" b="1" kern="0">
                  <a:solidFill>
                    <a:srgbClr val="008000"/>
                  </a:solidFill>
                  <a:latin typeface="Calibri"/>
                  <a:ea typeface="Calibri"/>
                  <a:cs typeface="Calibri"/>
                  <a:sym typeface="Calibri"/>
                </a:rPr>
                <a:t>‘Be brave, be brilliant, be our best ’</a:t>
              </a:r>
              <a:endParaRPr sz="1400" kern="0">
                <a:solidFill>
                  <a:srgbClr val="000000"/>
                </a:solidFill>
                <a:cs typeface="Arial"/>
                <a:sym typeface="Arial"/>
              </a:endParaRPr>
            </a:p>
          </p:txBody>
        </p:sp>
      </p:grpSp>
      <p:pic>
        <p:nvPicPr>
          <p:cNvPr id="18" name="Google Shape;18;p18"/>
          <p:cNvPicPr preferRelativeResize="0"/>
          <p:nvPr/>
        </p:nvPicPr>
        <p:blipFill rotWithShape="1">
          <a:blip r:embed="rId11">
            <a:alphaModFix/>
          </a:blip>
          <a:srcRect/>
          <a:stretch/>
        </p:blipFill>
        <p:spPr>
          <a:xfrm>
            <a:off x="0" y="5587271"/>
            <a:ext cx="1259632" cy="1250854"/>
          </a:xfrm>
          <a:prstGeom prst="rect">
            <a:avLst/>
          </a:prstGeom>
          <a:noFill/>
          <a:ln>
            <a:noFill/>
          </a:ln>
        </p:spPr>
      </p:pic>
    </p:spTree>
    <p:extLst>
      <p:ext uri="{BB962C8B-B14F-4D97-AF65-F5344CB8AC3E}">
        <p14:creationId xmlns:p14="http://schemas.microsoft.com/office/powerpoint/2010/main" val="531483569"/>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539552" y="2204864"/>
            <a:ext cx="8229600" cy="7233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ct val="100000"/>
              <a:buFont typeface="Calibri"/>
              <a:buNone/>
            </a:pPr>
            <a:r>
              <a:rPr lang="en-GB" sz="8800" b="1" dirty="0"/>
              <a:t>Year 6 PSHE </a:t>
            </a:r>
            <a:br>
              <a:rPr lang="en-GB" sz="8800" b="1" dirty="0"/>
            </a:br>
            <a:r>
              <a:rPr lang="en-GB" sz="8800" b="1" dirty="0"/>
              <a:t>RSE Parent Meet</a:t>
            </a:r>
            <a:br>
              <a:rPr lang="en-GB" sz="8800" b="1" dirty="0"/>
            </a:br>
            <a:r>
              <a:rPr lang="en-GB" sz="8800" b="1" dirty="0"/>
              <a:t>June 2026 </a:t>
            </a:r>
            <a:endParaRPr sz="8800" b="1"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a:t>
            </a:fld>
            <a:endParaRPr>
              <a:solidFill>
                <a:srgbClr val="FFFFFF"/>
              </a:solidFill>
            </a:endParaRPr>
          </a:p>
        </p:txBody>
      </p:sp>
    </p:spTree>
    <p:extLst>
      <p:ext uri="{BB962C8B-B14F-4D97-AF65-F5344CB8AC3E}">
        <p14:creationId xmlns:p14="http://schemas.microsoft.com/office/powerpoint/2010/main" val="719449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808" y="75818"/>
            <a:ext cx="8229600" cy="1143000"/>
          </a:xfrm>
        </p:spPr>
        <p:txBody>
          <a:bodyPr/>
          <a:lstStyle/>
          <a:p>
            <a:r>
              <a:rPr lang="en-GB" b="1" u="sng" dirty="0"/>
              <a:t>Hello &amp; Thank you!</a:t>
            </a:r>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a:t>
            </a:fld>
            <a:endParaRPr lang="en-GB">
              <a:solidFill>
                <a:srgbClr val="FFFFFF"/>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979711" y="1237167"/>
            <a:ext cx="5400600" cy="39962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utoShape 4" descr="https://mail.google.com/mail/u/0?ui=2&amp;ik=fb3b76072c&amp;attid=0.1.1&amp;permmsgid=msg-f:1697641346572485228&amp;th=178f3bcf6a78026c&amp;view=fimg&amp;sz=s0-l75-ft&amp;attbid=ANGjdJ9rlOy0WeroZnEL3wx7GC3ReFjxHgBV7nX-LpHIAriseiYWgOjVRFCibGaws8v-hu0qAJXW4ifwLMz0nw3BEeCaXvYtK7oHetqO9JC2qEPwbC4g_K2HaQTcZWs&amp;disp=em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https://mail.google.com/mail/u/0?ui=2&amp;ik=fb3b76072c&amp;attid=0.1.1&amp;permmsgid=msg-f:1700098072250419775&amp;th=1797f6306fd00a3f&amp;view=fimg&amp;sz=s0-l75-ft&amp;attbid=ANGjdJ_toPLiaw3d04qoAB5DCBCa-VVh1dAFEaXUDdsgW9pGQq8w-v16KbjarLkh0sbewf0chYypcHkfw0H1YLzMGw6qnnrn6OplArc9D30LtIIK1DtM3BkTsi33hWs&amp;disp=emb"/>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2951140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753" y="620688"/>
            <a:ext cx="8229600" cy="1786210"/>
          </a:xfrm>
        </p:spPr>
        <p:txBody>
          <a:bodyPr>
            <a:normAutofit fontScale="90000"/>
          </a:bodyPr>
          <a:lstStyle/>
          <a:p>
            <a:r>
              <a:rPr lang="en-GB" b="1" u="sng" dirty="0"/>
              <a:t>Terminology</a:t>
            </a:r>
            <a:br>
              <a:rPr lang="en-GB" b="1" u="sng" dirty="0"/>
            </a:br>
            <a:br>
              <a:rPr lang="en-GB" sz="3600" b="1" u="sng" dirty="0"/>
            </a:br>
            <a:br>
              <a:rPr lang="en-GB" b="1" u="sng" dirty="0"/>
            </a:br>
            <a:endParaRPr lang="en-GB" b="1" u="sng" dirty="0"/>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3</a:t>
            </a:fld>
            <a:endParaRPr lang="en-GB">
              <a:solidFill>
                <a:srgbClr val="FFFFFF"/>
              </a:solidFill>
            </a:endParaRPr>
          </a:p>
        </p:txBody>
      </p:sp>
      <p:sp>
        <p:nvSpPr>
          <p:cNvPr id="6" name="AutoShape 4" descr="https://mail.google.com/mail/u/0?ui=2&amp;ik=fb3b76072c&amp;attid=0.1.1&amp;permmsgid=msg-f:1697641346572485228&amp;th=178f3bcf6a78026c&amp;view=fimg&amp;sz=s0-l75-ft&amp;attbid=ANGjdJ9rlOy0WeroZnEL3wx7GC3ReFjxHgBV7nX-LpHIAriseiYWgOjVRFCibGaws8v-hu0qAJXW4ifwLMz0nw3BEeCaXvYtK7oHetqO9JC2qEPwbC4g_K2HaQTcZWs&amp;disp=em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351822" y="1484784"/>
            <a:ext cx="8621318" cy="3046988"/>
          </a:xfrm>
          <a:prstGeom prst="rect">
            <a:avLst/>
          </a:prstGeom>
        </p:spPr>
        <p:txBody>
          <a:bodyPr wrap="square">
            <a:spAutoFit/>
          </a:bodyPr>
          <a:lstStyle/>
          <a:p>
            <a:pPr algn="ctr"/>
            <a:r>
              <a:rPr lang="en-GB" sz="3200" b="1" dirty="0">
                <a:solidFill>
                  <a:schemeClr val="bg1"/>
                </a:solidFill>
              </a:rPr>
              <a:t>PSHE: </a:t>
            </a:r>
          </a:p>
          <a:p>
            <a:pPr algn="ctr"/>
            <a:r>
              <a:rPr lang="en-GB" sz="3200" b="1" dirty="0">
                <a:solidFill>
                  <a:schemeClr val="bg1"/>
                </a:solidFill>
              </a:rPr>
              <a:t>Personal, Social, Health &amp; Economics (Education)</a:t>
            </a:r>
          </a:p>
          <a:p>
            <a:pPr algn="ctr"/>
            <a:endParaRPr lang="en-GB" sz="3200" b="1" dirty="0">
              <a:solidFill>
                <a:schemeClr val="bg1"/>
              </a:solidFill>
            </a:endParaRPr>
          </a:p>
          <a:p>
            <a:pPr algn="ctr"/>
            <a:r>
              <a:rPr lang="en-GB" sz="3200" b="1" dirty="0">
                <a:solidFill>
                  <a:schemeClr val="bg1"/>
                </a:solidFill>
              </a:rPr>
              <a:t>RSE: </a:t>
            </a:r>
          </a:p>
          <a:p>
            <a:pPr algn="ctr"/>
            <a:r>
              <a:rPr lang="en-GB" sz="3200" b="1" dirty="0">
                <a:solidFill>
                  <a:schemeClr val="bg1"/>
                </a:solidFill>
              </a:rPr>
              <a:t>Relationships &amp; Sex Education</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564904"/>
            <a:ext cx="234315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2564904"/>
            <a:ext cx="234315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05969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457200" y="37642"/>
            <a:ext cx="8229600" cy="7233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lt1"/>
              </a:buClr>
              <a:buSzPct val="100000"/>
              <a:buFont typeface="Calibri"/>
              <a:buNone/>
            </a:pPr>
            <a:r>
              <a:rPr lang="en-GB" b="1" u="sng" dirty="0"/>
              <a:t>Aims: </a:t>
            </a:r>
            <a:endParaRPr b="1" u="sng" dirty="0"/>
          </a:p>
        </p:txBody>
      </p:sp>
      <p:sp>
        <p:nvSpPr>
          <p:cNvPr id="93" name="Google Shape;93;p1"/>
          <p:cNvSpPr txBox="1">
            <a:spLocks noGrp="1"/>
          </p:cNvSpPr>
          <p:nvPr>
            <p:ph type="body" idx="1"/>
          </p:nvPr>
        </p:nvSpPr>
        <p:spPr>
          <a:xfrm>
            <a:off x="181372" y="1553503"/>
            <a:ext cx="8928900" cy="4597500"/>
          </a:xfrm>
          <a:prstGeom prst="rect">
            <a:avLst/>
          </a:prstGeom>
          <a:noFill/>
          <a:ln>
            <a:noFill/>
          </a:ln>
        </p:spPr>
        <p:txBody>
          <a:bodyPr spcFirstLastPara="1" wrap="square" lIns="91425" tIns="45700" rIns="91425" bIns="45700" anchor="t" anchorCtr="0">
            <a:normAutofit/>
          </a:bodyPr>
          <a:lstStyle/>
          <a:p>
            <a:pPr indent="-457200">
              <a:spcBef>
                <a:spcPts val="640"/>
              </a:spcBef>
              <a:buSzPts val="3200"/>
            </a:pPr>
            <a:r>
              <a:rPr lang="en-GB" dirty="0"/>
              <a:t>Share the background of our PSHE curriculum journey</a:t>
            </a:r>
          </a:p>
          <a:p>
            <a:pPr indent="-457200">
              <a:spcBef>
                <a:spcPts val="640"/>
              </a:spcBef>
              <a:buSzPts val="3200"/>
            </a:pPr>
            <a:r>
              <a:rPr lang="en-GB" dirty="0"/>
              <a:t>Share the new RSE requirements for primary schools </a:t>
            </a:r>
          </a:p>
          <a:p>
            <a:pPr indent="-457200">
              <a:spcBef>
                <a:spcPts val="640"/>
              </a:spcBef>
              <a:buSzPts val="3200"/>
            </a:pPr>
            <a:r>
              <a:rPr lang="en-GB" dirty="0"/>
              <a:t>Share the objectives we will teach </a:t>
            </a:r>
          </a:p>
          <a:p>
            <a:pPr indent="-457200">
              <a:spcBef>
                <a:spcPts val="640"/>
              </a:spcBef>
              <a:buSzPts val="3200"/>
            </a:pPr>
            <a:r>
              <a:rPr lang="en-GB" dirty="0"/>
              <a:t>Policy withdrawal process </a:t>
            </a:r>
          </a:p>
          <a:p>
            <a:pPr indent="-457200">
              <a:spcBef>
                <a:spcPts val="640"/>
              </a:spcBef>
              <a:buSzPts val="3200"/>
            </a:pPr>
            <a:r>
              <a:rPr lang="en-GB" dirty="0"/>
              <a:t>Q&amp;A</a:t>
            </a:r>
            <a:endParaRPr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4</a:t>
            </a:fld>
            <a:endParaRPr>
              <a:solidFill>
                <a:srgbClr val="FFFFFF"/>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81" y="97899"/>
            <a:ext cx="1466115" cy="15610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114458"/>
            <a:ext cx="1466115" cy="15610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658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Our PSHE/RSE Journey</a:t>
            </a:r>
            <a:endParaRPr b="1" u="sng" dirty="0"/>
          </a:p>
        </p:txBody>
      </p:sp>
      <p:sp>
        <p:nvSpPr>
          <p:cNvPr id="93" name="Google Shape;93;p1"/>
          <p:cNvSpPr txBox="1">
            <a:spLocks noGrp="1"/>
          </p:cNvSpPr>
          <p:nvPr>
            <p:ph type="body" idx="1"/>
          </p:nvPr>
        </p:nvSpPr>
        <p:spPr>
          <a:xfrm>
            <a:off x="179512" y="830295"/>
            <a:ext cx="8280920" cy="4597500"/>
          </a:xfrm>
          <a:prstGeom prst="rect">
            <a:avLst/>
          </a:prstGeom>
          <a:noFill/>
          <a:ln>
            <a:noFill/>
          </a:ln>
        </p:spPr>
        <p:txBody>
          <a:bodyPr spcFirstLastPara="1" wrap="square" lIns="91425" tIns="45700" rIns="91425" bIns="45700" anchor="t" anchorCtr="0">
            <a:normAutofit/>
          </a:bodyPr>
          <a:lstStyle/>
          <a:p>
            <a:pPr indent="-457200">
              <a:spcBef>
                <a:spcPts val="640"/>
              </a:spcBef>
              <a:buSzPts val="3200"/>
            </a:pPr>
            <a:r>
              <a:rPr lang="en-GB" dirty="0"/>
              <a:t>Subject review </a:t>
            </a:r>
          </a:p>
          <a:p>
            <a:pPr indent="-457200">
              <a:spcBef>
                <a:spcPts val="640"/>
              </a:spcBef>
              <a:buSzPts val="3200"/>
            </a:pPr>
            <a:r>
              <a:rPr lang="en-GB" dirty="0"/>
              <a:t>New planning (government expectations &amp; recommended resources)</a:t>
            </a:r>
          </a:p>
          <a:p>
            <a:pPr indent="-457200">
              <a:spcBef>
                <a:spcPts val="640"/>
              </a:spcBef>
              <a:buSzPts val="3200"/>
            </a:pPr>
            <a:r>
              <a:rPr lang="en-GB" dirty="0"/>
              <a:t>New ratified policy (including parent views - 2019)</a:t>
            </a:r>
          </a:p>
          <a:p>
            <a:pPr indent="-457200">
              <a:spcBef>
                <a:spcPts val="640"/>
              </a:spcBef>
              <a:buSzPts val="3200"/>
            </a:pPr>
            <a:r>
              <a:rPr lang="en-GB"/>
              <a:t>Staff </a:t>
            </a:r>
            <a:r>
              <a:rPr lang="en-GB" dirty="0"/>
              <a:t>training including external support </a:t>
            </a:r>
          </a:p>
          <a:p>
            <a:pPr indent="-457200">
              <a:spcBef>
                <a:spcPts val="640"/>
              </a:spcBef>
              <a:buSzPts val="3200"/>
            </a:pPr>
            <a:r>
              <a:rPr lang="en-GB" dirty="0"/>
              <a:t>1 hour a week (or equivalent) of PSHE lessons</a:t>
            </a:r>
          </a:p>
          <a:p>
            <a:pPr indent="-457200">
              <a:spcBef>
                <a:spcPts val="640"/>
              </a:spcBef>
              <a:buSzPts val="3200"/>
            </a:pPr>
            <a:r>
              <a:rPr lang="en-GB" dirty="0"/>
              <a:t>Regular Subject Monitoring</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5</a:t>
            </a:fld>
            <a:endParaRPr>
              <a:solidFill>
                <a:srgbClr val="FFFFFF"/>
              </a:solidFill>
            </a:endParaRPr>
          </a:p>
        </p:txBody>
      </p:sp>
      <p:sp>
        <p:nvSpPr>
          <p:cNvPr id="2" name="Down Arrow 1"/>
          <p:cNvSpPr/>
          <p:nvPr/>
        </p:nvSpPr>
        <p:spPr>
          <a:xfrm>
            <a:off x="8172400" y="836712"/>
            <a:ext cx="792088" cy="44644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822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539552" y="27500"/>
            <a:ext cx="822960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PSHE/RSE Requirements</a:t>
            </a:r>
          </a:p>
        </p:txBody>
      </p:sp>
      <p:sp>
        <p:nvSpPr>
          <p:cNvPr id="93" name="Google Shape;93;p1"/>
          <p:cNvSpPr txBox="1">
            <a:spLocks noGrp="1"/>
          </p:cNvSpPr>
          <p:nvPr>
            <p:ph type="body" idx="1"/>
          </p:nvPr>
        </p:nvSpPr>
        <p:spPr>
          <a:xfrm>
            <a:off x="215100" y="908720"/>
            <a:ext cx="8928900" cy="4608512"/>
          </a:xfrm>
          <a:prstGeom prst="rect">
            <a:avLst/>
          </a:prstGeom>
          <a:noFill/>
          <a:ln>
            <a:noFill/>
          </a:ln>
        </p:spPr>
        <p:txBody>
          <a:bodyPr spcFirstLastPara="1" wrap="square" lIns="91425" tIns="45700" rIns="91425" bIns="45700" anchor="t" anchorCtr="0">
            <a:normAutofit/>
          </a:bodyPr>
          <a:lstStyle/>
          <a:p>
            <a:pPr indent="-457200">
              <a:spcBef>
                <a:spcPts val="640"/>
              </a:spcBef>
              <a:buSzPts val="3200"/>
            </a:pPr>
            <a:r>
              <a:rPr lang="en-GB" dirty="0"/>
              <a:t>From September 2020, the </a:t>
            </a:r>
            <a:r>
              <a:rPr lang="en-GB" b="1" dirty="0"/>
              <a:t>Health Education and Relationships Education </a:t>
            </a:r>
            <a:r>
              <a:rPr lang="en-GB" dirty="0"/>
              <a:t>aspects of </a:t>
            </a:r>
            <a:r>
              <a:rPr lang="en-GB" b="1" dirty="0"/>
              <a:t>PSHE</a:t>
            </a:r>
            <a:r>
              <a:rPr lang="en-GB" dirty="0"/>
              <a:t> education became </a:t>
            </a:r>
            <a:r>
              <a:rPr lang="en-GB" b="1" dirty="0"/>
              <a:t>compulsory</a:t>
            </a:r>
            <a:r>
              <a:rPr lang="en-GB" dirty="0"/>
              <a:t> in all schools. </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6</a:t>
            </a:fld>
            <a:endParaRPr>
              <a:solidFill>
                <a:srgbClr val="FFFFFF"/>
              </a:solidFill>
            </a:endParaRPr>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5204" y="2564904"/>
            <a:ext cx="6520807"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528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978"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Science Requirements: What do we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7</a:t>
            </a:fld>
            <a:endParaRPr>
              <a:solidFill>
                <a:srgbClr val="FFFFFF"/>
              </a:solidFill>
            </a:endParaRPr>
          </a:p>
        </p:txBody>
      </p:sp>
      <p:sp>
        <p:nvSpPr>
          <p:cNvPr id="6" name="Google Shape;93;p1"/>
          <p:cNvSpPr txBox="1">
            <a:spLocks noGrp="1"/>
          </p:cNvSpPr>
          <p:nvPr>
            <p:ph type="body" idx="1"/>
          </p:nvPr>
        </p:nvSpPr>
        <p:spPr>
          <a:xfrm>
            <a:off x="179512" y="620688"/>
            <a:ext cx="8892480" cy="496855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solidFill>
                  <a:srgbClr val="FFFF00"/>
                </a:solidFill>
              </a:rPr>
              <a:t>The Year 2 Science Curriculum: </a:t>
            </a:r>
          </a:p>
          <a:p>
            <a:pPr marL="0" indent="0">
              <a:spcBef>
                <a:spcPts val="640"/>
              </a:spcBef>
              <a:buSzPts val="3200"/>
              <a:buNone/>
            </a:pPr>
            <a:endParaRPr lang="en-GB" dirty="0">
              <a:solidFill>
                <a:srgbClr val="FFFF00"/>
              </a:solidFill>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340768"/>
            <a:ext cx="6719829" cy="4297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055150" y="5157191"/>
            <a:ext cx="5533074" cy="481037"/>
          </a:xfrm>
          <a:prstGeom prst="rect">
            <a:avLst/>
          </a:prstGeom>
          <a:solidFill>
            <a:srgbClr val="FFFF0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683568" y="2132856"/>
            <a:ext cx="5904656" cy="360040"/>
          </a:xfrm>
          <a:prstGeom prst="rect">
            <a:avLst/>
          </a:prstGeom>
          <a:solidFill>
            <a:srgbClr val="FFFF0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2612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Science Requirements: What do we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8</a:t>
            </a:fld>
            <a:endParaRPr>
              <a:solidFill>
                <a:srgbClr val="FFFFFF"/>
              </a:solidFill>
            </a:endParaRPr>
          </a:p>
        </p:txBody>
      </p:sp>
      <p:sp>
        <p:nvSpPr>
          <p:cNvPr id="6" name="Google Shape;93;p1"/>
          <p:cNvSpPr txBox="1">
            <a:spLocks noGrp="1"/>
          </p:cNvSpPr>
          <p:nvPr>
            <p:ph type="body" idx="1"/>
          </p:nvPr>
        </p:nvSpPr>
        <p:spPr>
          <a:xfrm>
            <a:off x="179512" y="620688"/>
            <a:ext cx="8892480" cy="496855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solidFill>
                  <a:srgbClr val="FFFF00"/>
                </a:solidFill>
              </a:rPr>
              <a:t>The Year 5 Science Curriculum: </a:t>
            </a:r>
          </a:p>
          <a:p>
            <a:pPr marL="0" indent="0">
              <a:spcBef>
                <a:spcPts val="640"/>
              </a:spcBef>
              <a:buSzPts val="3200"/>
              <a:buNone/>
            </a:pPr>
            <a:endParaRPr lang="en-GB" dirty="0">
              <a:solidFill>
                <a:srgbClr val="FFFF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883" y="1244538"/>
            <a:ext cx="7048500" cy="415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047751" y="3764967"/>
            <a:ext cx="4756497" cy="360040"/>
          </a:xfrm>
          <a:prstGeom prst="rect">
            <a:avLst/>
          </a:prstGeom>
          <a:solidFill>
            <a:srgbClr val="FFFF0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043608" y="4277406"/>
            <a:ext cx="5976664" cy="807778"/>
          </a:xfrm>
          <a:prstGeom prst="rect">
            <a:avLst/>
          </a:prstGeom>
          <a:solidFill>
            <a:srgbClr val="FFFF0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26916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Science Requirements: What do we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9</a:t>
            </a:fld>
            <a:endParaRPr>
              <a:solidFill>
                <a:srgbClr val="FFFFFF"/>
              </a:solidFill>
            </a:endParaRPr>
          </a:p>
        </p:txBody>
      </p:sp>
      <p:sp>
        <p:nvSpPr>
          <p:cNvPr id="6" name="Google Shape;93;p1"/>
          <p:cNvSpPr txBox="1">
            <a:spLocks noGrp="1"/>
          </p:cNvSpPr>
          <p:nvPr>
            <p:ph type="body" idx="1"/>
          </p:nvPr>
        </p:nvSpPr>
        <p:spPr>
          <a:xfrm>
            <a:off x="179512" y="620688"/>
            <a:ext cx="8892480" cy="496855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solidFill>
                  <a:srgbClr val="FFFF00"/>
                </a:solidFill>
              </a:rPr>
              <a:t>The Year 6 Science Curriculum: </a:t>
            </a:r>
          </a:p>
          <a:p>
            <a:pPr marL="0" indent="0">
              <a:spcBef>
                <a:spcPts val="640"/>
              </a:spcBef>
              <a:buSzPts val="3200"/>
              <a:buNone/>
            </a:pPr>
            <a:endParaRPr lang="en-GB" dirty="0">
              <a:solidFill>
                <a:srgbClr val="FFFF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690" y="1484784"/>
            <a:ext cx="8405322"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83568" y="3140968"/>
            <a:ext cx="5688632" cy="360040"/>
          </a:xfrm>
          <a:prstGeom prst="rect">
            <a:avLst/>
          </a:prstGeom>
          <a:solidFill>
            <a:srgbClr val="FFFF0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20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are we planning to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10</a:t>
            </a:fld>
            <a:endParaRPr>
              <a:solidFill>
                <a:srgbClr val="FFFFFF"/>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1" y="1052736"/>
            <a:ext cx="7890229" cy="41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27665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11</a:t>
            </a:fld>
            <a:endParaRPr lang="en-GB">
              <a:solidFill>
                <a:srgbClr val="FFFFFF"/>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423" y="2017706"/>
            <a:ext cx="8500881" cy="21025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0924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12</a:t>
            </a:fld>
            <a:endParaRPr lang="en-GB">
              <a:solidFill>
                <a:srgbClr val="FFFFFF"/>
              </a:solidFill>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2150" y="260648"/>
            <a:ext cx="5646160"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87955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13</a:t>
            </a:fld>
            <a:endParaRPr lang="en-GB">
              <a:solidFill>
                <a:srgbClr val="FFFFFF"/>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8363" y="390525"/>
            <a:ext cx="4867275" cy="6076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62355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are we planning to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14</a:t>
            </a:fld>
            <a:endParaRPr>
              <a:solidFill>
                <a:srgbClr val="FFFFFF"/>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7" y="980728"/>
            <a:ext cx="7615783" cy="4104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72874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are we planning to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15</a:t>
            </a:fld>
            <a:endParaRPr>
              <a:solidFill>
                <a:srgbClr val="FFFFFF"/>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268760"/>
            <a:ext cx="7555560" cy="39330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79160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16</a:t>
            </a:fld>
            <a:endParaRPr lang="en-GB">
              <a:solidFill>
                <a:srgbClr val="FFFFFF"/>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245598"/>
            <a:ext cx="8107940" cy="12802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40974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are we planning to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17</a:t>
            </a:fld>
            <a:endParaRPr>
              <a:solidFill>
                <a:srgbClr val="FFFFFF"/>
              </a:solidFill>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908720"/>
            <a:ext cx="6696744" cy="4202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187624" y="3734445"/>
            <a:ext cx="6408712" cy="558651"/>
          </a:xfrm>
          <a:prstGeom prst="rect">
            <a:avLst/>
          </a:prstGeom>
          <a:solidFill>
            <a:schemeClr val="accent1">
              <a:alpha val="4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511727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18</a:t>
            </a:fld>
            <a:endParaRPr lang="en-GB">
              <a:solidFill>
                <a:srgbClr val="FFFFFF"/>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88640"/>
            <a:ext cx="7542190" cy="16561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1249" y="1988840"/>
            <a:ext cx="6238875" cy="366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40974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19</a:t>
            </a:fld>
            <a:endParaRPr lang="en-GB">
              <a:solidFill>
                <a:srgbClr val="FFFFFF"/>
              </a:solidFill>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260648"/>
            <a:ext cx="6696744" cy="6083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56160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20</a:t>
            </a:fld>
            <a:endParaRPr lang="en-GB">
              <a:solidFill>
                <a:srgbClr val="FFFFFF"/>
              </a:solidFill>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260647"/>
            <a:ext cx="7170954" cy="630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55478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21</a:t>
            </a:fld>
            <a:endParaRPr lang="en-GB">
              <a:solidFill>
                <a:srgbClr val="FFFFFF"/>
              </a:solidFill>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32656"/>
            <a:ext cx="5688632" cy="6451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92517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22</a:t>
            </a:fld>
            <a:endParaRPr lang="en-GB">
              <a:solidFill>
                <a:srgbClr val="FFFFFF"/>
              </a:solidFill>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260648"/>
            <a:ext cx="4680520" cy="6352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067944" y="4653136"/>
            <a:ext cx="1512168" cy="1800200"/>
          </a:xfrm>
          <a:prstGeom prst="rect">
            <a:avLst/>
          </a:prstGeom>
          <a:solidFill>
            <a:schemeClr val="accent1">
              <a:alpha val="4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60170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23</a:t>
            </a:fld>
            <a:endParaRPr>
              <a:solidFill>
                <a:srgbClr val="FFFFFF"/>
              </a:solidFill>
            </a:endParaRPr>
          </a:p>
        </p:txBody>
      </p:sp>
      <p:sp>
        <p:nvSpPr>
          <p:cNvPr id="6" name="Google Shape;93;p1"/>
          <p:cNvSpPr txBox="1">
            <a:spLocks noGrp="1"/>
          </p:cNvSpPr>
          <p:nvPr>
            <p:ph type="body" idx="1"/>
          </p:nvPr>
        </p:nvSpPr>
        <p:spPr>
          <a:xfrm>
            <a:off x="179512" y="620688"/>
            <a:ext cx="8892480" cy="496855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t>• about the responsibilities of being a parent or carer and how having a baby changes someone’s life </a:t>
            </a:r>
          </a:p>
          <a:p>
            <a:pPr marL="0" indent="0">
              <a:spcBef>
                <a:spcPts val="640"/>
              </a:spcBef>
              <a:buSzPts val="3200"/>
              <a:buNone/>
            </a:pPr>
            <a:r>
              <a:rPr lang="en-GB" dirty="0"/>
              <a:t>• A basic understanding of  contraception at primary level. Including basic information about common forms of contraception (for example, condoms and the contraceptive pill) and how these can prevent a baby being made.</a:t>
            </a:r>
          </a:p>
          <a:p>
            <a:pPr indent="-457200">
              <a:spcBef>
                <a:spcPts val="640"/>
              </a:spcBef>
              <a:buSzPts val="3200"/>
            </a:pPr>
            <a:endParaRPr lang="en-GB" dirty="0"/>
          </a:p>
        </p:txBody>
      </p:sp>
    </p:spTree>
    <p:extLst>
      <p:ext uri="{BB962C8B-B14F-4D97-AF65-F5344CB8AC3E}">
        <p14:creationId xmlns:p14="http://schemas.microsoft.com/office/powerpoint/2010/main" val="2332206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24</a:t>
            </a:fld>
            <a:endParaRPr>
              <a:solidFill>
                <a:srgbClr val="FFFFFF"/>
              </a:solidFill>
            </a:endParaRPr>
          </a:p>
        </p:txBody>
      </p:sp>
      <p:pic>
        <p:nvPicPr>
          <p:cNvPr id="1229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332656"/>
            <a:ext cx="4104456" cy="61645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47095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How and when will we teach it?</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25</a:t>
            </a:fld>
            <a:endParaRPr>
              <a:solidFill>
                <a:srgbClr val="FFFFFF"/>
              </a:solidFill>
            </a:endParaRPr>
          </a:p>
        </p:txBody>
      </p:sp>
      <p:sp>
        <p:nvSpPr>
          <p:cNvPr id="6" name="Google Shape;93;p1"/>
          <p:cNvSpPr txBox="1">
            <a:spLocks noGrp="1"/>
          </p:cNvSpPr>
          <p:nvPr>
            <p:ph type="body" idx="1"/>
          </p:nvPr>
        </p:nvSpPr>
        <p:spPr>
          <a:xfrm>
            <a:off x="179512" y="620688"/>
            <a:ext cx="8892480" cy="496855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t>- In class with your child’s class teacher. ELT will be present. </a:t>
            </a:r>
          </a:p>
          <a:p>
            <a:pPr marL="0" indent="0">
              <a:spcBef>
                <a:spcPts val="640"/>
              </a:spcBef>
              <a:buSzPts val="3200"/>
              <a:buNone/>
            </a:pPr>
            <a:endParaRPr lang="en-GB" dirty="0"/>
          </a:p>
          <a:p>
            <a:pPr marL="0" indent="0">
              <a:spcBef>
                <a:spcPts val="640"/>
              </a:spcBef>
              <a:buSzPts val="3200"/>
              <a:buNone/>
            </a:pPr>
            <a:r>
              <a:rPr lang="en-GB" dirty="0"/>
              <a:t>- W/C Monday 22</a:t>
            </a:r>
            <a:r>
              <a:rPr lang="en-GB" baseline="30000" dirty="0"/>
              <a:t>nd</a:t>
            </a:r>
            <a:r>
              <a:rPr lang="en-GB" dirty="0"/>
              <a:t> June (most likely </a:t>
            </a:r>
            <a:r>
              <a:rPr lang="en-GB"/>
              <a:t>the Friday)</a:t>
            </a:r>
            <a:endParaRPr lang="en-GB" dirty="0"/>
          </a:p>
          <a:p>
            <a:pPr marL="0" indent="0">
              <a:spcBef>
                <a:spcPts val="640"/>
              </a:spcBef>
              <a:buSzPts val="3200"/>
              <a:buNone/>
            </a:pPr>
            <a:endParaRPr lang="en-GB" dirty="0"/>
          </a:p>
          <a:p>
            <a:pPr marL="0" indent="0">
              <a:spcBef>
                <a:spcPts val="640"/>
              </a:spcBef>
              <a:buSzPts val="3200"/>
              <a:buNone/>
            </a:pPr>
            <a:r>
              <a:rPr lang="en-GB" dirty="0"/>
              <a:t>- If appropriate, in smaller/gender groups for Q &amp; A.</a:t>
            </a:r>
          </a:p>
          <a:p>
            <a:pPr marL="0" indent="0">
              <a:spcBef>
                <a:spcPts val="640"/>
              </a:spcBef>
              <a:buSzPts val="3200"/>
              <a:buNone/>
            </a:pPr>
            <a:endParaRPr lang="en-GB" dirty="0"/>
          </a:p>
          <a:p>
            <a:pPr marL="0" indent="0">
              <a:spcBef>
                <a:spcPts val="640"/>
              </a:spcBef>
              <a:buSzPts val="3200"/>
              <a:buNone/>
            </a:pPr>
            <a:r>
              <a:rPr lang="en-GB" dirty="0"/>
              <a:t> </a:t>
            </a:r>
          </a:p>
          <a:p>
            <a:pPr marL="0" indent="0">
              <a:spcBef>
                <a:spcPts val="640"/>
              </a:spcBef>
              <a:buSzPts val="3200"/>
              <a:buNone/>
            </a:pPr>
            <a:endParaRPr lang="en-GB" dirty="0"/>
          </a:p>
          <a:p>
            <a:pPr marL="0" indent="0">
              <a:spcBef>
                <a:spcPts val="640"/>
              </a:spcBef>
              <a:buSzPts val="3200"/>
              <a:buNone/>
            </a:pPr>
            <a:endParaRPr lang="en-GB" dirty="0"/>
          </a:p>
          <a:p>
            <a:pPr indent="-457200">
              <a:spcBef>
                <a:spcPts val="640"/>
              </a:spcBef>
              <a:buSzPts val="3200"/>
            </a:pPr>
            <a:endParaRPr lang="en-GB" dirty="0"/>
          </a:p>
        </p:txBody>
      </p:sp>
    </p:spTree>
    <p:extLst>
      <p:ext uri="{BB962C8B-B14F-4D97-AF65-F5344CB8AC3E}">
        <p14:creationId xmlns:p14="http://schemas.microsoft.com/office/powerpoint/2010/main" val="679852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Policy: Parents Withdrawal Rights</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26</a:t>
            </a:fld>
            <a:endParaRPr>
              <a:solidFill>
                <a:srgbClr val="FFFFFF"/>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617" y="893301"/>
            <a:ext cx="5523999" cy="49747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687616" y="1118528"/>
            <a:ext cx="3456384" cy="4524315"/>
          </a:xfrm>
          <a:prstGeom prst="rect">
            <a:avLst/>
          </a:prstGeom>
        </p:spPr>
        <p:txBody>
          <a:bodyPr wrap="square">
            <a:spAutoFit/>
          </a:bodyPr>
          <a:lstStyle/>
          <a:p>
            <a:r>
              <a:rPr lang="en-GB" sz="3200" dirty="0">
                <a:solidFill>
                  <a:schemeClr val="bg1"/>
                </a:solidFill>
                <a:latin typeface="Calibri" panose="020F0502020204030204" pitchFamily="34" charset="0"/>
              </a:rPr>
              <a:t>If you choose to withdraw your child, they will continue with other curriculum teaching in PSHE with a member of staff in the year group. </a:t>
            </a:r>
          </a:p>
        </p:txBody>
      </p:sp>
    </p:spTree>
    <p:extLst>
      <p:ext uri="{BB962C8B-B14F-4D97-AF65-F5344CB8AC3E}">
        <p14:creationId xmlns:p14="http://schemas.microsoft.com/office/powerpoint/2010/main" val="3648560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28756" y="3717032"/>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Q &amp; A</a:t>
            </a:r>
            <a:br>
              <a:rPr lang="en-GB" b="1" u="sng" dirty="0"/>
            </a:br>
            <a:br>
              <a:rPr lang="en-GB" b="1" u="sng" dirty="0"/>
            </a:br>
            <a:br>
              <a:rPr lang="en-GB" b="1" u="sng" dirty="0"/>
            </a:br>
            <a:br>
              <a:rPr lang="en-GB" b="1" u="sng" dirty="0"/>
            </a:br>
            <a:endParaRPr lang="en-GB"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27</a:t>
            </a:fld>
            <a:endParaRPr>
              <a:solidFill>
                <a:srgbClr val="FFFFFF"/>
              </a:solidFill>
            </a:endParaRPr>
          </a:p>
        </p:txBody>
      </p:sp>
    </p:spTree>
    <p:extLst>
      <p:ext uri="{BB962C8B-B14F-4D97-AF65-F5344CB8AC3E}">
        <p14:creationId xmlns:p14="http://schemas.microsoft.com/office/powerpoint/2010/main" val="450053688"/>
      </p:ext>
    </p:extLst>
  </p:cSld>
  <p:clrMapOvr>
    <a:masterClrMapping/>
  </p:clrMapOvr>
</p:sld>
</file>

<file path=ppt/theme/theme1.xml><?xml version="1.0" encoding="utf-8"?>
<a:theme xmlns:a="http://schemas.openxmlformats.org/drawingml/2006/main" name="Theme12">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4526</TotalTime>
  <Words>797</Words>
  <Application>Microsoft Office PowerPoint</Application>
  <PresentationFormat>On-screen Show (4:3)</PresentationFormat>
  <Paragraphs>98</Paragraphs>
  <Slides>27</Slides>
  <Notes>27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Arial</vt:lpstr>
      <vt:lpstr>Calibri</vt:lpstr>
      <vt:lpstr>Theme12</vt:lpstr>
      <vt:lpstr>Year 6 PSHE  RSE Parent Meet June 2026 </vt:lpstr>
      <vt:lpstr>Hello &amp; Thank you!</vt:lpstr>
      <vt:lpstr>Terminology   </vt:lpstr>
      <vt:lpstr>Aims: </vt:lpstr>
      <vt:lpstr>Our PSHE/RSE Journey</vt:lpstr>
      <vt:lpstr>PSHE/RSE Requirements</vt:lpstr>
      <vt:lpstr>Science Requirements: What do we teach?</vt:lpstr>
      <vt:lpstr>Science Requirements: What do we teach?</vt:lpstr>
      <vt:lpstr>Science Requirements: What do we teach?</vt:lpstr>
      <vt:lpstr>What are we planning to teach?</vt:lpstr>
      <vt:lpstr>PowerPoint Presentation</vt:lpstr>
      <vt:lpstr>PowerPoint Presentation</vt:lpstr>
      <vt:lpstr>PowerPoint Presentation</vt:lpstr>
      <vt:lpstr>What are we planning to teach?</vt:lpstr>
      <vt:lpstr>What are we planning to teach?</vt:lpstr>
      <vt:lpstr>PowerPoint Presentation</vt:lpstr>
      <vt:lpstr>What are we planning to teach?</vt:lpstr>
      <vt:lpstr>PowerPoint Presentation</vt:lpstr>
      <vt:lpstr>PowerPoint Presentation</vt:lpstr>
      <vt:lpstr>PowerPoint Presentation</vt:lpstr>
      <vt:lpstr>PowerPoint Presentation</vt:lpstr>
      <vt:lpstr>PowerPoint Presentation</vt:lpstr>
      <vt:lpstr>What will we teach?</vt:lpstr>
      <vt:lpstr>PowerPoint Presentation</vt:lpstr>
      <vt:lpstr>How and when will we teach it?</vt:lpstr>
      <vt:lpstr>Policy: Parents Withdrawal Rights</vt:lpstr>
      <vt:lpstr>Q &amp; 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PDM</dc:title>
  <dc:creator>Zoe Agius</dc:creator>
  <cp:lastModifiedBy>Zoe Agius</cp:lastModifiedBy>
  <cp:revision>84</cp:revision>
  <cp:lastPrinted>2022-06-28T08:44:44Z</cp:lastPrinted>
  <dcterms:created xsi:type="dcterms:W3CDTF">2021-03-15T21:05:08Z</dcterms:created>
  <dcterms:modified xsi:type="dcterms:W3CDTF">2026-05-12T13:08:45Z</dcterms:modified>
</cp:coreProperties>
</file>