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</p:sldIdLst>
  <p:sldSz cx="6858000" cy="9144000" type="screen4x3"/>
  <p:notesSz cx="6669088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2563" y="-11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186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83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943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182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455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997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569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7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690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900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945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06C04-E760-41EC-A169-D9D4ECFDEE40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814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image" Target="../media/image19.jpeg"/><Relationship Id="rId3" Type="http://schemas.openxmlformats.org/officeDocument/2006/relationships/image" Target="../media/image5.png"/><Relationship Id="rId21" Type="http://schemas.openxmlformats.org/officeDocument/2006/relationships/image" Target="../media/image22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8.png"/><Relationship Id="rId25" Type="http://schemas.openxmlformats.org/officeDocument/2006/relationships/image" Target="../media/image26.png"/><Relationship Id="rId2" Type="http://schemas.openxmlformats.org/officeDocument/2006/relationships/image" Target="../media/image4.png"/><Relationship Id="rId16" Type="http://schemas.openxmlformats.org/officeDocument/2006/relationships/hyperlink" Target="https://www.youtube.com/watch?v=-SlE7uIYftQ" TargetMode="External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25.png"/><Relationship Id="rId5" Type="http://schemas.openxmlformats.org/officeDocument/2006/relationships/image" Target="../media/image7.png"/><Relationship Id="rId15" Type="http://schemas.openxmlformats.org/officeDocument/2006/relationships/image" Target="../media/image17.jpeg"/><Relationship Id="rId23" Type="http://schemas.openxmlformats.org/officeDocument/2006/relationships/image" Target="../media/image24.png"/><Relationship Id="rId10" Type="http://schemas.openxmlformats.org/officeDocument/2006/relationships/image" Target="../media/image12.png"/><Relationship Id="rId19" Type="http://schemas.openxmlformats.org/officeDocument/2006/relationships/image" Target="../media/image20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jpeg"/><Relationship Id="rId22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onas de pasc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76080"/>
            <a:ext cx="5251084" cy="3504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onas de pascu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40494" cy="3330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monas de pascu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779" y="2699792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28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27384" y="1255240"/>
            <a:ext cx="450912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b="1" u="sng" dirty="0" err="1" smtClean="0">
                <a:latin typeface="SassoonCRInfant" panose="02010503020300020003" pitchFamily="2" charset="0"/>
              </a:rPr>
              <a:t>Ingredientes</a:t>
            </a:r>
            <a:r>
              <a:rPr lang="en-GB" sz="1400" dirty="0" smtClean="0">
                <a:latin typeface="SassoonCRInfant" panose="02010503020300020003" pitchFamily="2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1. 375 gr. de </a:t>
            </a:r>
            <a:r>
              <a:rPr lang="en-GB" sz="1400" b="1" u="sng" dirty="0" err="1" smtClean="0">
                <a:solidFill>
                  <a:srgbClr val="FF0000"/>
                </a:solidFill>
                <a:latin typeface="SassoonCRInfant" panose="02010503020300020003" pitchFamily="2" charset="0"/>
              </a:rPr>
              <a:t>harina</a:t>
            </a:r>
            <a:endParaRPr lang="en-GB" sz="1400" b="1" u="sng" dirty="0" smtClean="0">
              <a:solidFill>
                <a:srgbClr val="FF0000"/>
              </a:solidFill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2. 100 ml de </a:t>
            </a:r>
            <a:r>
              <a:rPr lang="en-GB" sz="1400" b="1" u="sng" dirty="0" err="1" smtClean="0">
                <a:solidFill>
                  <a:srgbClr val="FF0000"/>
                </a:solidFill>
                <a:latin typeface="SassoonCRInfant" panose="02010503020300020003" pitchFamily="2" charset="0"/>
              </a:rPr>
              <a:t>leche</a:t>
            </a:r>
            <a:r>
              <a:rPr lang="en-GB" sz="1400" dirty="0" smtClean="0">
                <a:solidFill>
                  <a:srgbClr val="FF0000"/>
                </a:solidFill>
                <a:latin typeface="SassoonCRInfant" panose="02010503020300020003" pitchFamily="2" charset="0"/>
              </a:rPr>
              <a:t> </a:t>
            </a:r>
            <a:r>
              <a:rPr lang="en-GB" sz="1400" dirty="0" smtClean="0">
                <a:latin typeface="SassoonCRInfant" panose="02010503020300020003" pitchFamily="2" charset="0"/>
              </a:rPr>
              <a:t>o </a:t>
            </a:r>
            <a:r>
              <a:rPr lang="en-GB" sz="1400" b="1" u="sng" dirty="0" err="1" smtClean="0">
                <a:solidFill>
                  <a:schemeClr val="tx2"/>
                </a:solidFill>
                <a:latin typeface="SassoonCRInfant" panose="02010503020300020003" pitchFamily="2" charset="0"/>
              </a:rPr>
              <a:t>zumo</a:t>
            </a:r>
            <a:r>
              <a:rPr lang="en-GB" sz="1400" dirty="0" smtClean="0">
                <a:solidFill>
                  <a:schemeClr val="tx2"/>
                </a:solidFill>
                <a:latin typeface="SassoonCRInfant" panose="02010503020300020003" pitchFamily="2" charset="0"/>
              </a:rPr>
              <a:t> </a:t>
            </a:r>
            <a:r>
              <a:rPr lang="en-GB" sz="1400" dirty="0" smtClean="0">
                <a:latin typeface="SassoonCRInfant" panose="02010503020300020003" pitchFamily="2" charset="0"/>
              </a:rPr>
              <a:t>de </a:t>
            </a:r>
            <a:r>
              <a:rPr lang="en-GB" sz="1400" dirty="0" err="1" smtClean="0">
                <a:latin typeface="SassoonCRInfant" panose="02010503020300020003" pitchFamily="2" charset="0"/>
              </a:rPr>
              <a:t>naranja</a:t>
            </a:r>
            <a:endParaRPr lang="en-GB" sz="1400" dirty="0" smtClean="0"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3. 25 gr de </a:t>
            </a:r>
            <a:r>
              <a:rPr lang="en-GB" sz="1400" b="1" u="sng" dirty="0" err="1" smtClean="0">
                <a:solidFill>
                  <a:srgbClr val="FF0000"/>
                </a:solidFill>
                <a:latin typeface="SassoonCRInfant" panose="02010503020300020003" pitchFamily="2" charset="0"/>
              </a:rPr>
              <a:t>levadura</a:t>
            </a:r>
            <a:r>
              <a:rPr lang="en-GB" sz="1400" dirty="0" smtClean="0">
                <a:solidFill>
                  <a:srgbClr val="FF0000"/>
                </a:solidFill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fresca</a:t>
            </a:r>
            <a:endParaRPr lang="en-GB" sz="1400" dirty="0" smtClean="0"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4. 50 gr. de </a:t>
            </a:r>
            <a:r>
              <a:rPr lang="en-GB" sz="1400" b="1" u="sng" dirty="0" err="1" smtClean="0">
                <a:solidFill>
                  <a:schemeClr val="tx2"/>
                </a:solidFill>
                <a:latin typeface="SassoonCRInfant" panose="02010503020300020003" pitchFamily="2" charset="0"/>
              </a:rPr>
              <a:t>azúcar</a:t>
            </a:r>
            <a:endParaRPr lang="en-GB" sz="1400" b="1" u="sng" dirty="0" smtClean="0">
              <a:solidFill>
                <a:schemeClr val="tx2"/>
              </a:solidFill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5. 75 ml de </a:t>
            </a:r>
            <a:r>
              <a:rPr lang="en-GB" sz="1400" b="1" u="sng" dirty="0" err="1" smtClean="0">
                <a:solidFill>
                  <a:schemeClr val="tx2"/>
                </a:solidFill>
                <a:latin typeface="SassoonCRInfant" panose="02010503020300020003" pitchFamily="2" charset="0"/>
              </a:rPr>
              <a:t>aceite</a:t>
            </a:r>
            <a:r>
              <a:rPr lang="en-GB" sz="1400" dirty="0" smtClean="0">
                <a:solidFill>
                  <a:schemeClr val="tx2"/>
                </a:solidFill>
                <a:latin typeface="SassoonCRInfant" panose="02010503020300020003" pitchFamily="2" charset="0"/>
              </a:rPr>
              <a:t> </a:t>
            </a:r>
            <a:r>
              <a:rPr lang="en-GB" sz="1400" dirty="0" smtClean="0">
                <a:latin typeface="SassoonCRInfant" panose="02010503020300020003" pitchFamily="2" charset="0"/>
              </a:rPr>
              <a:t>de </a:t>
            </a:r>
            <a:r>
              <a:rPr lang="en-GB" sz="1400" dirty="0" err="1" smtClean="0">
                <a:latin typeface="SassoonCRInfant" panose="02010503020300020003" pitchFamily="2" charset="0"/>
              </a:rPr>
              <a:t>oliva</a:t>
            </a:r>
            <a:endParaRPr lang="en-GB" sz="1400" dirty="0" smtClean="0"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6. </a:t>
            </a:r>
            <a:r>
              <a:rPr lang="en-GB" sz="1400" b="1" u="sng" dirty="0" err="1" smtClean="0">
                <a:solidFill>
                  <a:srgbClr val="FF0000"/>
                </a:solidFill>
                <a:latin typeface="SassoonCRInfant" panose="02010503020300020003" pitchFamily="2" charset="0"/>
              </a:rPr>
              <a:t>Ralladura</a:t>
            </a:r>
            <a:r>
              <a:rPr lang="en-GB" sz="1400" dirty="0" smtClean="0">
                <a:solidFill>
                  <a:srgbClr val="FF0000"/>
                </a:solidFill>
                <a:latin typeface="SassoonCRInfant" panose="02010503020300020003" pitchFamily="2" charset="0"/>
              </a:rPr>
              <a:t> </a:t>
            </a:r>
            <a:r>
              <a:rPr lang="en-GB" sz="1400" dirty="0" smtClean="0">
                <a:latin typeface="SassoonCRInfant" panose="02010503020300020003" pitchFamily="2" charset="0"/>
              </a:rPr>
              <a:t>de </a:t>
            </a:r>
            <a:r>
              <a:rPr lang="en-GB" sz="1400" b="1" u="sng" dirty="0" err="1" smtClean="0">
                <a:solidFill>
                  <a:srgbClr val="FF0000"/>
                </a:solidFill>
                <a:latin typeface="SassoonCRInfant" panose="02010503020300020003" pitchFamily="2" charset="0"/>
              </a:rPr>
              <a:t>naranja</a:t>
            </a:r>
            <a:endParaRPr lang="en-GB" sz="1400" b="1" u="sng" dirty="0" smtClean="0">
              <a:solidFill>
                <a:srgbClr val="FF0000"/>
              </a:solidFill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7. Un </a:t>
            </a:r>
            <a:r>
              <a:rPr lang="en-GB" sz="1400" b="1" u="sng" dirty="0" err="1" smtClean="0">
                <a:solidFill>
                  <a:schemeClr val="tx2"/>
                </a:solidFill>
                <a:latin typeface="SassoonCRInfant" panose="02010503020300020003" pitchFamily="2" charset="0"/>
              </a:rPr>
              <a:t>huevo</a:t>
            </a:r>
            <a:endParaRPr lang="en-GB" sz="1400" b="1" u="sng" dirty="0" smtClean="0">
              <a:solidFill>
                <a:schemeClr val="tx2"/>
              </a:solidFill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8. Una </a:t>
            </a:r>
            <a:r>
              <a:rPr lang="en-GB" sz="1400" dirty="0" err="1" smtClean="0">
                <a:latin typeface="SassoonCRInfant" panose="02010503020300020003" pitchFamily="2" charset="0"/>
              </a:rPr>
              <a:t>pizca</a:t>
            </a:r>
            <a:r>
              <a:rPr lang="en-GB" sz="1400" dirty="0" smtClean="0">
                <a:latin typeface="SassoonCRInfant" panose="02010503020300020003" pitchFamily="2" charset="0"/>
              </a:rPr>
              <a:t> de </a:t>
            </a:r>
            <a:r>
              <a:rPr lang="en-GB" sz="1400" b="1" u="sng" dirty="0" err="1" smtClean="0">
                <a:solidFill>
                  <a:schemeClr val="tx2"/>
                </a:solidFill>
                <a:latin typeface="SassoonCRInfant" panose="02010503020300020003" pitchFamily="2" charset="0"/>
              </a:rPr>
              <a:t>sal</a:t>
            </a:r>
            <a:endParaRPr lang="en-GB" sz="1400" b="1" u="sng" dirty="0">
              <a:solidFill>
                <a:schemeClr val="tx2"/>
              </a:solidFill>
              <a:latin typeface="SassoonCRInfant" panose="02010503020300020003" pitchFamily="2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7599" y="1547664"/>
            <a:ext cx="1267091" cy="843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068" y="1597886"/>
            <a:ext cx="758246" cy="1016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5" t="13644" r="17284" b="13644"/>
          <a:stretch/>
        </p:blipFill>
        <p:spPr bwMode="auto">
          <a:xfrm>
            <a:off x="3318733" y="1619535"/>
            <a:ext cx="992298" cy="850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3" t="8594" b="7585"/>
          <a:stretch/>
        </p:blipFill>
        <p:spPr bwMode="auto">
          <a:xfrm>
            <a:off x="2276872" y="3086116"/>
            <a:ext cx="1203964" cy="77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481" y="2434637"/>
            <a:ext cx="1366267" cy="755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98" t="1465" r="8467" b="5920"/>
          <a:stretch/>
        </p:blipFill>
        <p:spPr bwMode="auto">
          <a:xfrm>
            <a:off x="3506359" y="2527555"/>
            <a:ext cx="716243" cy="1310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6" descr="Image result for ralladura de naranja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2" r="16354"/>
          <a:stretch/>
        </p:blipFill>
        <p:spPr bwMode="auto">
          <a:xfrm>
            <a:off x="4203686" y="3191613"/>
            <a:ext cx="1048477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73" t="15306" r="24486" b="7143"/>
          <a:stretch/>
        </p:blipFill>
        <p:spPr bwMode="auto">
          <a:xfrm>
            <a:off x="4344849" y="2512576"/>
            <a:ext cx="486052" cy="605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4" r="16729"/>
          <a:stretch/>
        </p:blipFill>
        <p:spPr bwMode="auto">
          <a:xfrm>
            <a:off x="5340572" y="3218552"/>
            <a:ext cx="778533" cy="746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759643" y="4026612"/>
            <a:ext cx="513707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b="1" u="sng" dirty="0" err="1" smtClean="0">
                <a:latin typeface="SassoonCRInfant" panose="02010503020300020003" pitchFamily="2" charset="0"/>
              </a:rPr>
              <a:t>Preparación</a:t>
            </a:r>
            <a:endParaRPr lang="en-GB" sz="1400" b="1" u="sng" dirty="0" smtClean="0">
              <a:latin typeface="SassoonCRInfant" panose="02010503020300020003" pitchFamily="2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Mezclamos</a:t>
            </a:r>
            <a:r>
              <a:rPr lang="en-GB" sz="1400" dirty="0" smtClean="0">
                <a:latin typeface="SassoonCRInfant" panose="02010503020300020003" pitchFamily="2" charset="0"/>
              </a:rPr>
              <a:t> la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leche</a:t>
            </a:r>
            <a:r>
              <a:rPr lang="en-GB" sz="1400" dirty="0" smtClean="0">
                <a:latin typeface="SassoonCRInfant" panose="02010503020300020003" pitchFamily="2" charset="0"/>
              </a:rPr>
              <a:t> y el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zumo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Diluimos</a:t>
            </a:r>
            <a:r>
              <a:rPr lang="en-GB" sz="1400" dirty="0" smtClean="0">
                <a:latin typeface="SassoonCRInfant" panose="02010503020300020003" pitchFamily="2" charset="0"/>
              </a:rPr>
              <a:t> la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levadura</a:t>
            </a:r>
            <a:endParaRPr lang="en-GB" sz="1400" b="1" dirty="0" smtClean="0">
              <a:latin typeface="SassoonCRInfant" panose="02010503020300020003" pitchFamily="2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Batimos</a:t>
            </a:r>
            <a:r>
              <a:rPr lang="en-GB" sz="1400" dirty="0" smtClean="0">
                <a:latin typeface="SassoonCRInfant" panose="02010503020300020003" pitchFamily="2" charset="0"/>
              </a:rPr>
              <a:t> el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huevo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Echamos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los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ingredientes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en</a:t>
            </a:r>
            <a:r>
              <a:rPr lang="en-GB" sz="1400" dirty="0" smtClean="0">
                <a:latin typeface="SassoonCRInfant" panose="02010503020300020003" pitchFamily="2" charset="0"/>
              </a:rPr>
              <a:t> un </a:t>
            </a:r>
            <a:r>
              <a:rPr lang="en-GB" sz="1400" dirty="0" err="1" smtClean="0">
                <a:latin typeface="SassoonCRInfant" panose="02010503020300020003" pitchFamily="2" charset="0"/>
              </a:rPr>
              <a:t>cuenco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Amasamos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Dejamos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u="sng" dirty="0" err="1" smtClean="0">
                <a:latin typeface="SassoonCRInfant" panose="02010503020300020003" pitchFamily="2" charset="0"/>
              </a:rPr>
              <a:t>levar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Disponemos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en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una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superficie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aceite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Hacemos</a:t>
            </a:r>
            <a:r>
              <a:rPr lang="en-GB" sz="1400" dirty="0" smtClean="0">
                <a:latin typeface="SassoonCRInfant" panose="02010503020300020003" pitchFamily="2" charset="0"/>
              </a:rPr>
              <a:t> un </a:t>
            </a:r>
            <a:r>
              <a:rPr lang="en-GB" sz="1400" dirty="0" err="1" smtClean="0">
                <a:latin typeface="SassoonCRInfant" panose="02010503020300020003" pitchFamily="2" charset="0"/>
              </a:rPr>
              <a:t>rulo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Cortamos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en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porciones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Damos</a:t>
            </a:r>
            <a:r>
              <a:rPr lang="en-GB" sz="1400" u="sng" dirty="0" smtClean="0">
                <a:latin typeface="SassoonCRInfant" panose="02010503020300020003" pitchFamily="2" charset="0"/>
              </a:rPr>
              <a:t> forma</a:t>
            </a:r>
            <a:r>
              <a:rPr lang="en-GB" sz="1400" dirty="0" smtClean="0">
                <a:latin typeface="SassoonCRInfant" panose="02010503020300020003" pitchFamily="2" charset="0"/>
              </a:rPr>
              <a:t> de bola.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Disponemos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en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una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bandeja</a:t>
            </a:r>
            <a:r>
              <a:rPr lang="en-GB" sz="1400" dirty="0" smtClean="0">
                <a:latin typeface="SassoonCRInfant" panose="02010503020300020003" pitchFamily="2" charset="0"/>
              </a:rPr>
              <a:t> de </a:t>
            </a:r>
            <a:r>
              <a:rPr lang="en-GB" sz="1400" dirty="0" err="1" smtClean="0">
                <a:latin typeface="SassoonCRInfant" panose="02010503020300020003" pitchFamily="2" charset="0"/>
              </a:rPr>
              <a:t>horno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Dejamos</a:t>
            </a:r>
            <a:r>
              <a:rPr lang="en-GB" sz="1400" u="sng" dirty="0" smtClean="0">
                <a:latin typeface="SassoonCRInfant" panose="02010503020300020003" pitchFamily="2" charset="0"/>
              </a:rPr>
              <a:t>: </a:t>
            </a:r>
            <a:r>
              <a:rPr lang="en-GB" sz="1400" u="sng" dirty="0" err="1" smtClean="0">
                <a:latin typeface="SassoonCRInfant" panose="02010503020300020003" pitchFamily="2" charset="0"/>
              </a:rPr>
              <a:t>levar</a:t>
            </a:r>
            <a:r>
              <a:rPr lang="en-GB" sz="1400" u="sng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Pintamos</a:t>
            </a:r>
            <a:r>
              <a:rPr lang="en-GB" sz="1400" dirty="0" smtClean="0">
                <a:latin typeface="SassoonCRInfant" panose="02010503020300020003" pitchFamily="2" charset="0"/>
              </a:rPr>
              <a:t> con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leche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Espolvoremos</a:t>
            </a:r>
            <a:r>
              <a:rPr lang="en-GB" sz="1400" dirty="0" smtClean="0">
                <a:latin typeface="SassoonCRInfant" panose="02010503020300020003" pitchFamily="2" charset="0"/>
              </a:rPr>
              <a:t> con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azúcar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Horneamos</a:t>
            </a:r>
            <a:r>
              <a:rPr lang="en-GB" sz="1400" dirty="0" smtClean="0">
                <a:latin typeface="SassoonCRInfant" panose="02010503020300020003" pitchFamily="2" charset="0"/>
              </a:rPr>
              <a:t> a 180˚C </a:t>
            </a:r>
            <a:r>
              <a:rPr lang="en-GB" sz="1400" dirty="0" err="1" smtClean="0">
                <a:latin typeface="SassoonCRInfant" panose="02010503020300020003" pitchFamily="2" charset="0"/>
              </a:rPr>
              <a:t>unos</a:t>
            </a:r>
            <a:r>
              <a:rPr lang="en-GB" sz="1400" dirty="0" smtClean="0">
                <a:latin typeface="SassoonCRInfant" panose="02010503020300020003" pitchFamily="2" charset="0"/>
              </a:rPr>
              <a:t> 20 </a:t>
            </a:r>
            <a:r>
              <a:rPr lang="en-GB" sz="1400" dirty="0" err="1" smtClean="0">
                <a:latin typeface="SassoonCRInfant" panose="02010503020300020003" pitchFamily="2" charset="0"/>
              </a:rPr>
              <a:t>minutos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393" y="5145440"/>
            <a:ext cx="880526" cy="79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0" name="Picture 2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3" t="25886" b="18824"/>
          <a:stretch/>
        </p:blipFill>
        <p:spPr bwMode="auto">
          <a:xfrm>
            <a:off x="4088642" y="7619803"/>
            <a:ext cx="1368152" cy="580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440" y="8328804"/>
            <a:ext cx="886356" cy="886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26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0" t="11625" r="20381" b="18825"/>
          <a:stretch/>
        </p:blipFill>
        <p:spPr bwMode="auto">
          <a:xfrm>
            <a:off x="2948854" y="7164288"/>
            <a:ext cx="593584" cy="538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5" name="Picture 27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r="8014" b="36971"/>
          <a:stretch/>
        </p:blipFill>
        <p:spPr bwMode="auto">
          <a:xfrm>
            <a:off x="2541338" y="6672620"/>
            <a:ext cx="1078547" cy="323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2952328" y="5868144"/>
            <a:ext cx="3446151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 smtClean="0">
                <a:hlinkClick r:id="rId16"/>
              </a:rPr>
              <a:t>https://www.youtube.com/watch?v=-SlE7uIYftQ</a:t>
            </a:r>
            <a:endParaRPr lang="en-GB" sz="1200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-9687" y="4681079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0" y="4983726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0" y="5271758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0" y="5621575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0" y="5919830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0" y="6256756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0" y="6586642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-27384" y="6927942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-27384" y="7215974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-27384" y="7530640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-27384" y="7864046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-27384" y="8187590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0" y="8512118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0" y="8800150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Picture 4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89" y="8123740"/>
            <a:ext cx="385730" cy="516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11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352" y="8559625"/>
            <a:ext cx="568630" cy="31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7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5" t="13644" r="17284" b="13644"/>
          <a:stretch/>
        </p:blipFill>
        <p:spPr bwMode="auto">
          <a:xfrm>
            <a:off x="3960440" y="4370085"/>
            <a:ext cx="489857" cy="419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392" y="4357914"/>
            <a:ext cx="355930" cy="477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10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3" t="8594" b="7585"/>
          <a:stretch/>
        </p:blipFill>
        <p:spPr bwMode="auto">
          <a:xfrm>
            <a:off x="2825528" y="4769758"/>
            <a:ext cx="486840" cy="31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3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6" r="14973"/>
          <a:stretch/>
        </p:blipFill>
        <p:spPr bwMode="auto">
          <a:xfrm>
            <a:off x="5623754" y="270981"/>
            <a:ext cx="181972" cy="192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4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9604" y="283268"/>
            <a:ext cx="204427" cy="19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553" y="315389"/>
            <a:ext cx="149578" cy="149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Rectangle 55"/>
          <p:cNvSpPr/>
          <p:nvPr/>
        </p:nvSpPr>
        <p:spPr>
          <a:xfrm rot="5400000">
            <a:off x="5540312" y="1007064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5684328" y="1007064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 rot="5400000">
            <a:off x="5828344" y="1007064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 rot="5400000">
            <a:off x="5540312" y="586435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 rot="5400000">
            <a:off x="5684328" y="586435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 rot="5400000">
            <a:off x="5828344" y="586435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 rot="5400000">
            <a:off x="5540312" y="791312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 rot="5400000">
            <a:off x="5684328" y="791312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 rot="5400000">
            <a:off x="5828344" y="791312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 rot="5400000">
            <a:off x="5540312" y="1202689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 rot="5400000">
            <a:off x="5684328" y="1202689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 rot="5400000">
            <a:off x="5828344" y="1202689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32656" y="251520"/>
            <a:ext cx="5758278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0" name="Table 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3500999"/>
              </p:ext>
            </p:extLst>
          </p:nvPr>
        </p:nvGraphicFramePr>
        <p:xfrm>
          <a:off x="405103" y="288911"/>
          <a:ext cx="5646041" cy="1051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6041"/>
              </a:tblGrid>
              <a:tr h="176054">
                <a:tc>
                  <a:txBody>
                    <a:bodyPr/>
                    <a:lstStyle/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94214">
                <a:tc>
                  <a:txBody>
                    <a:bodyPr/>
                    <a:lstStyle/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cxnSp>
        <p:nvCxnSpPr>
          <p:cNvPr id="82" name="Straight Connector 81"/>
          <p:cNvCxnSpPr/>
          <p:nvPr/>
        </p:nvCxnSpPr>
        <p:spPr>
          <a:xfrm>
            <a:off x="352765" y="715074"/>
            <a:ext cx="5722112" cy="89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52765" y="256547"/>
            <a:ext cx="4899398" cy="116955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GB" sz="1400" dirty="0">
                <a:latin typeface="SassoonCRInfant" panose="02010503020300020003" pitchFamily="2" charset="0"/>
              </a:rPr>
              <a:t>El </a:t>
            </a:r>
            <a:r>
              <a:rPr lang="en-GB" sz="1400" dirty="0" err="1" smtClean="0">
                <a:latin typeface="SassoonCRInfant" panose="02010503020300020003" pitchFamily="2" charset="0"/>
              </a:rPr>
              <a:t>objetivo:To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>
                <a:latin typeface="SassoonCRInfant" panose="02010503020300020003" pitchFamily="2" charset="0"/>
              </a:rPr>
              <a:t>appreciate a traditional Spanish </a:t>
            </a:r>
            <a:r>
              <a:rPr lang="en-GB" sz="1400" dirty="0" smtClean="0">
                <a:latin typeface="SassoonCRInfant" panose="02010503020300020003" pitchFamily="2" charset="0"/>
              </a:rPr>
              <a:t>Easter recipe</a:t>
            </a:r>
            <a:r>
              <a:rPr lang="en-GB" sz="1400" dirty="0">
                <a:latin typeface="SassoonCRInfant" panose="02010503020300020003" pitchFamily="2" charset="0"/>
              </a:rPr>
              <a:t>.</a:t>
            </a:r>
          </a:p>
          <a:p>
            <a:r>
              <a:rPr lang="en-GB" sz="1400" dirty="0" smtClean="0">
                <a:latin typeface="SassoonCRInfant" panose="02010503020300020003" pitchFamily="2" charset="0"/>
              </a:rPr>
              <a:t>Para </a:t>
            </a:r>
            <a:r>
              <a:rPr lang="en-GB" sz="1400" dirty="0" err="1" smtClean="0">
                <a:latin typeface="SassoonCRInfant" panose="02010503020300020003" pitchFamily="2" charset="0"/>
              </a:rPr>
              <a:t>triunfar:Match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>
                <a:latin typeface="SassoonCRInfant" panose="02010503020300020003" pitchFamily="2" charset="0"/>
              </a:rPr>
              <a:t>ingredient nouns with the correct picture.</a:t>
            </a:r>
          </a:p>
          <a:p>
            <a:r>
              <a:rPr lang="en-GB" sz="1400" dirty="0">
                <a:latin typeface="SassoonCRInfant" panose="02010503020300020003" pitchFamily="2" charset="0"/>
              </a:rPr>
              <a:t>Use a dictionary to find the English for some Spanish verbs.</a:t>
            </a:r>
          </a:p>
          <a:p>
            <a:r>
              <a:rPr lang="en-GB" sz="1400" dirty="0">
                <a:latin typeface="SassoonCRInfant" panose="02010503020300020003" pitchFamily="2" charset="0"/>
              </a:rPr>
              <a:t>Join in with actions for verbs.</a:t>
            </a:r>
          </a:p>
          <a:p>
            <a:r>
              <a:rPr lang="en-GB" sz="1400" dirty="0">
                <a:latin typeface="SassoonCRInfant" panose="02010503020300020003" pitchFamily="2" charset="0"/>
              </a:rPr>
              <a:t>Watch and show understanding of a video of a recipe.</a:t>
            </a:r>
          </a:p>
        </p:txBody>
      </p:sp>
      <p:cxnSp>
        <p:nvCxnSpPr>
          <p:cNvPr id="83" name="Straight Connector 82"/>
          <p:cNvCxnSpPr/>
          <p:nvPr/>
        </p:nvCxnSpPr>
        <p:spPr>
          <a:xfrm>
            <a:off x="352765" y="949020"/>
            <a:ext cx="57221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429816" y="1140690"/>
            <a:ext cx="5636096" cy="119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Picture 17"/>
          <p:cNvPicPr>
            <a:picLocks noChangeAspect="1" noChangeArrowheads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73" t="15306" r="24486" b="7143"/>
          <a:stretch/>
        </p:blipFill>
        <p:spPr bwMode="auto">
          <a:xfrm>
            <a:off x="2564904" y="5077994"/>
            <a:ext cx="243026" cy="302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1" name="Straight Connector 60"/>
          <p:cNvCxnSpPr/>
          <p:nvPr/>
        </p:nvCxnSpPr>
        <p:spPr>
          <a:xfrm>
            <a:off x="0" y="9110442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2407389" y="-180528"/>
            <a:ext cx="2029723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u="sng" dirty="0">
                <a:latin typeface="SassoonCRInfant" panose="02010503020300020003" pitchFamily="2" charset="0"/>
              </a:rPr>
              <a:t>Monas de </a:t>
            </a:r>
            <a:r>
              <a:rPr lang="en-GB" b="1" u="sng" dirty="0" err="1">
                <a:latin typeface="SassoonCRInfant" panose="02010503020300020003" pitchFamily="2" charset="0"/>
              </a:rPr>
              <a:t>pascua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687" y="4164666"/>
            <a:ext cx="686768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128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</TotalTime>
  <Words>186</Words>
  <Application>Microsoft Office PowerPoint</Application>
  <PresentationFormat>On-screen Show (4:3)</PresentationFormat>
  <Paragraphs>47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Edwards</dc:creator>
  <cp:lastModifiedBy>Katie Edwards</cp:lastModifiedBy>
  <cp:revision>36</cp:revision>
  <cp:lastPrinted>2019-03-26T11:36:18Z</cp:lastPrinted>
  <dcterms:created xsi:type="dcterms:W3CDTF">2017-03-25T16:58:09Z</dcterms:created>
  <dcterms:modified xsi:type="dcterms:W3CDTF">2019-04-23T16:18:48Z</dcterms:modified>
</cp:coreProperties>
</file>