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1" r:id="rId3"/>
    <p:sldId id="262" r:id="rId4"/>
    <p:sldId id="263" r:id="rId5"/>
    <p:sldId id="264" r:id="rId6"/>
    <p:sldId id="273" r:id="rId7"/>
    <p:sldId id="277" r:id="rId8"/>
    <p:sldId id="275"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5"/>
    <p:restoredTop sz="94618"/>
  </p:normalViewPr>
  <p:slideViewPr>
    <p:cSldViewPr snapToGrid="0" snapToObjects="1">
      <p:cViewPr varScale="1">
        <p:scale>
          <a:sx n="68" d="100"/>
          <a:sy n="68" d="100"/>
        </p:scale>
        <p:origin x="79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sha Robertson" userId="40240c759480c2fe" providerId="LiveId" clId="{13A7250A-52BA-4C01-830D-F8971A47A6F4}"/>
    <pc:docChg chg="modSld">
      <pc:chgData name="Natasha Robertson" userId="40240c759480c2fe" providerId="LiveId" clId="{13A7250A-52BA-4C01-830D-F8971A47A6F4}" dt="2018-11-26T21:55:21.665" v="7" actId="20577"/>
      <pc:docMkLst>
        <pc:docMk/>
      </pc:docMkLst>
      <pc:sldChg chg="modSp">
        <pc:chgData name="Natasha Robertson" userId="40240c759480c2fe" providerId="LiveId" clId="{13A7250A-52BA-4C01-830D-F8971A47A6F4}" dt="2018-11-26T21:49:53.033" v="5" actId="20577"/>
        <pc:sldMkLst>
          <pc:docMk/>
          <pc:sldMk cId="1281496076" sldId="261"/>
        </pc:sldMkLst>
        <pc:spChg chg="mod">
          <ac:chgData name="Natasha Robertson" userId="40240c759480c2fe" providerId="LiveId" clId="{13A7250A-52BA-4C01-830D-F8971A47A6F4}" dt="2018-11-26T21:49:53.033" v="5" actId="20577"/>
          <ac:spMkLst>
            <pc:docMk/>
            <pc:sldMk cId="1281496076" sldId="261"/>
            <ac:spMk id="11" creationId="{FC7B5804-6EA9-4249-814C-1BCD1D082BDC}"/>
          </ac:spMkLst>
        </pc:spChg>
      </pc:sldChg>
      <pc:sldChg chg="modSp">
        <pc:chgData name="Natasha Robertson" userId="40240c759480c2fe" providerId="LiveId" clId="{13A7250A-52BA-4C01-830D-F8971A47A6F4}" dt="2018-11-26T21:55:21.665" v="7" actId="20577"/>
        <pc:sldMkLst>
          <pc:docMk/>
          <pc:sldMk cId="1075526720" sldId="273"/>
        </pc:sldMkLst>
        <pc:spChg chg="mod">
          <ac:chgData name="Natasha Robertson" userId="40240c759480c2fe" providerId="LiveId" clId="{13A7250A-52BA-4C01-830D-F8971A47A6F4}" dt="2018-11-26T21:55:21.665" v="7" actId="20577"/>
          <ac:spMkLst>
            <pc:docMk/>
            <pc:sldMk cId="1075526720" sldId="273"/>
            <ac:spMk id="6" creationId="{C5921FD2-EF2B-4103-AAFE-1BC911789169}"/>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357667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308713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01389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254996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99946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296243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089763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915762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999144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40219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75791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9EC995-22F9-6844-A10F-3113ED1F20BA}" type="datetimeFigureOut">
              <a:rPr lang="en-US" smtClean="0"/>
              <a:t>11/26/2018</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7162B2-E0D1-FE47-A51E-D009C8D052A2}" type="slidenum">
              <a:rPr lang="en-US" smtClean="0"/>
              <a:t>‹#›</a:t>
            </a:fld>
            <a:endParaRPr lang="en-US" dirty="0"/>
          </a:p>
        </p:txBody>
      </p:sp>
    </p:spTree>
    <p:extLst>
      <p:ext uri="{BB962C8B-B14F-4D97-AF65-F5344CB8AC3E}">
        <p14:creationId xmlns:p14="http://schemas.microsoft.com/office/powerpoint/2010/main" val="781501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665904"/>
            <a:ext cx="9144000" cy="1495331"/>
          </a:xfrm>
        </p:spPr>
        <p:txBody>
          <a:bodyPr>
            <a:normAutofit fontScale="90000"/>
          </a:bodyPr>
          <a:lstStyle/>
          <a:p>
            <a:r>
              <a:rPr lang="en-GB" b="1" dirty="0">
                <a:solidFill>
                  <a:schemeClr val="accent2"/>
                </a:solidFill>
                <a:latin typeface="+mn-lt"/>
              </a:rPr>
              <a:t>KS1 Common Exception Words</a:t>
            </a:r>
            <a:br>
              <a:rPr lang="en-GB" b="1" dirty="0">
                <a:solidFill>
                  <a:schemeClr val="accent2"/>
                </a:solidFill>
                <a:latin typeface="+mn-lt"/>
              </a:rPr>
            </a:br>
            <a:r>
              <a:rPr lang="en-GB" b="1" dirty="0">
                <a:solidFill>
                  <a:schemeClr val="accent2"/>
                </a:solidFill>
                <a:latin typeface="+mn-lt"/>
              </a:rPr>
              <a:t>Family 9</a:t>
            </a:r>
            <a:br>
              <a:rPr lang="en-US" b="1" dirty="0">
                <a:latin typeface="+mn-lt"/>
              </a:rPr>
            </a:br>
            <a:endParaRPr lang="en-US" dirty="0">
              <a:latin typeface="+mn-lt"/>
            </a:endParaRPr>
          </a:p>
        </p:txBody>
      </p:sp>
      <p:sp>
        <p:nvSpPr>
          <p:cNvPr id="6" name="TextBox 5"/>
          <p:cNvSpPr txBox="1"/>
          <p:nvPr/>
        </p:nvSpPr>
        <p:spPr>
          <a:xfrm>
            <a:off x="4356847" y="4444712"/>
            <a:ext cx="3478306" cy="584775"/>
          </a:xfrm>
          <a:prstGeom prst="rect">
            <a:avLst/>
          </a:prstGeom>
          <a:noFill/>
        </p:spPr>
        <p:txBody>
          <a:bodyPr wrap="square" rtlCol="0">
            <a:spAutoFit/>
          </a:bodyPr>
          <a:lstStyle/>
          <a:p>
            <a:pPr algn="ctr"/>
            <a:r>
              <a:rPr lang="en-US" sz="1600" dirty="0"/>
              <a:t>Commissioned by The PiXL Club Ltd.</a:t>
            </a:r>
          </a:p>
          <a:p>
            <a:pPr algn="ctr"/>
            <a:r>
              <a:rPr lang="en-US" sz="1600" dirty="0"/>
              <a:t> October 2018</a:t>
            </a:r>
          </a:p>
        </p:txBody>
      </p:sp>
      <p:sp>
        <p:nvSpPr>
          <p:cNvPr id="7" name="TextBox 6"/>
          <p:cNvSpPr txBox="1"/>
          <p:nvPr/>
        </p:nvSpPr>
        <p:spPr>
          <a:xfrm>
            <a:off x="4204447" y="6239435"/>
            <a:ext cx="3783106" cy="338554"/>
          </a:xfrm>
          <a:prstGeom prst="rect">
            <a:avLst/>
          </a:prstGeom>
          <a:noFill/>
        </p:spPr>
        <p:txBody>
          <a:bodyPr wrap="square" rtlCol="0">
            <a:spAutoFit/>
          </a:bodyPr>
          <a:lstStyle/>
          <a:p>
            <a:r>
              <a:rPr lang="en-GB" sz="1600" dirty="0"/>
              <a:t>© Copyright The PiXL Club Limited, 2018</a:t>
            </a:r>
            <a:r>
              <a:rPr lang="en-US" sz="1600" dirty="0">
                <a:effectLst/>
              </a:rPr>
              <a:t> </a:t>
            </a:r>
            <a:endParaRPr lang="en-US" sz="1600" dirty="0"/>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8" name="Text Box 4">
            <a:extLst>
              <a:ext uri="{FF2B5EF4-FFF2-40B4-BE49-F238E27FC236}">
                <a16:creationId xmlns:a16="http://schemas.microsoft.com/office/drawing/2014/main" id="{F4AE321C-D3D7-4F80-9087-84D6F0E69634}"/>
              </a:ext>
            </a:extLst>
          </p:cNvPr>
          <p:cNvSpPr txBox="1">
            <a:spLocks noChangeArrowheads="1"/>
          </p:cNvSpPr>
          <p:nvPr/>
        </p:nvSpPr>
        <p:spPr bwMode="auto">
          <a:xfrm>
            <a:off x="2933700" y="5029487"/>
            <a:ext cx="6324600" cy="1155700"/>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noAutofit/>
          </a:bodyPr>
          <a:lstStyle/>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endParaRPr lang="en-GB" sz="1200" dirty="0">
              <a:effectLst/>
              <a:latin typeface="Times New Roman" panose="02020603050405020304" pitchFamily="18" charset="0"/>
              <a:ea typeface="Times New Roman" panose="02020603050405020304" pitchFamily="18" charset="0"/>
            </a:endParaRPr>
          </a:p>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All opinions and contributions are those of the authors. The contents of this resource are not connected with nor endorsed by any other company, organisation or institution.</a:t>
            </a:r>
            <a:endParaRPr lang="en-GB" sz="1200" dirty="0">
              <a:effectLst/>
              <a:latin typeface="Times New Roman" panose="02020603050405020304" pitchFamily="18" charset="0"/>
              <a:ea typeface="Times New Roman" panose="02020603050405020304" pitchFamily="18" charset="0"/>
            </a:endParaRPr>
          </a:p>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PiXL Club Ltd endeavour to trace and contact copyright owners. If there are any inadvertent omissions or errors in the acknowledgements or usage, this is unintended and PiXL will remedy these on written notification.</a:t>
            </a:r>
            <a:endParaRPr lang="en-GB" sz="1200" dirty="0">
              <a:effectLst/>
              <a:latin typeface="Times New Roman" panose="02020603050405020304" pitchFamily="18" charset="0"/>
              <a:ea typeface="Times New Roman" panose="02020603050405020304" pitchFamily="18" charset="0"/>
            </a:endParaRPr>
          </a:p>
          <a:p>
            <a:pPr algn="just" fontAlgn="base">
              <a:spcAft>
                <a:spcPts val="0"/>
              </a:spcAft>
            </a:pPr>
            <a:r>
              <a:rPr lang="en-GB" sz="1200" dirty="0">
                <a:effectLst/>
                <a:latin typeface="Times New Roman" panose="02020603050405020304" pitchFamily="18" charset="0"/>
                <a:ea typeface="Times New Roman" panose="02020603050405020304" pitchFamily="18" charset="0"/>
              </a:rPr>
              <a:t> </a:t>
            </a:r>
          </a:p>
        </p:txBody>
      </p:sp>
    </p:spTree>
    <p:extLst>
      <p:ext uri="{BB962C8B-B14F-4D97-AF65-F5344CB8AC3E}">
        <p14:creationId xmlns:p14="http://schemas.microsoft.com/office/powerpoint/2010/main" val="190172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5" name="Rectangle 4">
            <a:extLst>
              <a:ext uri="{FF2B5EF4-FFF2-40B4-BE49-F238E27FC236}">
                <a16:creationId xmlns:a16="http://schemas.microsoft.com/office/drawing/2014/main" id="{F9D91E00-525C-466C-B868-8CDD9F5B1D8D}"/>
              </a:ext>
            </a:extLst>
          </p:cNvPr>
          <p:cNvSpPr/>
          <p:nvPr/>
        </p:nvSpPr>
        <p:spPr>
          <a:xfrm>
            <a:off x="1432415" y="1285606"/>
            <a:ext cx="9327169" cy="830997"/>
          </a:xfrm>
          <a:prstGeom prst="rect">
            <a:avLst/>
          </a:prstGeom>
        </p:spPr>
        <p:txBody>
          <a:bodyPr wrap="none">
            <a:spAutoFit/>
          </a:bodyPr>
          <a:lstStyle/>
          <a:p>
            <a:r>
              <a:rPr lang="en-GB" sz="4800" b="1" dirty="0">
                <a:solidFill>
                  <a:schemeClr val="accent2"/>
                </a:solidFill>
              </a:rPr>
              <a:t>What is a common exception word?</a:t>
            </a:r>
          </a:p>
        </p:txBody>
      </p:sp>
      <p:sp>
        <p:nvSpPr>
          <p:cNvPr id="11" name="TextBox 10">
            <a:extLst>
              <a:ext uri="{FF2B5EF4-FFF2-40B4-BE49-F238E27FC236}">
                <a16:creationId xmlns:a16="http://schemas.microsoft.com/office/drawing/2014/main" id="{FC7B5804-6EA9-4249-814C-1BCD1D082BDC}"/>
              </a:ext>
            </a:extLst>
          </p:cNvPr>
          <p:cNvSpPr txBox="1"/>
          <p:nvPr/>
        </p:nvSpPr>
        <p:spPr>
          <a:xfrm>
            <a:off x="1377206" y="2186852"/>
            <a:ext cx="9179034" cy="3385542"/>
          </a:xfrm>
          <a:prstGeom prst="rect">
            <a:avLst/>
          </a:prstGeom>
          <a:noFill/>
        </p:spPr>
        <p:txBody>
          <a:bodyPr wrap="square" rtlCol="0">
            <a:spAutoFit/>
          </a:bodyPr>
          <a:lstStyle/>
          <a:p>
            <a:r>
              <a:rPr lang="en-GB" sz="2800" dirty="0"/>
              <a:t>Common exception words are words for which the Grapheme Phoneme Correspondence (GPC) is rare or unique. There are a number of words that children are expected to know </a:t>
            </a:r>
            <a:r>
              <a:rPr lang="en-GB" sz="2800"/>
              <a:t>in Years </a:t>
            </a:r>
            <a:r>
              <a:rPr lang="en-GB" sz="2800" dirty="0"/>
              <a:t>1 and 2 that contain GPCs which have not been taught at this age because they are unusual. These are sometimes also called ‘Red’ words or ‘Tricky’ words, depending on the teaching programme being used.   </a:t>
            </a:r>
          </a:p>
          <a:p>
            <a:endParaRPr lang="en-GB" dirty="0"/>
          </a:p>
        </p:txBody>
      </p:sp>
    </p:spTree>
    <p:extLst>
      <p:ext uri="{BB962C8B-B14F-4D97-AF65-F5344CB8AC3E}">
        <p14:creationId xmlns:p14="http://schemas.microsoft.com/office/powerpoint/2010/main" val="12814960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32C726C8-FC52-4186-852E-B887785D49E1}"/>
              </a:ext>
            </a:extLst>
          </p:cNvPr>
          <p:cNvSpPr txBox="1">
            <a:spLocks/>
          </p:cNvSpPr>
          <p:nvPr/>
        </p:nvSpPr>
        <p:spPr>
          <a:xfrm>
            <a:off x="639617" y="1137285"/>
            <a:ext cx="10515600" cy="1325563"/>
          </a:xfrm>
          <a:prstGeom prst="rect">
            <a:avLst/>
          </a:prstGeom>
        </p:spPr>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chemeClr val="accent2"/>
                </a:solidFill>
                <a:latin typeface="+mn-lt"/>
              </a:rPr>
              <a:t>Ways to learn to spell these words</a:t>
            </a:r>
          </a:p>
        </p:txBody>
      </p:sp>
      <p:sp>
        <p:nvSpPr>
          <p:cNvPr id="5" name="Content Placeholder 2">
            <a:extLst>
              <a:ext uri="{FF2B5EF4-FFF2-40B4-BE49-F238E27FC236}">
                <a16:creationId xmlns:a16="http://schemas.microsoft.com/office/drawing/2014/main" id="{C9E44F51-A692-4437-A142-2975046B0DA8}"/>
              </a:ext>
            </a:extLst>
          </p:cNvPr>
          <p:cNvSpPr txBox="1">
            <a:spLocks/>
          </p:cNvSpPr>
          <p:nvPr/>
        </p:nvSpPr>
        <p:spPr>
          <a:xfrm>
            <a:off x="838200" y="2753822"/>
            <a:ext cx="10515600" cy="393160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marL="571500" indent="-571500" algn="l">
              <a:buFont typeface="Wingdings" panose="05000000000000000000" pitchFamily="2" charset="2"/>
              <a:buChar char="q"/>
            </a:pPr>
            <a:r>
              <a:rPr lang="en-GB" sz="3600" dirty="0"/>
              <a:t>Visual recall</a:t>
            </a:r>
          </a:p>
          <a:p>
            <a:pPr marL="571500" indent="-571500" algn="l">
              <a:buFont typeface="Wingdings" panose="05000000000000000000" pitchFamily="2" charset="2"/>
              <a:buChar char="q"/>
            </a:pPr>
            <a:r>
              <a:rPr lang="en-GB" sz="3600" dirty="0"/>
              <a:t>Mnemonics</a:t>
            </a:r>
          </a:p>
          <a:p>
            <a:pPr marL="571500" indent="-571500" algn="l">
              <a:buFont typeface="Wingdings" panose="05000000000000000000" pitchFamily="2" charset="2"/>
              <a:buChar char="q"/>
            </a:pPr>
            <a:r>
              <a:rPr lang="en-GB" sz="3600" dirty="0"/>
              <a:t>Segmentation</a:t>
            </a:r>
          </a:p>
          <a:p>
            <a:pPr marL="571500" indent="-571500" algn="l">
              <a:buFont typeface="Wingdings" panose="05000000000000000000" pitchFamily="2" charset="2"/>
              <a:buChar char="q"/>
            </a:pPr>
            <a:r>
              <a:rPr lang="en-GB" sz="3600" dirty="0"/>
              <a:t>Graphic representation</a:t>
            </a:r>
          </a:p>
          <a:p>
            <a:pPr marL="571500" indent="-571500" algn="l">
              <a:buFont typeface="Wingdings" panose="05000000000000000000" pitchFamily="2" charset="2"/>
              <a:buChar char="q"/>
            </a:pPr>
            <a:r>
              <a:rPr lang="en-GB" sz="3600" dirty="0"/>
              <a:t>Others…</a:t>
            </a:r>
          </a:p>
        </p:txBody>
      </p:sp>
    </p:spTree>
    <p:extLst>
      <p:ext uri="{BB962C8B-B14F-4D97-AF65-F5344CB8AC3E}">
        <p14:creationId xmlns:p14="http://schemas.microsoft.com/office/powerpoint/2010/main" val="3193029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7AC22430-772D-455A-B7F1-001CABD4BC09}"/>
              </a:ext>
            </a:extLst>
          </p:cNvPr>
          <p:cNvSpPr txBox="1">
            <a:spLocks/>
          </p:cNvSpPr>
          <p:nvPr/>
        </p:nvSpPr>
        <p:spPr>
          <a:xfrm>
            <a:off x="838200" y="637806"/>
            <a:ext cx="10515600" cy="1325563"/>
          </a:xfrm>
          <a:prstGeom prst="rect">
            <a:avLst/>
          </a:prstGeom>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chemeClr val="accent2"/>
                </a:solidFill>
                <a:latin typeface="+mn-lt"/>
              </a:rPr>
              <a:t>Word family 9</a:t>
            </a:r>
          </a:p>
          <a:p>
            <a:r>
              <a:rPr lang="en-GB" sz="3900" b="1" dirty="0">
                <a:solidFill>
                  <a:schemeClr val="accent2"/>
                </a:solidFill>
                <a:latin typeface="+mn-lt"/>
              </a:rPr>
              <a:t>‘e’ looks odd</a:t>
            </a:r>
            <a:endParaRPr lang="en-GB" sz="3900" b="1" u="sng" dirty="0">
              <a:solidFill>
                <a:schemeClr val="accent2"/>
              </a:solidFill>
              <a:latin typeface="+mn-lt"/>
            </a:endParaRPr>
          </a:p>
        </p:txBody>
      </p:sp>
      <p:sp>
        <p:nvSpPr>
          <p:cNvPr id="5" name="Content Placeholder 2">
            <a:extLst>
              <a:ext uri="{FF2B5EF4-FFF2-40B4-BE49-F238E27FC236}">
                <a16:creationId xmlns:a16="http://schemas.microsoft.com/office/drawing/2014/main" id="{C6A197D4-5914-486B-9D24-0E7E55F81E59}"/>
              </a:ext>
            </a:extLst>
          </p:cNvPr>
          <p:cNvSpPr txBox="1">
            <a:spLocks/>
          </p:cNvSpPr>
          <p:nvPr/>
        </p:nvSpPr>
        <p:spPr>
          <a:xfrm>
            <a:off x="3668714" y="2058504"/>
            <a:ext cx="5928360" cy="3254058"/>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algn="l"/>
            <a:r>
              <a:rPr lang="en-GB" sz="4800" dirty="0"/>
              <a:t>friend</a:t>
            </a:r>
          </a:p>
          <a:p>
            <a:pPr algn="l"/>
            <a:r>
              <a:rPr lang="en-GB" sz="4800" dirty="0"/>
              <a:t>said</a:t>
            </a:r>
          </a:p>
          <a:p>
            <a:pPr algn="l"/>
            <a:r>
              <a:rPr lang="en-GB" sz="4800" dirty="0"/>
              <a:t>says</a:t>
            </a:r>
          </a:p>
          <a:p>
            <a:pPr algn="l"/>
            <a:r>
              <a:rPr lang="en-GB" sz="4800" dirty="0"/>
              <a:t>again</a:t>
            </a:r>
          </a:p>
        </p:txBody>
      </p:sp>
      <p:pic>
        <p:nvPicPr>
          <p:cNvPr id="22" name="Picture 21">
            <a:extLst>
              <a:ext uri="{FF2B5EF4-FFF2-40B4-BE49-F238E27FC236}">
                <a16:creationId xmlns:a16="http://schemas.microsoft.com/office/drawing/2014/main" id="{98D04806-C5FE-4844-8838-9B8B0C8503BD}"/>
              </a:ext>
            </a:extLst>
          </p:cNvPr>
          <p:cNvPicPr>
            <a:picLocks noChangeAspect="1"/>
          </p:cNvPicPr>
          <p:nvPr/>
        </p:nvPicPr>
        <p:blipFill>
          <a:blip r:embed="rId4"/>
          <a:stretch>
            <a:fillRect/>
          </a:stretch>
        </p:blipFill>
        <p:spPr>
          <a:xfrm>
            <a:off x="6289040" y="2243826"/>
            <a:ext cx="3907544" cy="2883414"/>
          </a:xfrm>
          <a:prstGeom prst="rect">
            <a:avLst/>
          </a:prstGeom>
        </p:spPr>
      </p:pic>
    </p:spTree>
    <p:extLst>
      <p:ext uri="{BB962C8B-B14F-4D97-AF65-F5344CB8AC3E}">
        <p14:creationId xmlns:p14="http://schemas.microsoft.com/office/powerpoint/2010/main" val="14844092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friend</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353280"/>
            <a:ext cx="10800425" cy="41395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friend</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a person who is seen as liked, loyal and an ally</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My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friend</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helped me.</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lang="en-GB" altLang="en-US" sz="3500" b="1" dirty="0" err="1">
                <a:solidFill>
                  <a:schemeClr val="accent2"/>
                </a:solidFill>
                <a:latin typeface="Calibri" panose="020F0502020204030204" pitchFamily="34" charset="0"/>
                <a:ea typeface="Calibri" panose="020F0502020204030204" pitchFamily="34" charset="0"/>
                <a:cs typeface="Times New Roman" panose="02020603050405020304" pitchFamily="18" charset="0"/>
              </a:rPr>
              <a:t>fri</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 – </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end</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GB" altLang="en-US" sz="3500" dirty="0">
                <a:latin typeface="Calibri" panose="020F0502020204030204" pitchFamily="34" charset="0"/>
                <a:ea typeface="Calibri" panose="020F0502020204030204" pitchFamily="34" charset="0"/>
                <a:cs typeface="Times New Roman" panose="02020603050405020304" pitchFamily="18" charset="0"/>
              </a:rPr>
              <a:t>to the </a:t>
            </a:r>
            <a:r>
              <a:rPr lang="en-GB" altLang="en-US" sz="3500" u="sng" dirty="0">
                <a:latin typeface="Calibri" panose="020F0502020204030204" pitchFamily="34" charset="0"/>
                <a:ea typeface="Calibri" panose="020F0502020204030204" pitchFamily="34" charset="0"/>
                <a:cs typeface="Times New Roman" panose="02020603050405020304" pitchFamily="18" charset="0"/>
              </a:rPr>
              <a:t>end</a:t>
            </a:r>
            <a:endParaRPr kumimoji="0" lang="en-GB" altLang="en-US" sz="3500" i="0" u="sng"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D9CE542F-5066-4FB5-84AB-0F2B3540BFC9}"/>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7900352" y="3074670"/>
            <a:ext cx="3962971" cy="1873250"/>
          </a:xfrm>
          <a:prstGeom prst="rect">
            <a:avLst/>
          </a:prstGeom>
          <a:noFill/>
          <a:ln>
            <a:noFill/>
          </a:ln>
        </p:spPr>
      </p:pic>
    </p:spTree>
    <p:extLst>
      <p:ext uri="{BB962C8B-B14F-4D97-AF65-F5344CB8AC3E}">
        <p14:creationId xmlns:p14="http://schemas.microsoft.com/office/powerpoint/2010/main" val="19001318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said</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said</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GB" altLang="en-US" sz="3500" dirty="0">
                <a:latin typeface="Calibri" panose="020F0502020204030204" pitchFamily="34" charset="0"/>
                <a:ea typeface="Calibri" panose="020F0502020204030204" pitchFamily="34" charset="0"/>
                <a:cs typeface="Times New Roman" panose="02020603050405020304" pitchFamily="18" charset="0"/>
              </a:rPr>
              <a:t>means it has been spoken.</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a:t>
            </a:r>
            <a:r>
              <a:rPr kumimoji="0" lang="en-GB" altLang="en-US" sz="350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‘Welcome home,’ I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said</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lang="en-GB" altLang="en-US" sz="3500" u="sng">
                <a:latin typeface="Calibri" panose="020F0502020204030204" pitchFamily="34" charset="0"/>
                <a:ea typeface="Calibri" panose="020F0502020204030204" pitchFamily="34" charset="0"/>
                <a:cs typeface="Times New Roman" panose="02020603050405020304" pitchFamily="18" charset="0"/>
              </a:rPr>
              <a:t>a</a:t>
            </a:r>
            <a:r>
              <a:rPr lang="en-GB" altLang="en-US" sz="3500">
                <a:latin typeface="Calibri" panose="020F0502020204030204" pitchFamily="34" charset="0"/>
                <a:ea typeface="Calibri" panose="020F0502020204030204" pitchFamily="34" charset="0"/>
                <a:cs typeface="Times New Roman" panose="02020603050405020304" pitchFamily="18" charset="0"/>
              </a:rPr>
              <a:t> </a:t>
            </a:r>
            <a:r>
              <a:rPr lang="en-GB" altLang="en-US" sz="3500" u="sng" dirty="0">
                <a:latin typeface="Calibri" panose="020F0502020204030204" pitchFamily="34" charset="0"/>
                <a:ea typeface="Calibri" panose="020F0502020204030204" pitchFamily="34" charset="0"/>
                <a:cs typeface="Times New Roman" panose="02020603050405020304" pitchFamily="18" charset="0"/>
              </a:rPr>
              <a:t>I</a:t>
            </a:r>
            <a:r>
              <a:rPr kumimoji="0" lang="en-GB" altLang="en-US" sz="35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GB" altLang="en-US" sz="3500" b="1" u="none"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s</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ai</a:t>
            </a:r>
            <a:r>
              <a:rPr lang="en-GB" altLang="en-US" sz="3500" b="1" u="none"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d</a:t>
            </a:r>
            <a:r>
              <a:rPr lang="en-GB" altLang="en-US" sz="3500" u="none" dirty="0">
                <a:latin typeface="Calibri" panose="020F0502020204030204" pitchFamily="34" charset="0"/>
                <a:ea typeface="Calibri" panose="020F0502020204030204" pitchFamily="34" charset="0"/>
                <a:cs typeface="Times New Roman" panose="02020603050405020304" pitchFamily="18" charset="0"/>
              </a:rPr>
              <a:t> that</a:t>
            </a:r>
            <a:endParaRPr lang="en-GB" altLang="en-US" sz="3500" u="sng" dirty="0">
              <a:latin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D24F80DD-23AE-40C2-95CF-9C3C9A75FC17}"/>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8907144" y="2622584"/>
            <a:ext cx="2279015" cy="1990056"/>
          </a:xfrm>
          <a:prstGeom prst="rect">
            <a:avLst/>
          </a:prstGeom>
          <a:noFill/>
          <a:ln>
            <a:noFill/>
          </a:ln>
        </p:spPr>
      </p:pic>
    </p:spTree>
    <p:extLst>
      <p:ext uri="{BB962C8B-B14F-4D97-AF65-F5344CB8AC3E}">
        <p14:creationId xmlns:p14="http://schemas.microsoft.com/office/powerpoint/2010/main" val="10755267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says</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50066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says</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GB" altLang="en-US" sz="3500" dirty="0">
                <a:latin typeface="Calibri" panose="020F0502020204030204" pitchFamily="34" charset="0"/>
                <a:ea typeface="Calibri" panose="020F0502020204030204" pitchFamily="34" charset="0"/>
                <a:cs typeface="Times New Roman" panose="02020603050405020304" pitchFamily="18" charset="0"/>
              </a:rPr>
              <a:t>means speaks or is speaking.</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She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says</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she’s ready</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kumimoji="0" lang="en-GB" altLang="en-US" sz="3500" b="1" i="0" u="sng"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s</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1" i="0" u="sng"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ay</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1" i="0" u="sng"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s</a:t>
            </a: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9156AD95-4759-417A-9C86-39911AEDDA1D}"/>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8729980" y="2786062"/>
            <a:ext cx="2202180" cy="1684338"/>
          </a:xfrm>
          <a:prstGeom prst="rect">
            <a:avLst/>
          </a:prstGeom>
          <a:noFill/>
          <a:ln>
            <a:noFill/>
          </a:ln>
        </p:spPr>
      </p:pic>
    </p:spTree>
    <p:extLst>
      <p:ext uri="{BB962C8B-B14F-4D97-AF65-F5344CB8AC3E}">
        <p14:creationId xmlns:p14="http://schemas.microsoft.com/office/powerpoint/2010/main" val="4558005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again</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again</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another or second time.</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He won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again</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kumimoji="0" lang="en-GB" altLang="en-US" sz="35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35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went </a:t>
            </a:r>
            <a:r>
              <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ag</a:t>
            </a:r>
            <a:r>
              <a:rPr kumimoji="0" lang="en-GB" altLang="en-US" sz="3500" b="1" i="0" u="sng"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ai</a:t>
            </a:r>
            <a:r>
              <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n</a:t>
            </a:r>
            <a:endParaRPr lang="en-GB" altLang="en-US" sz="3500" b="1" u="sng" dirty="0">
              <a:latin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56E960EB-564C-4236-A4D4-C3C35692BCBD}"/>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9563100" y="2498632"/>
            <a:ext cx="1653540" cy="2032728"/>
          </a:xfrm>
          <a:prstGeom prst="rect">
            <a:avLst/>
          </a:prstGeom>
          <a:noFill/>
          <a:ln>
            <a:noFill/>
          </a:ln>
        </p:spPr>
      </p:pic>
    </p:spTree>
    <p:extLst>
      <p:ext uri="{BB962C8B-B14F-4D97-AF65-F5344CB8AC3E}">
        <p14:creationId xmlns:p14="http://schemas.microsoft.com/office/powerpoint/2010/main" val="5822868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5192</TotalTime>
  <Words>383</Words>
  <Application>Microsoft Office PowerPoint</Application>
  <PresentationFormat>Widescreen</PresentationFormat>
  <Paragraphs>46</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Calibri</vt:lpstr>
      <vt:lpstr>Calibri Light</vt:lpstr>
      <vt:lpstr>Times New Roman</vt:lpstr>
      <vt:lpstr>Wingdings</vt:lpstr>
      <vt:lpstr>Office Theme</vt:lpstr>
      <vt:lpstr>KS1 Common Exception Words Family 9 </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Resource</dc:title>
  <dc:creator>Microsoft Office User</dc:creator>
  <cp:lastModifiedBy>Natasha Robertson</cp:lastModifiedBy>
  <cp:revision>104</cp:revision>
  <dcterms:created xsi:type="dcterms:W3CDTF">2017-03-29T13:14:03Z</dcterms:created>
  <dcterms:modified xsi:type="dcterms:W3CDTF">2018-11-26T21:55:22Z</dcterms:modified>
</cp:coreProperties>
</file>