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7A3599-A28C-435E-BE3D-B83750C4469D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55588-52EE-4E20-AA4C-49BE69CBC1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717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B70C8F-8C50-4F58-9F50-D0AE138DDDC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193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592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264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975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421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401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475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843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513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405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603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944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909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3" Type="http://schemas.openxmlformats.org/officeDocument/2006/relationships/image" Target="../media/image6.jpeg"/><Relationship Id="rId7" Type="http://schemas.openxmlformats.org/officeDocument/2006/relationships/image" Target="../media/image4.png"/><Relationship Id="rId12" Type="http://schemas.openxmlformats.org/officeDocument/2006/relationships/image" Target="../media/image12.jpeg"/><Relationship Id="rId17" Type="http://schemas.openxmlformats.org/officeDocument/2006/relationships/image" Target="../media/image16.png"/><Relationship Id="rId2" Type="http://schemas.openxmlformats.org/officeDocument/2006/relationships/image" Target="../media/image5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1.jpeg"/><Relationship Id="rId5" Type="http://schemas.openxmlformats.org/officeDocument/2006/relationships/image" Target="../media/image7.jpeg"/><Relationship Id="rId15" Type="http://schemas.openxmlformats.org/officeDocument/2006/relationships/image" Target="../media/image14.png"/><Relationship Id="rId10" Type="http://schemas.openxmlformats.org/officeDocument/2006/relationships/hyperlink" Target="https://www.google.co.uk/url?sa=i&amp;rct=j&amp;q=&amp;esrc=s&amp;source=images&amp;cd=&amp;cad=rja&amp;uact=8&amp;ved=0ahUKEwjZ2dzBrMTRAhWJvBQKHfcqCxIQjRwIBw&amp;url=https://plus.google.com/photos/103589910078207932858/albums/6159155509852476193&amp;bvm=bv.144224172,d.ZGg&amp;psig=AFQjCNFDWY1to2tmfNRops5Wx0VlyRnjTA&amp;ust=1484576451682159" TargetMode="External"/><Relationship Id="rId4" Type="http://schemas.openxmlformats.org/officeDocument/2006/relationships/image" Target="../media/image3.png"/><Relationship Id="rId9" Type="http://schemas.openxmlformats.org/officeDocument/2006/relationships/image" Target="../media/image10.png"/><Relationship Id="rId1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6.jpeg"/><Relationship Id="rId18" Type="http://schemas.openxmlformats.org/officeDocument/2006/relationships/hyperlink" Target="http://www.bing.com/images/search?q=sad+face&amp;view=detailv2&amp;&amp;id=536EEE2DEAAFB908083E992D9CA0B5B7809CE2BC&amp;selectedIndex=70&amp;ccid=bPxbdlgw&amp;simid=607988716365808131&amp;thid=OIP.M6cfc5b7658300930ea3ae4aca20dc912H0" TargetMode="External"/><Relationship Id="rId3" Type="http://schemas.openxmlformats.org/officeDocument/2006/relationships/image" Target="../media/image18.png"/><Relationship Id="rId21" Type="http://schemas.openxmlformats.org/officeDocument/2006/relationships/image" Target="../media/image31.png"/><Relationship Id="rId7" Type="http://schemas.openxmlformats.org/officeDocument/2006/relationships/image" Target="../media/image22.png"/><Relationship Id="rId12" Type="http://schemas.openxmlformats.org/officeDocument/2006/relationships/hyperlink" Target="http://www.bing.com/images/search?q=smileys&amp;view=detailv2&amp;&amp;id=6C104C421603EB64B43394034B67B5C7CFA7B451&amp;selectedIndex=144&amp;ccid=mJO60nZ3&amp;simid=608042089920923804&amp;thid=OIP.M9893bad2767740c9859f6e97816062baH0" TargetMode="External"/><Relationship Id="rId17" Type="http://schemas.openxmlformats.org/officeDocument/2006/relationships/image" Target="../media/image28.jpeg"/><Relationship Id="rId2" Type="http://schemas.openxmlformats.org/officeDocument/2006/relationships/image" Target="../media/image17.png"/><Relationship Id="rId16" Type="http://schemas.openxmlformats.org/officeDocument/2006/relationships/hyperlink" Target="http://www.bing.com/images/search?q=sad+face&amp;view=detailv2&amp;&amp;id=58F8623B5F355FEBE2F13F3B0F5CC96307E4DA6E&amp;selectedIndex=31&amp;ccid=p1u//kUj&amp;simid=608019846292047239&amp;thid=OIP.Ma75bbffe4523e09868f43b95908ec9ceH0" TargetMode="External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25.jpeg"/><Relationship Id="rId24" Type="http://schemas.openxmlformats.org/officeDocument/2006/relationships/image" Target="../media/image34.png"/><Relationship Id="rId5" Type="http://schemas.openxmlformats.org/officeDocument/2006/relationships/image" Target="../media/image20.png"/><Relationship Id="rId15" Type="http://schemas.openxmlformats.org/officeDocument/2006/relationships/image" Target="../media/image27.jpeg"/><Relationship Id="rId23" Type="http://schemas.openxmlformats.org/officeDocument/2006/relationships/image" Target="../media/image33.png"/><Relationship Id="rId10" Type="http://schemas.openxmlformats.org/officeDocument/2006/relationships/hyperlink" Target="http://www.bing.com/images/search?q=smileys&amp;view=detailv2&amp;&amp;id=CA8E7F1CB4E1F6065FFB130704F5D4BB1E0425D6&amp;selectedIndex=60&amp;ccid=DHzHOZZC&amp;simid=608045105000549243&amp;thid=OIP.M0c7cc73996421bdfc745b31f2d7ab74fo0" TargetMode="External"/><Relationship Id="rId19" Type="http://schemas.openxmlformats.org/officeDocument/2006/relationships/image" Target="../media/image29.jpe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hyperlink" Target="http://www.bing.com/images/search?q=smileys&amp;view=detailv2&amp;&amp;id=2311F5EF5E0FEA2A08D6AEBCFDBEC0B70D6A16E3&amp;selectedIndex=140&amp;ccid=nnxXIBOv&amp;simid=608033053313532450&amp;thid=OIP.M9e7c572013af1457bf9a26029e2539b7o0" TargetMode="External"/><Relationship Id="rId22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jr4Lripu3RAhXKaxQKHad3DZEQjRwIBw&amp;url=http://www.rutaspirineos.org/blog/noticias/barcelona-pirineu-2022-tienen-sentido-unos-juegos-olimpicos-de-invierno-en-cataluna&amp;bvm=bv.145822982,d.ZGg&amp;psig=AFQjCNFca5gETAW0CUl19-akPKWam-KsMg&amp;ust=1485983628818868" TargetMode="External"/><Relationship Id="rId13" Type="http://schemas.openxmlformats.org/officeDocument/2006/relationships/image" Target="../media/image41.jpeg"/><Relationship Id="rId18" Type="http://schemas.openxmlformats.org/officeDocument/2006/relationships/image" Target="../media/image46.jpeg"/><Relationship Id="rId3" Type="http://schemas.openxmlformats.org/officeDocument/2006/relationships/image" Target="../media/image35.jpeg"/><Relationship Id="rId7" Type="http://schemas.openxmlformats.org/officeDocument/2006/relationships/image" Target="../media/image37.jpeg"/><Relationship Id="rId12" Type="http://schemas.openxmlformats.org/officeDocument/2006/relationships/image" Target="../media/image40.jpeg"/><Relationship Id="rId17" Type="http://schemas.openxmlformats.org/officeDocument/2006/relationships/image" Target="../media/image45.jpeg"/><Relationship Id="rId2" Type="http://schemas.openxmlformats.org/officeDocument/2006/relationships/hyperlink" Target="https://www.google.co.uk/url?sa=i&amp;rct=j&amp;q=&amp;esrc=s&amp;source=images&amp;cd=&amp;cad=rja&amp;uact=8&amp;ved=0ahUKEwi31fLRpO3RAhWK6xQKHTNaDskQjRwIBw&amp;url=https://www.engageselling.com/blog/are-you-spring-cleaning/&amp;psig=AFQjCNHrnyNNaWkZ5G3KHu6NsKq4olW1Zw&amp;ust=1485983095698368" TargetMode="External"/><Relationship Id="rId16" Type="http://schemas.openxmlformats.org/officeDocument/2006/relationships/image" Target="../media/image44.jpeg"/><Relationship Id="rId20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ii_ZuGpu3RAhVDshQKHSQ0CEYQjRwIBw&amp;url=http://londonairportransfers.com/best-things-to-do-in-london-during-autumn/&amp;bvm=bv.145822982,d.ZGg&amp;psig=AFQjCNErbXF4IFcVmI9KsfBRjB6USrXwGQ&amp;ust=1485983466893528" TargetMode="External"/><Relationship Id="rId11" Type="http://schemas.openxmlformats.org/officeDocument/2006/relationships/image" Target="../media/image39.png"/><Relationship Id="rId5" Type="http://schemas.openxmlformats.org/officeDocument/2006/relationships/image" Target="../media/image36.jpeg"/><Relationship Id="rId15" Type="http://schemas.openxmlformats.org/officeDocument/2006/relationships/image" Target="../media/image43.jpeg"/><Relationship Id="rId10" Type="http://schemas.openxmlformats.org/officeDocument/2006/relationships/hyperlink" Target="https://www.google.co.uk/url?sa=i&amp;rct=j&amp;q=&amp;esrc=s&amp;source=images&amp;cd=&amp;cad=rja&amp;uact=8&amp;ved=0ahUKEwjY7d_NrO3RAhXFPBQKHfyODLUQjRwIBw&amp;url=https://commons.wikimedia.org/wiki/File:Tarta_de_cumplea%C3%B1os.svg&amp;bvm=bv.145822982,d.ZGg&amp;psig=AFQjCNHNxxtUWWO5b4g58FtY9blFH5AyZw&amp;ust=1485985175010260" TargetMode="External"/><Relationship Id="rId19" Type="http://schemas.openxmlformats.org/officeDocument/2006/relationships/image" Target="../media/image47.jpeg"/><Relationship Id="rId4" Type="http://schemas.openxmlformats.org/officeDocument/2006/relationships/hyperlink" Target="http://www.google.co.uk/url?sa=i&amp;rct=j&amp;q=&amp;esrc=s&amp;source=images&amp;cd=&amp;cad=rja&amp;uact=8&amp;ved=0ahUKEwjb7YGxpe3RAhUDPxQKHTsTCnEQjRwIBw&amp;url=http://www.pixelstalk.net/summer-wallpapers-free-download/&amp;bvm=bv.145822982,d.ZGg&amp;psig=AFQjCNGfG_z6L8iD07RWDDOYHhmNYB_UMg&amp;ust=1485983276211936" TargetMode="External"/><Relationship Id="rId9" Type="http://schemas.openxmlformats.org/officeDocument/2006/relationships/image" Target="../media/image38.jpeg"/><Relationship Id="rId14" Type="http://schemas.openxmlformats.org/officeDocument/2006/relationships/image" Target="../media/image4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49.png"/><Relationship Id="rId4" Type="http://schemas.openxmlformats.org/officeDocument/2006/relationships/hyperlink" Target="mailto:info@bassettgreen.ne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-36512" y="1412776"/>
            <a:ext cx="9361040" cy="55012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u="sng" dirty="0" smtClean="0">
                <a:latin typeface="CCW Precursive 1" panose="03050602040000000000" pitchFamily="66" charset="0"/>
              </a:rPr>
              <a:t>El </a:t>
            </a:r>
            <a:r>
              <a:rPr lang="en-GB" sz="2800" u="sng" dirty="0" err="1" smtClean="0">
                <a:latin typeface="CCW Precursive 1" panose="03050602040000000000" pitchFamily="66" charset="0"/>
              </a:rPr>
              <a:t>objetivo</a:t>
            </a:r>
            <a:r>
              <a:rPr lang="en-GB" sz="2800" u="sng" dirty="0" smtClean="0">
                <a:latin typeface="CCW Precursive 1" panose="03050602040000000000" pitchFamily="66" charset="0"/>
              </a:rPr>
              <a:t>:</a:t>
            </a:r>
          </a:p>
          <a:p>
            <a:r>
              <a:rPr lang="en-GB" sz="28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To understand and answer questions learnt since year 3.</a:t>
            </a:r>
          </a:p>
          <a:p>
            <a:endParaRPr lang="en-GB" sz="2800" dirty="0">
              <a:solidFill>
                <a:srgbClr val="7030A0"/>
              </a:solidFill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sz="2600" u="sng" dirty="0" smtClean="0">
                <a:latin typeface="CCW Precursive 1" panose="03050602040000000000" pitchFamily="66" charset="0"/>
              </a:rPr>
              <a:t>Para </a:t>
            </a:r>
            <a:r>
              <a:rPr lang="en-GB" sz="2600" u="sng" dirty="0" err="1">
                <a:latin typeface="CCW Precursive 1" panose="03050602040000000000" pitchFamily="66" charset="0"/>
              </a:rPr>
              <a:t>triunfar</a:t>
            </a:r>
            <a:r>
              <a:rPr lang="en-GB" sz="2600" u="sng" dirty="0" smtClean="0">
                <a:latin typeface="CCW Precursive 1" panose="03050602040000000000" pitchFamily="66" charset="0"/>
              </a:rPr>
              <a:t>:</a:t>
            </a:r>
          </a:p>
          <a:p>
            <a:r>
              <a:rPr lang="en-GB" sz="26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Identify the English meaning of each question.</a:t>
            </a:r>
          </a:p>
          <a:p>
            <a:r>
              <a:rPr lang="en-GB" sz="2600" dirty="0" smtClean="0">
                <a:latin typeface="CCW Precursive 1" panose="03050602040000000000" pitchFamily="66" charset="0"/>
              </a:rPr>
              <a:t>Answer or find an answer using the vocabulary sheets.</a:t>
            </a:r>
          </a:p>
          <a:p>
            <a:pPr marL="0" indent="0">
              <a:buNone/>
            </a:pPr>
            <a:r>
              <a:rPr lang="en-GB" sz="2600" dirty="0" smtClean="0">
                <a:latin typeface="CCW Precursive 1" panose="03050602040000000000" pitchFamily="66" charset="0"/>
              </a:rPr>
              <a:t>   </a:t>
            </a:r>
            <a:r>
              <a:rPr lang="en-GB" sz="26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Have a conversation using the questions with someone at home – you may need to teach them Spanish!</a:t>
            </a:r>
            <a:endParaRPr lang="en-GB" sz="2600" dirty="0">
              <a:solidFill>
                <a:srgbClr val="7030A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1475656" y="358552"/>
            <a:ext cx="6768752" cy="8382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GB" altLang="en-US" sz="4400" b="1" u="sng" dirty="0" smtClean="0">
                <a:latin typeface="CCW Precursive 1" panose="03050602040000000000" pitchFamily="66" charset="0"/>
              </a:rPr>
              <a:t>¿  m     </a:t>
            </a:r>
            <a:r>
              <a:rPr lang="en-GB" altLang="en-US" sz="4400" b="1" u="sng" dirty="0" err="1" smtClean="0">
                <a:latin typeface="CCW Precursive 1" panose="03050602040000000000" pitchFamily="66" charset="0"/>
              </a:rPr>
              <a:t>st</a:t>
            </a:r>
            <a:r>
              <a:rPr lang="en-GB" altLang="en-US" sz="4400" b="1" u="sng" dirty="0" smtClean="0">
                <a:latin typeface="CCW Precursive 1" panose="03050602040000000000" pitchFamily="66" charset="0"/>
              </a:rPr>
              <a:t>  s?</a:t>
            </a:r>
            <a:endParaRPr lang="en-GB" altLang="en-US" sz="4400" b="1" u="sng" dirty="0">
              <a:latin typeface="CCW Precursive 1" panose="03050602040000000000" pitchFamily="66" charset="0"/>
            </a:endParaRPr>
          </a:p>
        </p:txBody>
      </p:sp>
      <p:pic>
        <p:nvPicPr>
          <p:cNvPr id="1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131840" y="440894"/>
            <a:ext cx="629453" cy="490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Image result for appl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5565863" y="311504"/>
            <a:ext cx="610580" cy="606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Connector 7"/>
          <p:cNvCxnSpPr/>
          <p:nvPr/>
        </p:nvCxnSpPr>
        <p:spPr>
          <a:xfrm flipV="1">
            <a:off x="5652120" y="70520"/>
            <a:ext cx="360040" cy="22423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4357394" y="402758"/>
            <a:ext cx="573227" cy="538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1902329" y="333475"/>
            <a:ext cx="545435" cy="601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9" name="Straight Connector 18"/>
          <p:cNvCxnSpPr/>
          <p:nvPr/>
        </p:nvCxnSpPr>
        <p:spPr>
          <a:xfrm flipV="1">
            <a:off x="2267744" y="294752"/>
            <a:ext cx="360040" cy="22423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xplosion 1 2"/>
          <p:cNvSpPr/>
          <p:nvPr/>
        </p:nvSpPr>
        <p:spPr>
          <a:xfrm>
            <a:off x="69775" y="5589240"/>
            <a:ext cx="576064" cy="43204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76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13376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Let’s go right back to years 3 and 4 with some familiar questions.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Can you remember what they mean?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Can you still answer them?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Click on!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602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617" y="1340768"/>
            <a:ext cx="1438895" cy="1438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155607" y="116632"/>
            <a:ext cx="4272377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1. ¿   m    </a:t>
            </a:r>
          </a:p>
          <a:p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t</a:t>
            </a: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 m    s?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4499992" y="116632"/>
            <a:ext cx="0" cy="5472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0" y="28529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889835" y="1861621"/>
            <a:ext cx="612198" cy="6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539552" y="1052736"/>
            <a:ext cx="687194" cy="645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2600102" y="260648"/>
            <a:ext cx="757265" cy="58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 result for throw shot put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68" r="15233" b="7532"/>
          <a:stretch/>
        </p:blipFill>
        <p:spPr bwMode="auto">
          <a:xfrm>
            <a:off x="179512" y="1860362"/>
            <a:ext cx="644834" cy="647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1331640" y="188640"/>
            <a:ext cx="636466" cy="701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2218450" y="1911469"/>
            <a:ext cx="612198" cy="6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4804832" y="123597"/>
            <a:ext cx="415965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2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. ¿   m    </a:t>
            </a: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</a:t>
            </a:r>
            <a:r>
              <a:rPr lang="en-GB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st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s?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pic>
        <p:nvPicPr>
          <p:cNvPr id="1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271119" y="267613"/>
            <a:ext cx="757265" cy="58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6002657" y="195605"/>
            <a:ext cx="636466" cy="701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5139912" y="1000760"/>
            <a:ext cx="755913" cy="71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538930" y="1069533"/>
            <a:ext cx="612198" cy="6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107504" y="2996952"/>
            <a:ext cx="484421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3. ¿     </a:t>
            </a:r>
            <a:r>
              <a:rPr lang="en-GB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nt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s</a:t>
            </a: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   s</a:t>
            </a:r>
          </a:p>
          <a:p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t     n   s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915352" y="4799868"/>
            <a:ext cx="587047" cy="55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119808" y="3281181"/>
            <a:ext cx="588096" cy="4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508983" y="4693551"/>
            <a:ext cx="469824" cy="679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1259632" y="3140968"/>
            <a:ext cx="646362" cy="585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" descr="Image result for cartoon eat sweetcorn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6" t="5181" r="10458" b="4861"/>
          <a:stretch/>
        </p:blipFill>
        <p:spPr bwMode="auto">
          <a:xfrm>
            <a:off x="761592" y="4063793"/>
            <a:ext cx="568616" cy="506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92293" y="4021377"/>
            <a:ext cx="594552" cy="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1350647" y="4112029"/>
            <a:ext cx="588096" cy="4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1984492" y="4846815"/>
            <a:ext cx="533679" cy="501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 33"/>
          <p:cNvSpPr/>
          <p:nvPr/>
        </p:nvSpPr>
        <p:spPr>
          <a:xfrm>
            <a:off x="4427984" y="2996952"/>
            <a:ext cx="479490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4. ¿     </a:t>
            </a:r>
            <a:r>
              <a:rPr lang="en-GB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nd</a:t>
            </a:r>
            <a:endParaRPr lang="en-GB" sz="5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s   t</a:t>
            </a:r>
          </a:p>
          <a:p>
            <a:r>
              <a:rPr lang="en-GB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</a:t>
            </a:r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</a:t>
            </a:r>
            <a:r>
              <a:rPr lang="en-GB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mpl</a:t>
            </a:r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     s?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pic>
        <p:nvPicPr>
          <p:cNvPr id="3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474980" y="3239719"/>
            <a:ext cx="588096" cy="4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5632964" y="3148214"/>
            <a:ext cx="587602" cy="532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4561890" y="3985066"/>
            <a:ext cx="587047" cy="55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 descr="Image result for monkey ooh ooh aah aah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594" y="3965450"/>
            <a:ext cx="543670" cy="54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4537498" y="4797152"/>
            <a:ext cx="646362" cy="585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" descr="Image result for cartoon eat sweetcorn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6" t="5181" r="10458" b="4861"/>
          <a:stretch/>
        </p:blipFill>
        <p:spPr bwMode="auto">
          <a:xfrm>
            <a:off x="7427297" y="4808393"/>
            <a:ext cx="568616" cy="506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857998" y="4765977"/>
            <a:ext cx="594552" cy="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955375" y="4835368"/>
            <a:ext cx="534633" cy="41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6372200" y="4797152"/>
            <a:ext cx="533679" cy="501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3748441"/>
            <a:ext cx="1467723" cy="976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/>
        </p:nvCxnSpPr>
        <p:spPr>
          <a:xfrm flipV="1">
            <a:off x="2058695" y="2996952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1724151" y="260648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6449569" y="260648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6702777" y="980728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809143" y="3131799"/>
            <a:ext cx="594552" cy="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134855" y="3139293"/>
            <a:ext cx="540502" cy="537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Straight Connector 44"/>
          <p:cNvCxnSpPr/>
          <p:nvPr/>
        </p:nvCxnSpPr>
        <p:spPr>
          <a:xfrm flipV="1">
            <a:off x="6250356" y="3068960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31" r="28108"/>
          <a:stretch/>
        </p:blipFill>
        <p:spPr bwMode="auto">
          <a:xfrm>
            <a:off x="3254287" y="3894432"/>
            <a:ext cx="812560" cy="79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725144"/>
            <a:ext cx="908895" cy="908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418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4499992" y="-603448"/>
            <a:ext cx="0" cy="5472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0" y="213285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07504" y="188640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1. ¿</a:t>
            </a:r>
            <a:r>
              <a:rPr lang="en-GB" sz="3200" dirty="0" err="1" smtClean="0">
                <a:latin typeface="Comic Sans MS" panose="030F0702030302020204" pitchFamily="66" charset="0"/>
              </a:rPr>
              <a:t>Cómo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te</a:t>
            </a:r>
            <a:r>
              <a:rPr lang="en-GB" sz="3200" dirty="0" smtClean="0">
                <a:latin typeface="Comic Sans MS" panose="030F0702030302020204" pitchFamily="66" charset="0"/>
              </a:rPr>
              <a:t> llamas?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4008" y="188640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</a:t>
            </a:r>
            <a:r>
              <a:rPr lang="en-GB" sz="3200" dirty="0" smtClean="0">
                <a:latin typeface="Comic Sans MS" panose="030F0702030302020204" pitchFamily="66" charset="0"/>
              </a:rPr>
              <a:t>. ¿</a:t>
            </a:r>
            <a:r>
              <a:rPr lang="en-GB" sz="3200" dirty="0" err="1" smtClean="0">
                <a:latin typeface="Comic Sans MS" panose="030F0702030302020204" pitchFamily="66" charset="0"/>
              </a:rPr>
              <a:t>Cómo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estás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496" y="2628201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3</a:t>
            </a:r>
            <a:r>
              <a:rPr lang="en-GB" sz="3200" dirty="0" smtClean="0">
                <a:latin typeface="Comic Sans MS" panose="030F0702030302020204" pitchFamily="66" charset="0"/>
              </a:rPr>
              <a:t>.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¿</a:t>
            </a:r>
            <a:r>
              <a:rPr lang="en-GB" sz="3200" dirty="0" err="1" smtClean="0">
                <a:latin typeface="Comic Sans MS" panose="030F0702030302020204" pitchFamily="66" charset="0"/>
              </a:rPr>
              <a:t>Cuántos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años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tienes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99992" y="2636912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4. ¿</a:t>
            </a:r>
            <a:r>
              <a:rPr lang="en-GB" sz="3200" dirty="0" err="1" smtClean="0">
                <a:latin typeface="Comic Sans MS" panose="030F0702030302020204" pitchFamily="66" charset="0"/>
              </a:rPr>
              <a:t>Cuándo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es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tu</a:t>
            </a:r>
            <a:r>
              <a:rPr lang="en-GB" sz="3200" dirty="0" smtClean="0">
                <a:latin typeface="Comic Sans MS" panose="030F0702030302020204" pitchFamily="66" charset="0"/>
              </a:rPr>
              <a:t>  	</a:t>
            </a:r>
            <a:r>
              <a:rPr lang="en-GB" sz="3200" dirty="0" err="1" smtClean="0">
                <a:latin typeface="Comic Sans MS" panose="030F0702030302020204" pitchFamily="66" charset="0"/>
              </a:rPr>
              <a:t>cumpleaños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67544" y="4509120"/>
            <a:ext cx="8208912" cy="2160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SassoonCRInfant" panose="02010503020300020003" pitchFamily="2" charset="0"/>
              </a:rPr>
              <a:t>If you can’t remember, take a look at the vocabulary sheets on the next slides. </a:t>
            </a:r>
          </a:p>
          <a:p>
            <a:pPr algn="ctr"/>
            <a:r>
              <a:rPr lang="en-GB" sz="2800" dirty="0" smtClean="0">
                <a:latin typeface="SassoonCRInfant" panose="02010503020300020003" pitchFamily="2" charset="0"/>
              </a:rPr>
              <a:t>You should be able to put together your answers.</a:t>
            </a:r>
            <a:endParaRPr lang="en-GB" sz="28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047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65" t="10216" r="10366" b="12356"/>
          <a:stretch/>
        </p:blipFill>
        <p:spPr bwMode="auto">
          <a:xfrm>
            <a:off x="8280592" y="1027983"/>
            <a:ext cx="762001" cy="816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99392"/>
            <a:ext cx="3995936" cy="448963"/>
          </a:xfrm>
        </p:spPr>
        <p:txBody>
          <a:bodyPr>
            <a:normAutofit/>
          </a:bodyPr>
          <a:lstStyle/>
          <a:p>
            <a:r>
              <a:rPr lang="en-GB" sz="1800" u="sng" dirty="0" err="1" smtClean="0">
                <a:latin typeface="Gill Sans Ultra Bold" panose="020B0A02020104020203" pitchFamily="34" charset="0"/>
              </a:rPr>
              <a:t>Yo</a:t>
            </a:r>
            <a:r>
              <a:rPr lang="en-GB" sz="1800" u="sng" dirty="0" smtClean="0">
                <a:latin typeface="Gill Sans Ultra Bold" panose="020B0A02020104020203" pitchFamily="34" charset="0"/>
              </a:rPr>
              <a:t> = Me</a:t>
            </a:r>
            <a:endParaRPr lang="en-GB" sz="1800" u="sng" dirty="0">
              <a:latin typeface="Gill Sans Ultra Bold" panose="020B0A02020104020203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653" y="44624"/>
            <a:ext cx="4774931" cy="6877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Cómo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llamas</a:t>
            </a:r>
            <a:r>
              <a:rPr lang="en-GB" sz="1800" b="1" dirty="0" smtClean="0">
                <a:latin typeface="Comic Sans MS" panose="030F0702030302020204" pitchFamily="66" charset="0"/>
              </a:rPr>
              <a:t>? </a:t>
            </a:r>
            <a:r>
              <a:rPr lang="en-GB" sz="1800" dirty="0" smtClean="0">
                <a:latin typeface="Comic Sans MS" panose="030F0702030302020204" pitchFamily="66" charset="0"/>
              </a:rPr>
              <a:t>= What 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are </a:t>
            </a:r>
            <a:r>
              <a:rPr lang="en-GB" sz="1800" dirty="0" smtClean="0">
                <a:latin typeface="Comic Sans MS" panose="030F0702030302020204" pitchFamily="66" charset="0"/>
              </a:rPr>
              <a:t>you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called</a:t>
            </a:r>
            <a:r>
              <a:rPr lang="en-GB" sz="1800" dirty="0" smtClean="0">
                <a:latin typeface="Comic Sans MS" panose="030F0702030302020204" pitchFamily="66" charset="0"/>
              </a:rPr>
              <a:t>?</a:t>
            </a: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Me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llamo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latin typeface="Comic Sans MS" panose="030F0702030302020204" pitchFamily="66" charset="0"/>
              </a:rPr>
              <a:t>… = I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am called</a:t>
            </a:r>
            <a:r>
              <a:rPr lang="en-GB" sz="1800" dirty="0" smtClean="0">
                <a:latin typeface="Comic Sans MS" panose="030F0702030302020204" pitchFamily="66" charset="0"/>
              </a:rPr>
              <a:t>…</a:t>
            </a:r>
          </a:p>
          <a:p>
            <a:pPr algn="l">
              <a:lnSpc>
                <a:spcPct val="20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Cómo</a:t>
            </a:r>
            <a:r>
              <a:rPr lang="en-GB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estás</a:t>
            </a:r>
            <a:r>
              <a:rPr lang="en-GB" sz="1800" b="1" dirty="0" smtClean="0">
                <a:latin typeface="Comic Sans MS" panose="030F0702030302020204" pitchFamily="66" charset="0"/>
              </a:rPr>
              <a:t>?</a:t>
            </a:r>
            <a:r>
              <a:rPr lang="en-GB" sz="1800" dirty="0" smtClean="0">
                <a:latin typeface="Comic Sans MS" panose="030F0702030302020204" pitchFamily="66" charset="0"/>
              </a:rPr>
              <a:t> = How are you?</a:t>
            </a: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fantástico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>
                <a:latin typeface="Comic Sans MS" panose="030F0702030302020204" pitchFamily="66" charset="0"/>
              </a:rPr>
              <a:t>	</a:t>
            </a:r>
            <a:r>
              <a:rPr lang="en-GB" sz="1900" b="1" dirty="0" err="1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fenomenal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muy</a:t>
            </a:r>
            <a:r>
              <a:rPr lang="en-GB" sz="19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bien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regular</a:t>
            </a:r>
            <a:r>
              <a:rPr lang="en-GB" sz="1900" b="1" dirty="0" smtClean="0">
                <a:latin typeface="Comic Sans MS" panose="030F0702030302020204" pitchFamily="66" charset="0"/>
              </a:rPr>
              <a:t>. </a:t>
            </a:r>
          </a:p>
          <a:p>
            <a:pPr algn="l">
              <a:lnSpc>
                <a:spcPct val="200000"/>
              </a:lnSpc>
            </a:pPr>
            <a:r>
              <a:rPr lang="en-GB" sz="19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mal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fatal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Cuántos</a:t>
            </a:r>
            <a:r>
              <a:rPr lang="en-GB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años</a:t>
            </a:r>
            <a:r>
              <a:rPr lang="en-GB" sz="1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tienes</a:t>
            </a:r>
            <a:r>
              <a:rPr lang="en-GB" sz="1800" b="1" dirty="0" smtClean="0">
                <a:latin typeface="Comic Sans MS" panose="030F0702030302020204" pitchFamily="66" charset="0"/>
              </a:rPr>
              <a:t>?</a:t>
            </a:r>
            <a:r>
              <a:rPr lang="en-GB" sz="1800" dirty="0" smtClean="0">
                <a:latin typeface="Comic Sans MS" panose="030F0702030302020204" pitchFamily="66" charset="0"/>
              </a:rPr>
              <a:t>= How old 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are</a:t>
            </a:r>
            <a:r>
              <a:rPr lang="en-GB" sz="1800" dirty="0" smtClean="0">
                <a:latin typeface="Comic Sans MS" panose="030F0702030302020204" pitchFamily="66" charset="0"/>
              </a:rPr>
              <a:t> you?</a:t>
            </a:r>
          </a:p>
          <a:p>
            <a:pPr algn="l">
              <a:lnSpc>
                <a:spcPct val="200000"/>
              </a:lnSpc>
            </a:pP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Tengo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siete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años</a:t>
            </a:r>
            <a:r>
              <a:rPr lang="en-GB" sz="18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Tengo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ocho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años</a:t>
            </a:r>
            <a:r>
              <a:rPr lang="en-GB" sz="1800" b="1" dirty="0" smtClean="0">
                <a:latin typeface="Comic Sans MS" panose="030F0702030302020204" pitchFamily="66" charset="0"/>
              </a:rPr>
              <a:t>.</a:t>
            </a:r>
            <a:endParaRPr lang="en-GB" sz="1800" b="1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23634" y="6211669"/>
            <a:ext cx="152234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Year 3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131840" y="632770"/>
            <a:ext cx="2340768" cy="47404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Colores</a:t>
            </a:r>
            <a:endParaRPr lang="en-GB" sz="1800" u="sng" dirty="0" smtClean="0">
              <a:solidFill>
                <a:srgbClr val="0070C0"/>
              </a:solidFill>
              <a:latin typeface="Gill Sans Ultra Bold" panose="020B0A02020104020203" pitchFamily="34" charset="0"/>
            </a:endParaRPr>
          </a:p>
          <a:p>
            <a:pPr>
              <a:lnSpc>
                <a:spcPct val="16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rojo</a:t>
            </a:r>
            <a:endParaRPr lang="en-GB" sz="1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negro</a:t>
            </a: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amarillo</a:t>
            </a:r>
            <a:endParaRPr lang="en-GB" sz="1800" dirty="0" smtClean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D79C07"/>
                </a:solidFill>
                <a:latin typeface="Comic Sans MS" panose="030F0702030302020204" pitchFamily="66" charset="0"/>
              </a:rPr>
              <a:t>dorado</a:t>
            </a: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morado</a:t>
            </a:r>
            <a:endParaRPr lang="en-GB" sz="18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pardo</a:t>
            </a:r>
            <a:endParaRPr lang="en-GB" sz="1800" dirty="0" smtClean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azul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verde</a:t>
            </a:r>
            <a:endParaRPr lang="en-GB" sz="1800" dirty="0" smtClean="0">
              <a:solidFill>
                <a:srgbClr val="03B914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chemeClr val="bg1">
                    <a:lumMod val="50000"/>
                  </a:schemeClr>
                </a:solidFill>
                <a:latin typeface="Comic Sans MS" panose="030F0702030302020204" pitchFamily="66" charset="0"/>
              </a:rPr>
              <a:t>gris</a:t>
            </a:r>
            <a:endParaRPr lang="en-GB" sz="1800" dirty="0" smtClean="0">
              <a:solidFill>
                <a:schemeClr val="bg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779912" y="1239192"/>
            <a:ext cx="101781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2000" b="1" cap="none" spc="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  <a:latin typeface="Comic Sans MS" panose="030F0702030302020204" pitchFamily="66" charset="0"/>
              </a:rPr>
              <a:t>blanco</a:t>
            </a:r>
            <a:endParaRPr lang="en-US" sz="20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017609" y="4941168"/>
            <a:ext cx="4162903" cy="20882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smtClean="0">
                <a:latin typeface="Comic Sans MS" panose="030F0702030302020204" pitchFamily="66" charset="0"/>
              </a:rPr>
              <a:t>cero</a:t>
            </a:r>
            <a:r>
              <a:rPr lang="en-GB" sz="1800" dirty="0" smtClean="0">
                <a:latin typeface="Comic Sans MS" panose="030F0702030302020204" pitchFamily="66" charset="0"/>
              </a:rPr>
              <a:t>	     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cuatro</a:t>
            </a:r>
            <a:r>
              <a:rPr lang="en-GB" sz="1800" dirty="0" smtClean="0">
                <a:latin typeface="Comic Sans MS" panose="030F0702030302020204" pitchFamily="66" charset="0"/>
              </a:rPr>
              <a:t>  	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marL="342900" indent="-342900" algn="l">
              <a:lnSpc>
                <a:spcPct val="170000"/>
              </a:lnSpc>
              <a:buFontTx/>
              <a:buAutoNum type="arabicPlain"/>
            </a:pPr>
            <a:r>
              <a:rPr lang="en-GB" sz="1800" b="1" dirty="0" err="1" smtClean="0">
                <a:latin typeface="Comic Sans MS" panose="030F0702030302020204" pitchFamily="66" charset="0"/>
              </a:rPr>
              <a:t>uno</a:t>
            </a:r>
            <a:r>
              <a:rPr lang="en-GB" sz="1800" dirty="0" smtClean="0">
                <a:latin typeface="Comic Sans MS" panose="030F0702030302020204" pitchFamily="66" charset="0"/>
              </a:rPr>
              <a:t>	     5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cinco</a:t>
            </a:r>
            <a:r>
              <a:rPr lang="en-GB" sz="1800" dirty="0" smtClean="0">
                <a:latin typeface="Comic Sans MS" panose="030F0702030302020204" pitchFamily="66" charset="0"/>
              </a:rPr>
              <a:t>	 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  </a:t>
            </a:r>
            <a:r>
              <a:rPr lang="en-GB" sz="1800" b="1" dirty="0" smtClean="0">
                <a:latin typeface="Comic Sans MS" panose="030F0702030302020204" pitchFamily="66" charset="0"/>
              </a:rPr>
              <a:t>dos</a:t>
            </a:r>
            <a:r>
              <a:rPr lang="en-GB" sz="1800" dirty="0" smtClean="0">
                <a:latin typeface="Comic Sans MS" panose="030F0702030302020204" pitchFamily="66" charset="0"/>
              </a:rPr>
              <a:t>	     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seis</a:t>
            </a:r>
            <a:r>
              <a:rPr lang="en-GB" sz="1800" dirty="0" smtClean="0">
                <a:latin typeface="Comic Sans MS" panose="030F0702030302020204" pitchFamily="66" charset="0"/>
              </a:rPr>
              <a:t>	10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diez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tres</a:t>
            </a:r>
            <a:r>
              <a:rPr lang="en-GB" sz="1800" dirty="0" smtClean="0">
                <a:latin typeface="Comic Sans MS" panose="030F0702030302020204" pitchFamily="66" charset="0"/>
              </a:rPr>
              <a:t>	     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siete</a:t>
            </a:r>
            <a:r>
              <a:rPr lang="en-GB" sz="1800" dirty="0" smtClean="0">
                <a:latin typeface="Comic Sans MS" panose="030F0702030302020204" pitchFamily="66" charset="0"/>
              </a:rPr>
              <a:t>		   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644008" y="0"/>
            <a:ext cx="475252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u="sng" dirty="0" err="1" smtClean="0">
                <a:latin typeface="Gill Sans Ultra Bold" panose="020B0A02020104020203" pitchFamily="34" charset="0"/>
              </a:rPr>
              <a:t>En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 </a:t>
            </a:r>
            <a:r>
              <a:rPr lang="en-GB" sz="1600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clase</a:t>
            </a:r>
            <a:r>
              <a:rPr lang="en-GB" sz="16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= In the classroom</a:t>
            </a:r>
            <a:endParaRPr lang="en-GB" sz="1600" u="sng" dirty="0">
              <a:latin typeface="Gill Sans Ultra Bold" panose="020B0A02020104020203" pitchFamily="34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488778" y="4780237"/>
            <a:ext cx="3049425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números</a:t>
            </a:r>
            <a:endParaRPr lang="en-GB" sz="1800" u="sng" dirty="0">
              <a:solidFill>
                <a:srgbClr val="0070C0"/>
              </a:solidFill>
              <a:latin typeface="Gill Sans Ultra Bold" panose="020B0A02020104020203" pitchFamily="34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51"/>
          <a:stretch/>
        </p:blipFill>
        <p:spPr bwMode="auto">
          <a:xfrm>
            <a:off x="7190375" y="4386974"/>
            <a:ext cx="1883639" cy="466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9" t="22322" r="10111" b="12910"/>
          <a:stretch/>
        </p:blipFill>
        <p:spPr bwMode="auto">
          <a:xfrm>
            <a:off x="8280592" y="2310264"/>
            <a:ext cx="779658" cy="692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09" b="10709"/>
          <a:stretch/>
        </p:blipFill>
        <p:spPr bwMode="auto">
          <a:xfrm>
            <a:off x="5076056" y="4035392"/>
            <a:ext cx="1147337" cy="70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9" t="34277" r="17876" b="21454"/>
          <a:stretch/>
        </p:blipFill>
        <p:spPr bwMode="auto">
          <a:xfrm>
            <a:off x="8166564" y="3438964"/>
            <a:ext cx="830982" cy="63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8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30" t="29009" r="16216" b="32276"/>
          <a:stretch/>
        </p:blipFill>
        <p:spPr bwMode="auto">
          <a:xfrm>
            <a:off x="5175614" y="743023"/>
            <a:ext cx="908554" cy="557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9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8" b="27566"/>
          <a:stretch/>
        </p:blipFill>
        <p:spPr bwMode="auto">
          <a:xfrm>
            <a:off x="4960660" y="3048524"/>
            <a:ext cx="1492510" cy="337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Shape 93"/>
          <p:cNvPicPr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233667" y="1844824"/>
            <a:ext cx="1066525" cy="568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http://tse1.mm.bing.net/th?&amp;id=OIP.M0c7cc73996421bdfc745b31f2d7ab74fo0&amp;w=300&amp;h=300&amp;c=0&amp;pid=1.9&amp;rs=0&amp;p=0">
            <a:hlinkClick r:id="rId10"/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42" y="2996952"/>
            <a:ext cx="495300" cy="49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http://tse1.mm.bing.net/th?&amp;id=OIP.M9893bad2767740c9859f6e97816062baH0&amp;w=300&amp;h=300&amp;c=0&amp;pid=1.9&amp;rs=0&amp;p=0">
            <a:hlinkClick r:id="rId12"/>
          </p:cNvPr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48111"/>
            <a:ext cx="504825" cy="504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http://tse1.mm.bing.net/th?&amp;id=OIP.M9e7c572013af1457bf9a26029e2539b7o0&amp;w=300&amp;h=300&amp;c=0&amp;pid=1.9&amp;rs=0&amp;p=0">
            <a:hlinkClick r:id="rId14"/>
          </p:cNvPr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92" y="3501008"/>
            <a:ext cx="514350" cy="514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http://tse1.mm.bing.net/th?&amp;id=OIP.Ma75bbffe4523e09868f43b95908ec9ceH0&amp;w=300&amp;h=300&amp;c=0&amp;pid=1.9&amp;rs=0&amp;p=0">
            <a:hlinkClick r:id="rId16"/>
          </p:cNvPr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18080"/>
            <a:ext cx="561975" cy="561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http://tse1.mm.bing.net/th?&amp;id=OIP.M6cfc5b7658300930ea3ae4aca20dc912H0&amp;w=300&amp;h=300&amp;c=0&amp;pid=1.9&amp;rs=0&amp;p=0">
            <a:hlinkClick r:id="rId18"/>
          </p:cNvPr>
          <p:cNvPicPr/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20" y="4568049"/>
            <a:ext cx="497205" cy="5238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AutoShape 2" descr="Image result for sev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070" y="5877272"/>
            <a:ext cx="283690" cy="437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Image result for eight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176" y="6314562"/>
            <a:ext cx="347708" cy="54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076056" y="260648"/>
            <a:ext cx="4392488" cy="42808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goma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		          	     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tijeras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estuche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 	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un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rotulador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bolígrafo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   un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cuaderno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pegamento</a:t>
            </a:r>
            <a:r>
              <a:rPr lang="en-GB" sz="1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         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lápices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de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colores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AutoShape 2" descr="Image result for school scissors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840" y="1412776"/>
            <a:ext cx="861070" cy="39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823" y="2492896"/>
            <a:ext cx="1142057" cy="376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00" r="19126" b="5300"/>
          <a:stretch/>
        </p:blipFill>
        <p:spPr bwMode="auto">
          <a:xfrm>
            <a:off x="6523041" y="3467483"/>
            <a:ext cx="641247" cy="941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3563888" y="741467"/>
            <a:ext cx="1440160" cy="45597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Connector 29"/>
          <p:cNvCxnSpPr/>
          <p:nvPr/>
        </p:nvCxnSpPr>
        <p:spPr>
          <a:xfrm>
            <a:off x="5004048" y="4853728"/>
            <a:ext cx="41087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4" name="Straight Connector 1023"/>
          <p:cNvCxnSpPr/>
          <p:nvPr/>
        </p:nvCxnSpPr>
        <p:spPr>
          <a:xfrm>
            <a:off x="5004048" y="5301208"/>
            <a:ext cx="0" cy="15567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6" name="Straight Connector 1025"/>
          <p:cNvCxnSpPr/>
          <p:nvPr/>
        </p:nvCxnSpPr>
        <p:spPr>
          <a:xfrm flipV="1">
            <a:off x="5004048" y="-144463"/>
            <a:ext cx="0" cy="8874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7349562" y="375687"/>
            <a:ext cx="1830950" cy="646331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none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¿</a:t>
            </a:r>
            <a:r>
              <a:rPr lang="en-GB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Tienes</a:t>
            </a:r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…?</a:t>
            </a:r>
          </a:p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Do you have…?</a:t>
            </a:r>
            <a:endParaRPr lang="en-GB" dirty="0"/>
          </a:p>
        </p:txBody>
      </p:sp>
      <p:sp>
        <p:nvSpPr>
          <p:cNvPr id="29" name="Rectangle 28"/>
          <p:cNvSpPr/>
          <p:nvPr/>
        </p:nvSpPr>
        <p:spPr>
          <a:xfrm>
            <a:off x="7560188" y="3139751"/>
            <a:ext cx="1665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sacapuntas</a:t>
            </a:r>
            <a:endParaRPr lang="en-GB" dirty="0"/>
          </a:p>
        </p:txBody>
      </p:sp>
      <p:sp>
        <p:nvSpPr>
          <p:cNvPr id="31" name="Rectangle 30"/>
          <p:cNvSpPr/>
          <p:nvPr/>
        </p:nvSpPr>
        <p:spPr>
          <a:xfrm>
            <a:off x="7956376" y="2123564"/>
            <a:ext cx="9861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lápiz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7668344" y="1057485"/>
            <a:ext cx="1152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regla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100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372200" y="2505042"/>
            <a:ext cx="2808312" cy="3084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meses</a:t>
            </a:r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 del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año</a:t>
            </a:r>
            <a:endParaRPr lang="en-GB" sz="1800" u="sng" dirty="0" smtClean="0">
              <a:solidFill>
                <a:srgbClr val="0070C0"/>
              </a:solidFill>
              <a:latin typeface="Gill Sans Ultra Bold" panose="020B0A02020104020203" pitchFamily="34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enero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	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febrero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marzo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	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abril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mayo	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junio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julio</a:t>
            </a:r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	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agosto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septiembre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octubre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noviembre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 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diciembre</a:t>
            </a:r>
            <a:endParaRPr lang="en-GB" sz="1800" dirty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68126" y="713684"/>
            <a:ext cx="52289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</a:t>
            </a:r>
          </a:p>
          <a:p>
            <a:pPr algn="ctr"/>
            <a:endParaRPr 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4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44624"/>
            <a:ext cx="1403647" cy="57163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smtClean="0">
                <a:latin typeface="Comic Sans MS" panose="030F0702030302020204" pitchFamily="66" charset="0"/>
              </a:rPr>
              <a:t>cero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 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uno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 </a:t>
            </a:r>
            <a:r>
              <a:rPr lang="en-GB" sz="1800" b="1" dirty="0" smtClean="0">
                <a:latin typeface="Comic Sans MS" panose="030F0702030302020204" pitchFamily="66" charset="0"/>
              </a:rPr>
              <a:t>dos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tres</a:t>
            </a:r>
            <a:r>
              <a:rPr lang="en-GB" sz="1800" dirty="0" smtClean="0">
                <a:latin typeface="Comic Sans MS" panose="030F0702030302020204" pitchFamily="66" charset="0"/>
              </a:rPr>
              <a:t>	    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cuatro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5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cinco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seis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siete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diez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43608" y="476672"/>
            <a:ext cx="1907703" cy="48707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	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11  </a:t>
            </a:r>
            <a:r>
              <a:rPr lang="en-GB" sz="1800" b="1" dirty="0" smtClean="0">
                <a:latin typeface="Comic Sans MS" panose="030F0702030302020204" pitchFamily="66" charset="0"/>
              </a:rPr>
              <a:t>once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12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doce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trece</a:t>
            </a:r>
            <a:r>
              <a:rPr lang="en-GB" sz="1800" dirty="0" smtClean="0">
                <a:latin typeface="Comic Sans MS" panose="030F0702030302020204" pitchFamily="66" charset="0"/>
              </a:rPr>
              <a:t>	    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catorce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15 </a:t>
            </a:r>
            <a:r>
              <a:rPr lang="en-GB" sz="1800" b="1" dirty="0" smtClean="0">
                <a:latin typeface="Comic Sans MS" panose="030F0702030302020204" pitchFamily="66" charset="0"/>
              </a:rPr>
              <a:t>quince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dieciséis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diecisiete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>
                <a:latin typeface="Comic Sans MS" panose="030F0702030302020204" pitchFamily="66" charset="0"/>
              </a:rPr>
              <a:t>2</a:t>
            </a: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592289" y="63165"/>
            <a:ext cx="2353685" cy="57163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21 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veintiuno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22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veintidós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veintitrés</a:t>
            </a:r>
            <a:r>
              <a:rPr lang="en-GB" sz="1800" dirty="0" smtClean="0">
                <a:latin typeface="Comic Sans MS" panose="030F0702030302020204" pitchFamily="66" charset="0"/>
              </a:rPr>
              <a:t>	    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veinticuatro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25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veinticinco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veintiséis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veintisiete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>
                <a:latin typeface="Comic Sans MS" panose="030F0702030302020204" pitchFamily="66" charset="0"/>
              </a:rPr>
              <a:t>3</a:t>
            </a: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treinta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31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treinta</a:t>
            </a:r>
            <a:r>
              <a:rPr lang="en-GB" sz="1800" b="1" dirty="0" smtClean="0">
                <a:latin typeface="Comic Sans MS" panose="030F0702030302020204" pitchFamily="66" charset="0"/>
              </a:rPr>
              <a:t> y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uno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067944" y="-171400"/>
            <a:ext cx="2808312" cy="47406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8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Las  </a:t>
            </a:r>
            <a:r>
              <a:rPr lang="en-GB" sz="1800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estaciones</a:t>
            </a:r>
            <a:endParaRPr lang="en-GB" sz="1800" u="sng" dirty="0" smtClean="0">
              <a:solidFill>
                <a:srgbClr val="FF0066"/>
              </a:solidFill>
              <a:latin typeface="Gill Sans Ultra Bold" panose="020B0A02020104020203" pitchFamily="34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 primavera</a:t>
            </a:r>
          </a:p>
          <a:p>
            <a:pPr>
              <a:lnSpc>
                <a:spcPct val="16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verano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otoño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invierno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spr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5572" y="709256"/>
            <a:ext cx="1309687" cy="87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ummer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882" y="1976968"/>
            <a:ext cx="1672435" cy="940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autumn">
            <a:hlinkClick r:id="rId6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33" r="17089"/>
          <a:stretch/>
        </p:blipFill>
        <p:spPr bwMode="auto">
          <a:xfrm>
            <a:off x="4764794" y="3201104"/>
            <a:ext cx="1411241" cy="872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invierno pirineos">
            <a:hlinkClick r:id="rId8"/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05"/>
          <a:stretch/>
        </p:blipFill>
        <p:spPr bwMode="auto">
          <a:xfrm>
            <a:off x="4685099" y="4425240"/>
            <a:ext cx="1541671" cy="1016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0" y="5013176"/>
            <a:ext cx="9756576" cy="2088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Festivales</a:t>
            </a:r>
            <a:endParaRPr lang="en-GB" sz="1800" u="sng" dirty="0" smtClean="0">
              <a:solidFill>
                <a:srgbClr val="0070C0"/>
              </a:solidFill>
              <a:latin typeface="Gill Sans Ultra Bold" panose="020B0A02020104020203" pitchFamily="34" charset="0"/>
            </a:endParaRPr>
          </a:p>
          <a:p>
            <a:pPr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Los Reyes 	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Las </a:t>
            </a:r>
            <a:r>
              <a:rPr lang="en-GB" sz="16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Fallas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El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Colacho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	San Fermín     	Los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Inocentes</a:t>
            </a:r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Magos</a:t>
            </a:r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 algn="l"/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</a:p>
          <a:p>
            <a:pPr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Carnaval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	San Jorge 	San </a:t>
            </a:r>
            <a:r>
              <a:rPr lang="en-GB" sz="1600" dirty="0">
                <a:solidFill>
                  <a:srgbClr val="0070C0"/>
                </a:solidFill>
                <a:latin typeface="Comic Sans MS" panose="030F0702030302020204" pitchFamily="66" charset="0"/>
              </a:rPr>
              <a:t>Juan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 </a:t>
            </a:r>
            <a:r>
              <a:rPr lang="en-GB" sz="1600" dirty="0">
                <a:solidFill>
                  <a:srgbClr val="FF0066"/>
                </a:solidFill>
                <a:latin typeface="Comic Sans MS" panose="030F0702030302020204" pitchFamily="66" charset="0"/>
              </a:rPr>
              <a:t>Tomatina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42349" y="-99392"/>
            <a:ext cx="3049425" cy="5216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números</a:t>
            </a:r>
            <a:endParaRPr lang="en-GB" sz="1800" u="sng" dirty="0">
              <a:solidFill>
                <a:srgbClr val="0070C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308317" y="284270"/>
            <a:ext cx="2808312" cy="2352642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6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Cuándo</a:t>
            </a:r>
            <a:r>
              <a:rPr lang="en-GB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tu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cumpleaños</a:t>
            </a:r>
            <a:r>
              <a:rPr lang="en-GB" sz="1800" b="1" dirty="0" smtClean="0">
                <a:latin typeface="Comic Sans MS" panose="030F0702030302020204" pitchFamily="66" charset="0"/>
              </a:rPr>
              <a:t>? = When 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is</a:t>
            </a:r>
            <a:r>
              <a:rPr lang="en-GB" sz="1800" b="1" dirty="0" smtClean="0">
                <a:latin typeface="Comic Sans MS" panose="030F0702030302020204" pitchFamily="66" charset="0"/>
              </a:rPr>
              <a:t> your birthday?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b="1" dirty="0" err="1" smtClean="0">
                <a:latin typeface="Comic Sans MS" panose="030F0702030302020204" pitchFamily="66" charset="0"/>
              </a:rPr>
              <a:t>Mi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cumpleaños</a:t>
            </a:r>
            <a:r>
              <a:rPr lang="en-GB" sz="1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u="sng" dirty="0" smtClean="0">
                <a:latin typeface="Comic Sans MS" panose="030F0702030302020204" pitchFamily="66" charset="0"/>
              </a:rPr>
              <a:t>(</a:t>
            </a:r>
            <a:r>
              <a:rPr lang="en-GB" sz="1800" b="1" u="sng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número</a:t>
            </a:r>
            <a:r>
              <a:rPr lang="en-GB" sz="1800" b="1" u="sng" dirty="0" smtClean="0">
                <a:latin typeface="Comic Sans MS" panose="030F0702030302020204" pitchFamily="66" charset="0"/>
              </a:rPr>
              <a:t>)</a:t>
            </a:r>
            <a:r>
              <a:rPr lang="en-GB" sz="1800" b="1" dirty="0" smtClean="0">
                <a:latin typeface="Comic Sans MS" panose="030F0702030302020204" pitchFamily="66" charset="0"/>
              </a:rPr>
              <a:t> de </a:t>
            </a:r>
            <a:r>
              <a:rPr lang="en-GB" sz="1800" b="1" u="sng" dirty="0" smtClean="0">
                <a:latin typeface="Comic Sans MS" panose="030F0702030302020204" pitchFamily="66" charset="0"/>
              </a:rPr>
              <a:t>(</a:t>
            </a:r>
            <a:r>
              <a:rPr lang="en-GB" sz="1800" b="1" u="sng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mes</a:t>
            </a:r>
            <a:r>
              <a:rPr lang="en-GB" sz="1800" b="1" u="sng" dirty="0" smtClean="0">
                <a:latin typeface="Comic Sans MS" panose="030F0702030302020204" pitchFamily="66" charset="0"/>
              </a:rPr>
              <a:t>)</a:t>
            </a:r>
            <a:r>
              <a:rPr lang="en-GB" sz="1800" b="1" dirty="0" smtClean="0">
                <a:latin typeface="Comic Sans MS" panose="030F0702030302020204" pitchFamily="66" charset="0"/>
              </a:rPr>
              <a:t>.</a:t>
            </a:r>
            <a:endParaRPr lang="en-GB" sz="1800" b="1" dirty="0">
              <a:latin typeface="Comic Sans MS" panose="030F0702030302020204" pitchFamily="66" charset="0"/>
            </a:endParaRPr>
          </a:p>
        </p:txBody>
      </p:sp>
      <p:pic>
        <p:nvPicPr>
          <p:cNvPr id="9" name="Picture 2" descr="Image result for tarta de cumpleaños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-28275"/>
            <a:ext cx="1083018" cy="94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://www.abc.es/Media/201312/28/inocentes--644x362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1" r="10763"/>
          <a:stretch/>
        </p:blipFill>
        <p:spPr bwMode="auto">
          <a:xfrm>
            <a:off x="7712473" y="5872314"/>
            <a:ext cx="911396" cy="61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https://s-media-cache-ak0.pinimg.com/236x/9e/51/de/9e51dee3bf3f8e667563ef319c5aec50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805883"/>
            <a:ext cx="794103" cy="726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bisercostablanca.com/wp-content/uploads/2014/07/sanf2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0224" y="5805264"/>
            <a:ext cx="949835" cy="71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s://4.bp.blogspot.com/-1hyNmWH2pqc/V2uQtdYwDRI/AAAAAAAASIk/moys2GTa8EoXfUaE8-X5Pn3-q4B_N41hQCKgB/s1600/hoguera-san-juan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45" y="5877285"/>
            <a:ext cx="890866" cy="66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www4.pictures.zimbio.com/gi/El+Colacho+Festival+jdw5GNRWZfdl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805883"/>
            <a:ext cx="803891" cy="5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ttp://turismo.ayto-caceres.es/sites/default/files/_mg_6504_0.jpg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6" t="8065" r="23531" b="2349"/>
          <a:stretch/>
        </p:blipFill>
        <p:spPr bwMode="auto">
          <a:xfrm>
            <a:off x="2910684" y="5786818"/>
            <a:ext cx="869228" cy="73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www.citylifemadrid.com/wp-content/uploads/6-Falla-1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459" y="5829036"/>
            <a:ext cx="832399" cy="62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19" y="5949280"/>
            <a:ext cx="868285" cy="578857"/>
          </a:xfrm>
          <a:prstGeom prst="rect">
            <a:avLst/>
          </a:prstGeom>
        </p:spPr>
      </p:pic>
      <p:pic>
        <p:nvPicPr>
          <p:cNvPr id="24" name="Picture 4" descr="http://diarium.usal.es/gestionpymes/files/2013/11/ServletLink.jpg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1627" r="12892" b="-5272"/>
          <a:stretch/>
        </p:blipFill>
        <p:spPr bwMode="auto">
          <a:xfrm>
            <a:off x="82072" y="6081489"/>
            <a:ext cx="817520" cy="80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Straight Connector 10"/>
          <p:cNvCxnSpPr/>
          <p:nvPr/>
        </p:nvCxnSpPr>
        <p:spPr>
          <a:xfrm flipH="1">
            <a:off x="1614678" y="5589240"/>
            <a:ext cx="763784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6372200" y="2636912"/>
            <a:ext cx="0" cy="29523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372200" y="2636912"/>
            <a:ext cx="28083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123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1663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Your conversation may sound like this one.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Listen.</a:t>
            </a:r>
          </a:p>
        </p:txBody>
      </p:sp>
      <p:sp>
        <p:nvSpPr>
          <p:cNvPr id="3" name="Explosion 1 2"/>
          <p:cNvSpPr/>
          <p:nvPr/>
        </p:nvSpPr>
        <p:spPr>
          <a:xfrm>
            <a:off x="-1044623" y="1988840"/>
            <a:ext cx="11305255" cy="583264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SassoonCRInfant" panose="02010503020300020003" pitchFamily="2" charset="0"/>
              </a:rPr>
              <a:t>Challenge: Have a conversation with someone at home. You may need to teach them Spanish, like I did!</a:t>
            </a:r>
          </a:p>
          <a:p>
            <a:pPr algn="ctr"/>
            <a:r>
              <a:rPr lang="en-GB" sz="2400" dirty="0" smtClean="0">
                <a:latin typeface="SassoonCRInfant" panose="02010503020300020003" pitchFamily="2" charset="0"/>
              </a:rPr>
              <a:t>Can you record it and put it on the school Facebook page or send it to me at:</a:t>
            </a:r>
          </a:p>
          <a:p>
            <a:pPr algn="ctr"/>
            <a:r>
              <a:rPr lang="en-GB" sz="2400" b="1" dirty="0" smtClean="0">
                <a:hlinkClick r:id="rId4"/>
              </a:rPr>
              <a:t>info@bassettgreen.net</a:t>
            </a:r>
            <a:r>
              <a:rPr lang="en-GB" sz="2400" b="1" dirty="0" smtClean="0"/>
              <a:t> </a:t>
            </a:r>
            <a:r>
              <a:rPr lang="en-GB" sz="2400" dirty="0" smtClean="0">
                <a:latin typeface="SassoonCRInfant" panose="02010503020300020003" pitchFamily="2" charset="0"/>
              </a:rPr>
              <a:t> </a:t>
            </a:r>
            <a:endParaRPr lang="en-GB" sz="2400" dirty="0">
              <a:latin typeface="SassoonCRInfant" panose="02010503020300020003" pitchFamily="2" charset="0"/>
            </a:endParaRPr>
          </a:p>
        </p:txBody>
      </p:sp>
      <p:pic>
        <p:nvPicPr>
          <p:cNvPr id="4" name="1. Conversation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23928" y="107073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982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46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355</Words>
  <Application>Microsoft Office PowerPoint</Application>
  <PresentationFormat>On-screen Show (4:3)</PresentationFormat>
  <Paragraphs>158</Paragraphs>
  <Slides>7</Slides>
  <Notes>1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Yo = 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Edwards</dc:creator>
  <cp:lastModifiedBy>Katie Edwards</cp:lastModifiedBy>
  <cp:revision>5</cp:revision>
  <dcterms:created xsi:type="dcterms:W3CDTF">2020-04-28T14:27:59Z</dcterms:created>
  <dcterms:modified xsi:type="dcterms:W3CDTF">2020-06-23T20:02:46Z</dcterms:modified>
</cp:coreProperties>
</file>