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8" r:id="rId2"/>
    <p:sldId id="257" r:id="rId3"/>
    <p:sldId id="258" r:id="rId4"/>
    <p:sldId id="259" r:id="rId5"/>
    <p:sldId id="260" r:id="rId6"/>
    <p:sldId id="261" r:id="rId7"/>
    <p:sldId id="263" r:id="rId8"/>
    <p:sldId id="262" r:id="rId9"/>
    <p:sldId id="264" r:id="rId10"/>
    <p:sldId id="265" r:id="rId11"/>
    <p:sldId id="266"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6" d="100"/>
          <a:sy n="86" d="100"/>
        </p:scale>
        <p:origin x="56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BCDF6E-D779-4272-BC4C-5BFDA00ED22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07AA828-7286-4015-9412-672DABF9F01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04E7B97-1A63-48C7-B989-3C2E6D46E976}"/>
              </a:ext>
            </a:extLst>
          </p:cNvPr>
          <p:cNvSpPr>
            <a:spLocks noGrp="1"/>
          </p:cNvSpPr>
          <p:nvPr>
            <p:ph type="dt" sz="half" idx="10"/>
          </p:nvPr>
        </p:nvSpPr>
        <p:spPr/>
        <p:txBody>
          <a:bodyPr/>
          <a:lstStyle/>
          <a:p>
            <a:fld id="{9A7DD5F9-2DDB-4672-8026-EBBCFACB0C75}" type="datetimeFigureOut">
              <a:rPr lang="en-GB" smtClean="0"/>
              <a:t>01/03/2018</a:t>
            </a:fld>
            <a:endParaRPr lang="en-GB"/>
          </a:p>
        </p:txBody>
      </p:sp>
      <p:sp>
        <p:nvSpPr>
          <p:cNvPr id="5" name="Footer Placeholder 4">
            <a:extLst>
              <a:ext uri="{FF2B5EF4-FFF2-40B4-BE49-F238E27FC236}">
                <a16:creationId xmlns:a16="http://schemas.microsoft.com/office/drawing/2014/main" id="{0CF97E47-400D-4F41-B707-55E81C8F9FA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D22EB41-2D6E-4744-B37D-981655DBC024}"/>
              </a:ext>
            </a:extLst>
          </p:cNvPr>
          <p:cNvSpPr>
            <a:spLocks noGrp="1"/>
          </p:cNvSpPr>
          <p:nvPr>
            <p:ph type="sldNum" sz="quarter" idx="12"/>
          </p:nvPr>
        </p:nvSpPr>
        <p:spPr/>
        <p:txBody>
          <a:bodyPr/>
          <a:lstStyle/>
          <a:p>
            <a:fld id="{851FAB0F-4FF0-4E4C-8D4E-B11F7F265857}" type="slidenum">
              <a:rPr lang="en-GB" smtClean="0"/>
              <a:t>‹#›</a:t>
            </a:fld>
            <a:endParaRPr lang="en-GB"/>
          </a:p>
        </p:txBody>
      </p:sp>
    </p:spTree>
    <p:extLst>
      <p:ext uri="{BB962C8B-B14F-4D97-AF65-F5344CB8AC3E}">
        <p14:creationId xmlns:p14="http://schemas.microsoft.com/office/powerpoint/2010/main" val="23864194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27FBF1-8488-4D2D-9D08-CE673172309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3903FAE-45DF-4D47-85F2-0461F1C13D63}"/>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1421BC5-6D7E-4032-A276-F3039CF25FD4}"/>
              </a:ext>
            </a:extLst>
          </p:cNvPr>
          <p:cNvSpPr>
            <a:spLocks noGrp="1"/>
          </p:cNvSpPr>
          <p:nvPr>
            <p:ph type="dt" sz="half" idx="10"/>
          </p:nvPr>
        </p:nvSpPr>
        <p:spPr/>
        <p:txBody>
          <a:bodyPr/>
          <a:lstStyle/>
          <a:p>
            <a:fld id="{9A7DD5F9-2DDB-4672-8026-EBBCFACB0C75}" type="datetimeFigureOut">
              <a:rPr lang="en-GB" smtClean="0"/>
              <a:t>01/03/2018</a:t>
            </a:fld>
            <a:endParaRPr lang="en-GB"/>
          </a:p>
        </p:txBody>
      </p:sp>
      <p:sp>
        <p:nvSpPr>
          <p:cNvPr id="5" name="Footer Placeholder 4">
            <a:extLst>
              <a:ext uri="{FF2B5EF4-FFF2-40B4-BE49-F238E27FC236}">
                <a16:creationId xmlns:a16="http://schemas.microsoft.com/office/drawing/2014/main" id="{C05FD767-EE70-487F-A3A1-83B0AA7863A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9AAAE41-E1F9-43F7-A03B-C7DA53546DE0}"/>
              </a:ext>
            </a:extLst>
          </p:cNvPr>
          <p:cNvSpPr>
            <a:spLocks noGrp="1"/>
          </p:cNvSpPr>
          <p:nvPr>
            <p:ph type="sldNum" sz="quarter" idx="12"/>
          </p:nvPr>
        </p:nvSpPr>
        <p:spPr/>
        <p:txBody>
          <a:bodyPr/>
          <a:lstStyle/>
          <a:p>
            <a:fld id="{851FAB0F-4FF0-4E4C-8D4E-B11F7F265857}" type="slidenum">
              <a:rPr lang="en-GB" smtClean="0"/>
              <a:t>‹#›</a:t>
            </a:fld>
            <a:endParaRPr lang="en-GB"/>
          </a:p>
        </p:txBody>
      </p:sp>
    </p:spTree>
    <p:extLst>
      <p:ext uri="{BB962C8B-B14F-4D97-AF65-F5344CB8AC3E}">
        <p14:creationId xmlns:p14="http://schemas.microsoft.com/office/powerpoint/2010/main" val="8123705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39CB36-A5CB-4715-AF5B-FAB1F8DE0D3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57ABF25-FCDA-4398-AD98-534DE81CDB1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71B7C5A9-49C3-4D28-8FCB-291D6D0D0751}"/>
              </a:ext>
            </a:extLst>
          </p:cNvPr>
          <p:cNvSpPr>
            <a:spLocks noGrp="1"/>
          </p:cNvSpPr>
          <p:nvPr>
            <p:ph type="dt" sz="half" idx="10"/>
          </p:nvPr>
        </p:nvSpPr>
        <p:spPr/>
        <p:txBody>
          <a:bodyPr/>
          <a:lstStyle/>
          <a:p>
            <a:fld id="{9A7DD5F9-2DDB-4672-8026-EBBCFACB0C75}" type="datetimeFigureOut">
              <a:rPr lang="en-GB" smtClean="0"/>
              <a:t>01/03/2018</a:t>
            </a:fld>
            <a:endParaRPr lang="en-GB"/>
          </a:p>
        </p:txBody>
      </p:sp>
      <p:sp>
        <p:nvSpPr>
          <p:cNvPr id="5" name="Footer Placeholder 4">
            <a:extLst>
              <a:ext uri="{FF2B5EF4-FFF2-40B4-BE49-F238E27FC236}">
                <a16:creationId xmlns:a16="http://schemas.microsoft.com/office/drawing/2014/main" id="{4744D447-8A34-4D26-BB59-0BF922D3A53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7526DD0-21C0-451D-9A89-D94C5D006363}"/>
              </a:ext>
            </a:extLst>
          </p:cNvPr>
          <p:cNvSpPr>
            <a:spLocks noGrp="1"/>
          </p:cNvSpPr>
          <p:nvPr>
            <p:ph type="sldNum" sz="quarter" idx="12"/>
          </p:nvPr>
        </p:nvSpPr>
        <p:spPr/>
        <p:txBody>
          <a:bodyPr/>
          <a:lstStyle/>
          <a:p>
            <a:fld id="{851FAB0F-4FF0-4E4C-8D4E-B11F7F265857}" type="slidenum">
              <a:rPr lang="en-GB" smtClean="0"/>
              <a:t>‹#›</a:t>
            </a:fld>
            <a:endParaRPr lang="en-GB"/>
          </a:p>
        </p:txBody>
      </p:sp>
    </p:spTree>
    <p:extLst>
      <p:ext uri="{BB962C8B-B14F-4D97-AF65-F5344CB8AC3E}">
        <p14:creationId xmlns:p14="http://schemas.microsoft.com/office/powerpoint/2010/main" val="22358414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40D48B-1BEB-49F5-9986-F0388B3A7EC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EE375BD-B2C7-423A-AD27-07216BD10EC0}"/>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73A48A4-3562-45D1-A7AC-854C4E978AA0}"/>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8DA2006-388A-4DCD-AF67-A0F099A381D5}"/>
              </a:ext>
            </a:extLst>
          </p:cNvPr>
          <p:cNvSpPr>
            <a:spLocks noGrp="1"/>
          </p:cNvSpPr>
          <p:nvPr>
            <p:ph type="dt" sz="half" idx="10"/>
          </p:nvPr>
        </p:nvSpPr>
        <p:spPr/>
        <p:txBody>
          <a:bodyPr/>
          <a:lstStyle/>
          <a:p>
            <a:fld id="{9A7DD5F9-2DDB-4672-8026-EBBCFACB0C75}" type="datetimeFigureOut">
              <a:rPr lang="en-GB" smtClean="0"/>
              <a:t>01/03/2018</a:t>
            </a:fld>
            <a:endParaRPr lang="en-GB"/>
          </a:p>
        </p:txBody>
      </p:sp>
      <p:sp>
        <p:nvSpPr>
          <p:cNvPr id="6" name="Footer Placeholder 5">
            <a:extLst>
              <a:ext uri="{FF2B5EF4-FFF2-40B4-BE49-F238E27FC236}">
                <a16:creationId xmlns:a16="http://schemas.microsoft.com/office/drawing/2014/main" id="{DA9DB23E-7B18-4C02-B379-434992A95E8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D642ED3-A70B-409D-A6D9-59C26AFC0D09}"/>
              </a:ext>
            </a:extLst>
          </p:cNvPr>
          <p:cNvSpPr>
            <a:spLocks noGrp="1"/>
          </p:cNvSpPr>
          <p:nvPr>
            <p:ph type="sldNum" sz="quarter" idx="12"/>
          </p:nvPr>
        </p:nvSpPr>
        <p:spPr/>
        <p:txBody>
          <a:bodyPr/>
          <a:lstStyle/>
          <a:p>
            <a:fld id="{851FAB0F-4FF0-4E4C-8D4E-B11F7F265857}" type="slidenum">
              <a:rPr lang="en-GB" smtClean="0"/>
              <a:t>‹#›</a:t>
            </a:fld>
            <a:endParaRPr lang="en-GB"/>
          </a:p>
        </p:txBody>
      </p:sp>
    </p:spTree>
    <p:extLst>
      <p:ext uri="{BB962C8B-B14F-4D97-AF65-F5344CB8AC3E}">
        <p14:creationId xmlns:p14="http://schemas.microsoft.com/office/powerpoint/2010/main" val="26025910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116965-FC85-49FE-8902-D4EAA151F57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B73F585-C026-402F-8BB0-E037D82E763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DABAFBE6-B6EA-486D-9947-A3860425046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AD3E883-A87D-489C-A86D-334BEA61867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2F608DAF-D560-467D-84BA-15B5ED473A30}"/>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693ED1B-5A52-45E1-876D-AA1EED3E4252}"/>
              </a:ext>
            </a:extLst>
          </p:cNvPr>
          <p:cNvSpPr>
            <a:spLocks noGrp="1"/>
          </p:cNvSpPr>
          <p:nvPr>
            <p:ph type="dt" sz="half" idx="10"/>
          </p:nvPr>
        </p:nvSpPr>
        <p:spPr/>
        <p:txBody>
          <a:bodyPr/>
          <a:lstStyle/>
          <a:p>
            <a:fld id="{9A7DD5F9-2DDB-4672-8026-EBBCFACB0C75}" type="datetimeFigureOut">
              <a:rPr lang="en-GB" smtClean="0"/>
              <a:t>01/03/2018</a:t>
            </a:fld>
            <a:endParaRPr lang="en-GB"/>
          </a:p>
        </p:txBody>
      </p:sp>
      <p:sp>
        <p:nvSpPr>
          <p:cNvPr id="8" name="Footer Placeholder 7">
            <a:extLst>
              <a:ext uri="{FF2B5EF4-FFF2-40B4-BE49-F238E27FC236}">
                <a16:creationId xmlns:a16="http://schemas.microsoft.com/office/drawing/2014/main" id="{7A5E4AC3-E9B0-4160-BD5A-7AE3B544506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9A30702-2AC2-449C-901F-61B8924FDD01}"/>
              </a:ext>
            </a:extLst>
          </p:cNvPr>
          <p:cNvSpPr>
            <a:spLocks noGrp="1"/>
          </p:cNvSpPr>
          <p:nvPr>
            <p:ph type="sldNum" sz="quarter" idx="12"/>
          </p:nvPr>
        </p:nvSpPr>
        <p:spPr/>
        <p:txBody>
          <a:bodyPr/>
          <a:lstStyle/>
          <a:p>
            <a:fld id="{851FAB0F-4FF0-4E4C-8D4E-B11F7F265857}" type="slidenum">
              <a:rPr lang="en-GB" smtClean="0"/>
              <a:t>‹#›</a:t>
            </a:fld>
            <a:endParaRPr lang="en-GB"/>
          </a:p>
        </p:txBody>
      </p:sp>
    </p:spTree>
    <p:extLst>
      <p:ext uri="{BB962C8B-B14F-4D97-AF65-F5344CB8AC3E}">
        <p14:creationId xmlns:p14="http://schemas.microsoft.com/office/powerpoint/2010/main" val="38782566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0FD8BB-EDA9-4CC1-ADF9-6F1FD54C358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5C53A01-FD95-460C-A00D-EBEEBD21E5D8}"/>
              </a:ext>
            </a:extLst>
          </p:cNvPr>
          <p:cNvSpPr>
            <a:spLocks noGrp="1"/>
          </p:cNvSpPr>
          <p:nvPr>
            <p:ph type="dt" sz="half" idx="10"/>
          </p:nvPr>
        </p:nvSpPr>
        <p:spPr/>
        <p:txBody>
          <a:bodyPr/>
          <a:lstStyle/>
          <a:p>
            <a:fld id="{9A7DD5F9-2DDB-4672-8026-EBBCFACB0C75}" type="datetimeFigureOut">
              <a:rPr lang="en-GB" smtClean="0"/>
              <a:t>01/03/2018</a:t>
            </a:fld>
            <a:endParaRPr lang="en-GB"/>
          </a:p>
        </p:txBody>
      </p:sp>
      <p:sp>
        <p:nvSpPr>
          <p:cNvPr id="4" name="Footer Placeholder 3">
            <a:extLst>
              <a:ext uri="{FF2B5EF4-FFF2-40B4-BE49-F238E27FC236}">
                <a16:creationId xmlns:a16="http://schemas.microsoft.com/office/drawing/2014/main" id="{2FBB3237-8584-4937-AC67-84346D7CB1F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7C59870-29AC-4643-A007-A76F68179948}"/>
              </a:ext>
            </a:extLst>
          </p:cNvPr>
          <p:cNvSpPr>
            <a:spLocks noGrp="1"/>
          </p:cNvSpPr>
          <p:nvPr>
            <p:ph type="sldNum" sz="quarter" idx="12"/>
          </p:nvPr>
        </p:nvSpPr>
        <p:spPr/>
        <p:txBody>
          <a:bodyPr/>
          <a:lstStyle/>
          <a:p>
            <a:fld id="{851FAB0F-4FF0-4E4C-8D4E-B11F7F265857}" type="slidenum">
              <a:rPr lang="en-GB" smtClean="0"/>
              <a:t>‹#›</a:t>
            </a:fld>
            <a:endParaRPr lang="en-GB"/>
          </a:p>
        </p:txBody>
      </p:sp>
    </p:spTree>
    <p:extLst>
      <p:ext uri="{BB962C8B-B14F-4D97-AF65-F5344CB8AC3E}">
        <p14:creationId xmlns:p14="http://schemas.microsoft.com/office/powerpoint/2010/main" val="24580329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54BBC2F-6DA6-4CAF-9942-864753160E79}"/>
              </a:ext>
            </a:extLst>
          </p:cNvPr>
          <p:cNvSpPr>
            <a:spLocks noGrp="1"/>
          </p:cNvSpPr>
          <p:nvPr>
            <p:ph type="dt" sz="half" idx="10"/>
          </p:nvPr>
        </p:nvSpPr>
        <p:spPr/>
        <p:txBody>
          <a:bodyPr/>
          <a:lstStyle/>
          <a:p>
            <a:fld id="{9A7DD5F9-2DDB-4672-8026-EBBCFACB0C75}" type="datetimeFigureOut">
              <a:rPr lang="en-GB" smtClean="0"/>
              <a:t>01/03/2018</a:t>
            </a:fld>
            <a:endParaRPr lang="en-GB"/>
          </a:p>
        </p:txBody>
      </p:sp>
      <p:sp>
        <p:nvSpPr>
          <p:cNvPr id="3" name="Footer Placeholder 2">
            <a:extLst>
              <a:ext uri="{FF2B5EF4-FFF2-40B4-BE49-F238E27FC236}">
                <a16:creationId xmlns:a16="http://schemas.microsoft.com/office/drawing/2014/main" id="{C028800C-450F-4070-B312-0C13A3FAB4A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FE02313-E302-417E-8CF1-7AD9EAA40774}"/>
              </a:ext>
            </a:extLst>
          </p:cNvPr>
          <p:cNvSpPr>
            <a:spLocks noGrp="1"/>
          </p:cNvSpPr>
          <p:nvPr>
            <p:ph type="sldNum" sz="quarter" idx="12"/>
          </p:nvPr>
        </p:nvSpPr>
        <p:spPr/>
        <p:txBody>
          <a:bodyPr/>
          <a:lstStyle/>
          <a:p>
            <a:fld id="{851FAB0F-4FF0-4E4C-8D4E-B11F7F265857}" type="slidenum">
              <a:rPr lang="en-GB" smtClean="0"/>
              <a:t>‹#›</a:t>
            </a:fld>
            <a:endParaRPr lang="en-GB"/>
          </a:p>
        </p:txBody>
      </p:sp>
    </p:spTree>
    <p:extLst>
      <p:ext uri="{BB962C8B-B14F-4D97-AF65-F5344CB8AC3E}">
        <p14:creationId xmlns:p14="http://schemas.microsoft.com/office/powerpoint/2010/main" val="3403050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3D4A75-750F-49C5-93A3-34328E7023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B7F7D3F-D23F-4A86-BAB8-CAB3E0A13AF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58D5B83-4C8F-40A2-8A64-602AACAAE6A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C59E17E-B765-44B1-9AF6-103BB302E389}"/>
              </a:ext>
            </a:extLst>
          </p:cNvPr>
          <p:cNvSpPr>
            <a:spLocks noGrp="1"/>
          </p:cNvSpPr>
          <p:nvPr>
            <p:ph type="dt" sz="half" idx="10"/>
          </p:nvPr>
        </p:nvSpPr>
        <p:spPr/>
        <p:txBody>
          <a:bodyPr/>
          <a:lstStyle/>
          <a:p>
            <a:fld id="{9A7DD5F9-2DDB-4672-8026-EBBCFACB0C75}" type="datetimeFigureOut">
              <a:rPr lang="en-GB" smtClean="0"/>
              <a:t>01/03/2018</a:t>
            </a:fld>
            <a:endParaRPr lang="en-GB"/>
          </a:p>
        </p:txBody>
      </p:sp>
      <p:sp>
        <p:nvSpPr>
          <p:cNvPr id="6" name="Footer Placeholder 5">
            <a:extLst>
              <a:ext uri="{FF2B5EF4-FFF2-40B4-BE49-F238E27FC236}">
                <a16:creationId xmlns:a16="http://schemas.microsoft.com/office/drawing/2014/main" id="{5B5EEA53-E38C-4A29-B634-3E4AF65ED84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EA088BD-12C3-43B9-9EC7-66C3530C2B7B}"/>
              </a:ext>
            </a:extLst>
          </p:cNvPr>
          <p:cNvSpPr>
            <a:spLocks noGrp="1"/>
          </p:cNvSpPr>
          <p:nvPr>
            <p:ph type="sldNum" sz="quarter" idx="12"/>
          </p:nvPr>
        </p:nvSpPr>
        <p:spPr/>
        <p:txBody>
          <a:bodyPr/>
          <a:lstStyle/>
          <a:p>
            <a:fld id="{851FAB0F-4FF0-4E4C-8D4E-B11F7F265857}" type="slidenum">
              <a:rPr lang="en-GB" smtClean="0"/>
              <a:t>‹#›</a:t>
            </a:fld>
            <a:endParaRPr lang="en-GB"/>
          </a:p>
        </p:txBody>
      </p:sp>
    </p:spTree>
    <p:extLst>
      <p:ext uri="{BB962C8B-B14F-4D97-AF65-F5344CB8AC3E}">
        <p14:creationId xmlns:p14="http://schemas.microsoft.com/office/powerpoint/2010/main" val="41962868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3F256C-BF7D-4FC2-8611-3B1A53B9874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ECF40E5-1747-4175-8EC4-F857BC1A270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35E25FD-9D03-4833-A35A-4DEACDBFB93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822A97CE-C04B-4DBF-935F-916ADA41D1D0}"/>
              </a:ext>
            </a:extLst>
          </p:cNvPr>
          <p:cNvSpPr>
            <a:spLocks noGrp="1"/>
          </p:cNvSpPr>
          <p:nvPr>
            <p:ph type="dt" sz="half" idx="10"/>
          </p:nvPr>
        </p:nvSpPr>
        <p:spPr/>
        <p:txBody>
          <a:bodyPr/>
          <a:lstStyle/>
          <a:p>
            <a:fld id="{9A7DD5F9-2DDB-4672-8026-EBBCFACB0C75}" type="datetimeFigureOut">
              <a:rPr lang="en-GB" smtClean="0"/>
              <a:t>01/03/2018</a:t>
            </a:fld>
            <a:endParaRPr lang="en-GB"/>
          </a:p>
        </p:txBody>
      </p:sp>
      <p:sp>
        <p:nvSpPr>
          <p:cNvPr id="6" name="Footer Placeholder 5">
            <a:extLst>
              <a:ext uri="{FF2B5EF4-FFF2-40B4-BE49-F238E27FC236}">
                <a16:creationId xmlns:a16="http://schemas.microsoft.com/office/drawing/2014/main" id="{ADE0E434-3318-412E-BDFA-BAAAC78F1E1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148F9C5-7510-4634-AB3C-CB74732BCDFB}"/>
              </a:ext>
            </a:extLst>
          </p:cNvPr>
          <p:cNvSpPr>
            <a:spLocks noGrp="1"/>
          </p:cNvSpPr>
          <p:nvPr>
            <p:ph type="sldNum" sz="quarter" idx="12"/>
          </p:nvPr>
        </p:nvSpPr>
        <p:spPr/>
        <p:txBody>
          <a:bodyPr/>
          <a:lstStyle/>
          <a:p>
            <a:fld id="{851FAB0F-4FF0-4E4C-8D4E-B11F7F265857}" type="slidenum">
              <a:rPr lang="en-GB" smtClean="0"/>
              <a:t>‹#›</a:t>
            </a:fld>
            <a:endParaRPr lang="en-GB"/>
          </a:p>
        </p:txBody>
      </p:sp>
    </p:spTree>
    <p:extLst>
      <p:ext uri="{BB962C8B-B14F-4D97-AF65-F5344CB8AC3E}">
        <p14:creationId xmlns:p14="http://schemas.microsoft.com/office/powerpoint/2010/main" val="25666913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3AD8A3-5755-4BBF-9932-2B34964B208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2F8392C-B91C-480F-A116-F34F67212A7C}"/>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FD86924-A9D2-4D11-8B4D-0E180D3418CD}"/>
              </a:ext>
            </a:extLst>
          </p:cNvPr>
          <p:cNvSpPr>
            <a:spLocks noGrp="1"/>
          </p:cNvSpPr>
          <p:nvPr>
            <p:ph type="dt" sz="half" idx="10"/>
          </p:nvPr>
        </p:nvSpPr>
        <p:spPr/>
        <p:txBody>
          <a:bodyPr/>
          <a:lstStyle/>
          <a:p>
            <a:fld id="{9A7DD5F9-2DDB-4672-8026-EBBCFACB0C75}" type="datetimeFigureOut">
              <a:rPr lang="en-GB" smtClean="0"/>
              <a:t>01/03/2018</a:t>
            </a:fld>
            <a:endParaRPr lang="en-GB"/>
          </a:p>
        </p:txBody>
      </p:sp>
      <p:sp>
        <p:nvSpPr>
          <p:cNvPr id="5" name="Footer Placeholder 4">
            <a:extLst>
              <a:ext uri="{FF2B5EF4-FFF2-40B4-BE49-F238E27FC236}">
                <a16:creationId xmlns:a16="http://schemas.microsoft.com/office/drawing/2014/main" id="{581588C8-65FA-4616-A44B-F56569DC6FB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131F4BE-3F3C-420B-B91E-A11DD5516158}"/>
              </a:ext>
            </a:extLst>
          </p:cNvPr>
          <p:cNvSpPr>
            <a:spLocks noGrp="1"/>
          </p:cNvSpPr>
          <p:nvPr>
            <p:ph type="sldNum" sz="quarter" idx="12"/>
          </p:nvPr>
        </p:nvSpPr>
        <p:spPr/>
        <p:txBody>
          <a:bodyPr/>
          <a:lstStyle/>
          <a:p>
            <a:fld id="{851FAB0F-4FF0-4E4C-8D4E-B11F7F265857}" type="slidenum">
              <a:rPr lang="en-GB" smtClean="0"/>
              <a:t>‹#›</a:t>
            </a:fld>
            <a:endParaRPr lang="en-GB"/>
          </a:p>
        </p:txBody>
      </p:sp>
    </p:spTree>
    <p:extLst>
      <p:ext uri="{BB962C8B-B14F-4D97-AF65-F5344CB8AC3E}">
        <p14:creationId xmlns:p14="http://schemas.microsoft.com/office/powerpoint/2010/main" val="31525521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C195C9F-9EF7-4DF4-9954-D6C5FD71A51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E23E345-461C-4DE3-9577-15CB3AA49066}"/>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DCC1CA8-0AF0-4550-AE20-ECBE027FE6E5}"/>
              </a:ext>
            </a:extLst>
          </p:cNvPr>
          <p:cNvSpPr>
            <a:spLocks noGrp="1"/>
          </p:cNvSpPr>
          <p:nvPr>
            <p:ph type="dt" sz="half" idx="10"/>
          </p:nvPr>
        </p:nvSpPr>
        <p:spPr/>
        <p:txBody>
          <a:bodyPr/>
          <a:lstStyle/>
          <a:p>
            <a:fld id="{9A7DD5F9-2DDB-4672-8026-EBBCFACB0C75}" type="datetimeFigureOut">
              <a:rPr lang="en-GB" smtClean="0"/>
              <a:t>01/03/2018</a:t>
            </a:fld>
            <a:endParaRPr lang="en-GB"/>
          </a:p>
        </p:txBody>
      </p:sp>
      <p:sp>
        <p:nvSpPr>
          <p:cNvPr id="5" name="Footer Placeholder 4">
            <a:extLst>
              <a:ext uri="{FF2B5EF4-FFF2-40B4-BE49-F238E27FC236}">
                <a16:creationId xmlns:a16="http://schemas.microsoft.com/office/drawing/2014/main" id="{22BF597E-9347-49EB-84B9-75A68CA8848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12DC36A-5248-4814-A4E3-A8A28412C0B7}"/>
              </a:ext>
            </a:extLst>
          </p:cNvPr>
          <p:cNvSpPr>
            <a:spLocks noGrp="1"/>
          </p:cNvSpPr>
          <p:nvPr>
            <p:ph type="sldNum" sz="quarter" idx="12"/>
          </p:nvPr>
        </p:nvSpPr>
        <p:spPr/>
        <p:txBody>
          <a:bodyPr/>
          <a:lstStyle/>
          <a:p>
            <a:fld id="{851FAB0F-4FF0-4E4C-8D4E-B11F7F265857}" type="slidenum">
              <a:rPr lang="en-GB" smtClean="0"/>
              <a:t>‹#›</a:t>
            </a:fld>
            <a:endParaRPr lang="en-GB"/>
          </a:p>
        </p:txBody>
      </p:sp>
    </p:spTree>
    <p:extLst>
      <p:ext uri="{BB962C8B-B14F-4D97-AF65-F5344CB8AC3E}">
        <p14:creationId xmlns:p14="http://schemas.microsoft.com/office/powerpoint/2010/main" val="19170713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88F07FC-C55A-4E61-8907-87696CA5643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BB1B9C1-3825-4D7C-B1B0-84D929894DE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EABD155-E9A4-4D06-B8AF-757EDFFAF4E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7DD5F9-2DDB-4672-8026-EBBCFACB0C75}" type="datetimeFigureOut">
              <a:rPr lang="en-GB" smtClean="0"/>
              <a:t>01/03/2018</a:t>
            </a:fld>
            <a:endParaRPr lang="en-GB"/>
          </a:p>
        </p:txBody>
      </p:sp>
      <p:sp>
        <p:nvSpPr>
          <p:cNvPr id="5" name="Footer Placeholder 4">
            <a:extLst>
              <a:ext uri="{FF2B5EF4-FFF2-40B4-BE49-F238E27FC236}">
                <a16:creationId xmlns:a16="http://schemas.microsoft.com/office/drawing/2014/main" id="{195ACF1E-B971-4BB5-94A3-196798DD76F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C76BC75-1802-4E65-87FE-DC924FDFB79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51FAB0F-4FF0-4E4C-8D4E-B11F7F265857}" type="slidenum">
              <a:rPr lang="en-GB" smtClean="0"/>
              <a:t>‹#›</a:t>
            </a:fld>
            <a:endParaRPr lang="en-GB"/>
          </a:p>
        </p:txBody>
      </p:sp>
    </p:spTree>
    <p:extLst>
      <p:ext uri="{BB962C8B-B14F-4D97-AF65-F5344CB8AC3E}">
        <p14:creationId xmlns:p14="http://schemas.microsoft.com/office/powerpoint/2010/main" val="33583333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1.jpeg"/></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image" Target="../media/image5.gif"/></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image" Target="../media/image5.gif"/></Relationships>
</file>

<file path=ppt/slides/_rels/slide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image" Target="../media/image5.gif"/></Relationships>
</file>

<file path=ppt/slides/_rels/slide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image" Target="../media/image5.gif"/></Relationships>
</file>

<file path=ppt/slides/_rels/slide1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image" Target="../media/image5.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639350" y="3140968"/>
            <a:ext cx="6858000" cy="1121498"/>
          </a:xfrm>
        </p:spPr>
        <p:txBody>
          <a:bodyPr>
            <a:normAutofit fontScale="90000"/>
          </a:bodyPr>
          <a:lstStyle/>
          <a:p>
            <a:r>
              <a:rPr lang="en-GB" b="1" dirty="0">
                <a:solidFill>
                  <a:schemeClr val="accent2"/>
                </a:solidFill>
                <a:latin typeface="+mn-lt"/>
              </a:rPr>
              <a:t>Statutory Spelling List</a:t>
            </a:r>
            <a:br>
              <a:rPr lang="en-US" b="1" dirty="0">
                <a:latin typeface="+mn-lt"/>
              </a:rPr>
            </a:br>
            <a:endParaRPr lang="en-US" b="1" dirty="0">
              <a:latin typeface="+mn-lt"/>
            </a:endParaRPr>
          </a:p>
        </p:txBody>
      </p:sp>
      <p:sp>
        <p:nvSpPr>
          <p:cNvPr id="4" name="Text Box 4"/>
          <p:cNvSpPr txBox="1">
            <a:spLocks noChangeArrowheads="1"/>
          </p:cNvSpPr>
          <p:nvPr/>
        </p:nvSpPr>
        <p:spPr bwMode="auto">
          <a:xfrm>
            <a:off x="3724275" y="5590999"/>
            <a:ext cx="4743450" cy="700838"/>
          </a:xfrm>
          <a:prstGeom prst="rect">
            <a:avLst/>
          </a:prstGeom>
          <a:solidFill>
            <a:srgbClr val="FFFFFF"/>
          </a:solidFill>
          <a:ln w="38100" cmpd="dbl">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68580" tIns="34290" rIns="68580" bIns="34290" numCol="1" anchor="t" anchorCtr="0" compatLnSpc="1">
            <a:prstTxWarp prst="textNoShape">
              <a:avLst/>
            </a:prstTxWarp>
          </a:bodyPr>
          <a:lstStyle/>
          <a:p>
            <a:pPr algn="just" fontAlgn="base"/>
            <a:r>
              <a:rPr lang="en-GB" sz="750" dirty="0">
                <a:solidFill>
                  <a:srgbClr val="000000"/>
                </a:solidFill>
                <a:latin typeface="Arial" charset="0"/>
                <a:ea typeface="Times New Roman" charset="0"/>
              </a:rPr>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endParaRPr lang="en-US" sz="900" dirty="0">
              <a:latin typeface="Times New Roman" charset="0"/>
              <a:ea typeface="Times New Roman" charset="0"/>
            </a:endParaRPr>
          </a:p>
          <a:p>
            <a:pPr algn="just" fontAlgn="base"/>
            <a:r>
              <a:rPr lang="en-GB" sz="750" dirty="0">
                <a:solidFill>
                  <a:srgbClr val="000000"/>
                </a:solidFill>
                <a:latin typeface="Arial" charset="0"/>
                <a:ea typeface="Times New Roman" charset="0"/>
              </a:rPr>
              <a:t>All opinions and contributions are those of the authors. The contents of this resource are not connected with nor endorsed by any other company, organisation or institution.</a:t>
            </a:r>
            <a:endParaRPr lang="en-US" sz="900" dirty="0">
              <a:latin typeface="Times New Roman" charset="0"/>
              <a:ea typeface="Times New Roman" charset="0"/>
            </a:endParaRPr>
          </a:p>
        </p:txBody>
      </p:sp>
      <p:sp>
        <p:nvSpPr>
          <p:cNvPr id="6" name="TextBox 5"/>
          <p:cNvSpPr txBox="1"/>
          <p:nvPr/>
        </p:nvSpPr>
        <p:spPr>
          <a:xfrm>
            <a:off x="4791635" y="5046319"/>
            <a:ext cx="2608730" cy="461665"/>
          </a:xfrm>
          <a:prstGeom prst="rect">
            <a:avLst/>
          </a:prstGeom>
          <a:noFill/>
        </p:spPr>
        <p:txBody>
          <a:bodyPr wrap="square" rtlCol="0">
            <a:spAutoFit/>
          </a:bodyPr>
          <a:lstStyle/>
          <a:p>
            <a:pPr algn="ctr"/>
            <a:r>
              <a:rPr lang="en-US" sz="1200" dirty="0"/>
              <a:t>Commissioned by The PiXL Club Ltd.</a:t>
            </a:r>
          </a:p>
          <a:p>
            <a:pPr algn="ctr"/>
            <a:r>
              <a:rPr lang="en-US" sz="1200" dirty="0"/>
              <a:t> January 2018</a:t>
            </a:r>
          </a:p>
        </p:txBody>
      </p:sp>
      <p:sp>
        <p:nvSpPr>
          <p:cNvPr id="7" name="TextBox 6"/>
          <p:cNvSpPr txBox="1"/>
          <p:nvPr/>
        </p:nvSpPr>
        <p:spPr>
          <a:xfrm>
            <a:off x="4677335" y="6392362"/>
            <a:ext cx="2837330" cy="276999"/>
          </a:xfrm>
          <a:prstGeom prst="rect">
            <a:avLst/>
          </a:prstGeom>
          <a:noFill/>
        </p:spPr>
        <p:txBody>
          <a:bodyPr wrap="square" rtlCol="0">
            <a:spAutoFit/>
          </a:bodyPr>
          <a:lstStyle/>
          <a:p>
            <a:r>
              <a:rPr lang="en-GB" sz="1200" dirty="0"/>
              <a:t>© Copyright The PiXL Club Limited, 2018</a:t>
            </a:r>
            <a:r>
              <a:rPr lang="en-US" sz="1200" dirty="0"/>
              <a:t> </a:t>
            </a: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91104" y="194085"/>
            <a:ext cx="896492" cy="896492"/>
          </a:xfrm>
          <a:prstGeom prst="rect">
            <a:avLst/>
          </a:prstGeom>
        </p:spPr>
      </p:pic>
      <p:pic>
        <p:nvPicPr>
          <p:cNvPr id="8" name="Picture 7">
            <a:extLst>
              <a:ext uri="{FF2B5EF4-FFF2-40B4-BE49-F238E27FC236}">
                <a16:creationId xmlns:a16="http://schemas.microsoft.com/office/drawing/2014/main" id="{087C60C8-56B4-4ED1-BF09-221D5567D38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9384" y="194085"/>
            <a:ext cx="1801368" cy="871728"/>
          </a:xfrm>
          <a:prstGeom prst="rect">
            <a:avLst/>
          </a:prstGeom>
        </p:spPr>
      </p:pic>
      <p:pic>
        <p:nvPicPr>
          <p:cNvPr id="11" name="Picture 10">
            <a:extLst>
              <a:ext uri="{FF2B5EF4-FFF2-40B4-BE49-F238E27FC236}">
                <a16:creationId xmlns:a16="http://schemas.microsoft.com/office/drawing/2014/main" id="{E7D92A7A-7BFB-4868-A5F8-F36F05B264F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008300" y="194085"/>
            <a:ext cx="1004316" cy="1443228"/>
          </a:xfrm>
          <a:prstGeom prst="rect">
            <a:avLst/>
          </a:prstGeom>
        </p:spPr>
      </p:pic>
    </p:spTree>
    <p:extLst>
      <p:ext uri="{BB962C8B-B14F-4D97-AF65-F5344CB8AC3E}">
        <p14:creationId xmlns:p14="http://schemas.microsoft.com/office/powerpoint/2010/main" val="19448335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04194FE0-5D08-4CD8-86CC-013C6D96DAD5}"/>
              </a:ext>
            </a:extLst>
          </p:cNvPr>
          <p:cNvSpPr/>
          <p:nvPr/>
        </p:nvSpPr>
        <p:spPr>
          <a:xfrm>
            <a:off x="1428750" y="2114550"/>
            <a:ext cx="9734550" cy="3205090"/>
          </a:xfrm>
          <a:prstGeom prst="roundRect">
            <a:avLst/>
          </a:prstGeom>
          <a:solidFill>
            <a:srgbClr val="FF66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rPr>
              <a:t>The following words are all linked by this spelling rule: </a:t>
            </a:r>
          </a:p>
          <a:p>
            <a:pPr algn="ctr"/>
            <a:r>
              <a:rPr lang="en-GB" sz="6000" b="1" dirty="0">
                <a:solidFill>
                  <a:schemeClr val="tx1"/>
                </a:solidFill>
              </a:rPr>
              <a:t>‘</a:t>
            </a:r>
            <a:r>
              <a:rPr lang="en-GB" sz="6000" b="1" dirty="0" err="1">
                <a:solidFill>
                  <a:schemeClr val="tx1"/>
                </a:solidFill>
              </a:rPr>
              <a:t>i</a:t>
            </a:r>
            <a:r>
              <a:rPr lang="en-GB" sz="6000" b="1" dirty="0">
                <a:solidFill>
                  <a:schemeClr val="tx1"/>
                </a:solidFill>
              </a:rPr>
              <a:t>’ before ‘e’</a:t>
            </a:r>
            <a:r>
              <a:rPr lang="en-GB" sz="6000" dirty="0">
                <a:solidFill>
                  <a:schemeClr val="tx1"/>
                </a:solidFill>
              </a:rPr>
              <a:t> </a:t>
            </a:r>
            <a:r>
              <a:rPr lang="en-GB" sz="6000" b="1" dirty="0">
                <a:solidFill>
                  <a:schemeClr val="tx1"/>
                </a:solidFill>
              </a:rPr>
              <a:t>only</a:t>
            </a:r>
            <a:r>
              <a:rPr lang="en-GB" sz="6000" dirty="0">
                <a:solidFill>
                  <a:schemeClr val="tx1"/>
                </a:solidFill>
              </a:rPr>
              <a:t>.</a:t>
            </a:r>
          </a:p>
        </p:txBody>
      </p:sp>
      <p:pic>
        <p:nvPicPr>
          <p:cNvPr id="5" name="Picture 4">
            <a:extLst>
              <a:ext uri="{FF2B5EF4-FFF2-40B4-BE49-F238E27FC236}">
                <a16:creationId xmlns:a16="http://schemas.microsoft.com/office/drawing/2014/main" id="{7F9D61B7-1BE2-4254-B7BD-7D72837131D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9384" y="194085"/>
            <a:ext cx="1801368" cy="871728"/>
          </a:xfrm>
          <a:prstGeom prst="rect">
            <a:avLst/>
          </a:prstGeom>
        </p:spPr>
      </p:pic>
      <p:pic>
        <p:nvPicPr>
          <p:cNvPr id="6" name="Picture 5">
            <a:extLst>
              <a:ext uri="{FF2B5EF4-FFF2-40B4-BE49-F238E27FC236}">
                <a16:creationId xmlns:a16="http://schemas.microsoft.com/office/drawing/2014/main" id="{BAECB6F7-1B2C-4494-9B19-9397E4B0F51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08300" y="194085"/>
            <a:ext cx="1004316" cy="1443228"/>
          </a:xfrm>
          <a:prstGeom prst="rect">
            <a:avLst/>
          </a:prstGeom>
        </p:spPr>
      </p:pic>
      <p:pic>
        <p:nvPicPr>
          <p:cNvPr id="7" name="Picture 6">
            <a:extLst>
              <a:ext uri="{FF2B5EF4-FFF2-40B4-BE49-F238E27FC236}">
                <a16:creationId xmlns:a16="http://schemas.microsoft.com/office/drawing/2014/main" id="{311F510A-B2B0-4C2D-BE62-545A790E31A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91104" y="194085"/>
            <a:ext cx="896492" cy="896492"/>
          </a:xfrm>
          <a:prstGeom prst="rect">
            <a:avLst/>
          </a:prstGeom>
        </p:spPr>
      </p:pic>
    </p:spTree>
    <p:extLst>
      <p:ext uri="{BB962C8B-B14F-4D97-AF65-F5344CB8AC3E}">
        <p14:creationId xmlns:p14="http://schemas.microsoft.com/office/powerpoint/2010/main" val="20212875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33D5FE6-2697-4C0C-BFEF-B1EB43F6EBE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9384" y="194085"/>
            <a:ext cx="1801368" cy="871728"/>
          </a:xfrm>
          <a:prstGeom prst="rect">
            <a:avLst/>
          </a:prstGeom>
        </p:spPr>
      </p:pic>
      <p:pic>
        <p:nvPicPr>
          <p:cNvPr id="7" name="Picture 6">
            <a:extLst>
              <a:ext uri="{FF2B5EF4-FFF2-40B4-BE49-F238E27FC236}">
                <a16:creationId xmlns:a16="http://schemas.microsoft.com/office/drawing/2014/main" id="{B2019707-82BE-488E-8A28-8F2D1DE0CDC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08300" y="194085"/>
            <a:ext cx="1004316" cy="1443228"/>
          </a:xfrm>
          <a:prstGeom prst="rect">
            <a:avLst/>
          </a:prstGeom>
        </p:spPr>
      </p:pic>
      <p:sp>
        <p:nvSpPr>
          <p:cNvPr id="8" name="TextBox 7">
            <a:extLst>
              <a:ext uri="{FF2B5EF4-FFF2-40B4-BE49-F238E27FC236}">
                <a16:creationId xmlns:a16="http://schemas.microsoft.com/office/drawing/2014/main" id="{B0F70260-6F9C-4077-BC4D-BF9EF2D40B34}"/>
              </a:ext>
            </a:extLst>
          </p:cNvPr>
          <p:cNvSpPr txBox="1"/>
          <p:nvPr/>
        </p:nvSpPr>
        <p:spPr>
          <a:xfrm>
            <a:off x="926596" y="1844978"/>
            <a:ext cx="11070454" cy="1246495"/>
          </a:xfrm>
          <a:prstGeom prst="rect">
            <a:avLst/>
          </a:prstGeom>
          <a:noFill/>
        </p:spPr>
        <p:txBody>
          <a:bodyPr wrap="square" rtlCol="0">
            <a:spAutoFit/>
          </a:bodyPr>
          <a:lstStyle/>
          <a:p>
            <a:pPr algn="ctr"/>
            <a:r>
              <a:rPr lang="en-GB" sz="7500" dirty="0"/>
              <a:t>ancient</a:t>
            </a:r>
          </a:p>
        </p:txBody>
      </p:sp>
      <p:sp>
        <p:nvSpPr>
          <p:cNvPr id="9" name="TextBox 8">
            <a:extLst>
              <a:ext uri="{FF2B5EF4-FFF2-40B4-BE49-F238E27FC236}">
                <a16:creationId xmlns:a16="http://schemas.microsoft.com/office/drawing/2014/main" id="{ED318A03-29D0-4E81-BBAF-BEAFE75C8083}"/>
              </a:ext>
            </a:extLst>
          </p:cNvPr>
          <p:cNvSpPr txBox="1"/>
          <p:nvPr/>
        </p:nvSpPr>
        <p:spPr>
          <a:xfrm>
            <a:off x="3147323" y="3008777"/>
            <a:ext cx="1154097" cy="1246495"/>
          </a:xfrm>
          <a:prstGeom prst="rect">
            <a:avLst/>
          </a:prstGeom>
          <a:noFill/>
        </p:spPr>
        <p:txBody>
          <a:bodyPr wrap="square" rtlCol="0">
            <a:spAutoFit/>
          </a:bodyPr>
          <a:lstStyle/>
          <a:p>
            <a:pPr algn="ctr"/>
            <a:r>
              <a:rPr lang="en-GB" sz="7500" dirty="0"/>
              <a:t>a </a:t>
            </a:r>
          </a:p>
        </p:txBody>
      </p:sp>
      <p:sp>
        <p:nvSpPr>
          <p:cNvPr id="11" name="TextBox 10">
            <a:extLst>
              <a:ext uri="{FF2B5EF4-FFF2-40B4-BE49-F238E27FC236}">
                <a16:creationId xmlns:a16="http://schemas.microsoft.com/office/drawing/2014/main" id="{5C21B293-77EA-44D4-8554-F6A20CA05D9E}"/>
              </a:ext>
            </a:extLst>
          </p:cNvPr>
          <p:cNvSpPr txBox="1"/>
          <p:nvPr/>
        </p:nvSpPr>
        <p:spPr>
          <a:xfrm>
            <a:off x="3867457" y="3008778"/>
            <a:ext cx="1154097" cy="1246495"/>
          </a:xfrm>
          <a:prstGeom prst="rect">
            <a:avLst/>
          </a:prstGeom>
          <a:noFill/>
        </p:spPr>
        <p:txBody>
          <a:bodyPr wrap="square" rtlCol="0">
            <a:spAutoFit/>
          </a:bodyPr>
          <a:lstStyle/>
          <a:p>
            <a:pPr algn="ctr"/>
            <a:r>
              <a:rPr lang="en-GB" sz="7500" dirty="0"/>
              <a:t>n</a:t>
            </a:r>
          </a:p>
        </p:txBody>
      </p:sp>
      <p:sp>
        <p:nvSpPr>
          <p:cNvPr id="12" name="TextBox 11">
            <a:extLst>
              <a:ext uri="{FF2B5EF4-FFF2-40B4-BE49-F238E27FC236}">
                <a16:creationId xmlns:a16="http://schemas.microsoft.com/office/drawing/2014/main" id="{37C923C9-3E0B-47BE-B084-C10F4997B5BF}"/>
              </a:ext>
            </a:extLst>
          </p:cNvPr>
          <p:cNvSpPr txBox="1"/>
          <p:nvPr/>
        </p:nvSpPr>
        <p:spPr>
          <a:xfrm>
            <a:off x="4594270" y="3008779"/>
            <a:ext cx="1154097" cy="1246495"/>
          </a:xfrm>
          <a:prstGeom prst="rect">
            <a:avLst/>
          </a:prstGeom>
          <a:noFill/>
        </p:spPr>
        <p:txBody>
          <a:bodyPr wrap="square" rtlCol="0">
            <a:spAutoFit/>
          </a:bodyPr>
          <a:lstStyle/>
          <a:p>
            <a:pPr algn="ctr"/>
            <a:r>
              <a:rPr lang="en-GB" sz="7500" dirty="0"/>
              <a:t>c</a:t>
            </a:r>
          </a:p>
        </p:txBody>
      </p:sp>
      <p:sp>
        <p:nvSpPr>
          <p:cNvPr id="13" name="TextBox 12">
            <a:extLst>
              <a:ext uri="{FF2B5EF4-FFF2-40B4-BE49-F238E27FC236}">
                <a16:creationId xmlns:a16="http://schemas.microsoft.com/office/drawing/2014/main" id="{981446E5-D6F1-4885-9ED2-A4734D8C8A7D}"/>
              </a:ext>
            </a:extLst>
          </p:cNvPr>
          <p:cNvSpPr txBox="1"/>
          <p:nvPr/>
        </p:nvSpPr>
        <p:spPr>
          <a:xfrm>
            <a:off x="5307726" y="3008780"/>
            <a:ext cx="1154097" cy="1246495"/>
          </a:xfrm>
          <a:prstGeom prst="rect">
            <a:avLst/>
          </a:prstGeom>
          <a:noFill/>
        </p:spPr>
        <p:txBody>
          <a:bodyPr wrap="square" rtlCol="0">
            <a:spAutoFit/>
          </a:bodyPr>
          <a:lstStyle/>
          <a:p>
            <a:pPr algn="ctr"/>
            <a:r>
              <a:rPr lang="en-GB" sz="7500" dirty="0"/>
              <a:t>i</a:t>
            </a:r>
          </a:p>
        </p:txBody>
      </p:sp>
      <p:sp>
        <p:nvSpPr>
          <p:cNvPr id="14" name="TextBox 13">
            <a:extLst>
              <a:ext uri="{FF2B5EF4-FFF2-40B4-BE49-F238E27FC236}">
                <a16:creationId xmlns:a16="http://schemas.microsoft.com/office/drawing/2014/main" id="{6532BDB5-5F89-4298-B9EB-5D6F28D690D1}"/>
              </a:ext>
            </a:extLst>
          </p:cNvPr>
          <p:cNvSpPr txBox="1"/>
          <p:nvPr/>
        </p:nvSpPr>
        <p:spPr>
          <a:xfrm>
            <a:off x="5889844" y="3008781"/>
            <a:ext cx="1154097" cy="1246495"/>
          </a:xfrm>
          <a:prstGeom prst="rect">
            <a:avLst/>
          </a:prstGeom>
          <a:noFill/>
        </p:spPr>
        <p:txBody>
          <a:bodyPr wrap="square" rtlCol="0">
            <a:spAutoFit/>
          </a:bodyPr>
          <a:lstStyle/>
          <a:p>
            <a:pPr algn="ctr"/>
            <a:r>
              <a:rPr lang="en-GB" sz="7500" dirty="0"/>
              <a:t>e</a:t>
            </a:r>
          </a:p>
        </p:txBody>
      </p:sp>
      <p:sp>
        <p:nvSpPr>
          <p:cNvPr id="15" name="TextBox 14">
            <a:extLst>
              <a:ext uri="{FF2B5EF4-FFF2-40B4-BE49-F238E27FC236}">
                <a16:creationId xmlns:a16="http://schemas.microsoft.com/office/drawing/2014/main" id="{0F583110-722A-42FF-A3B4-476188C7803F}"/>
              </a:ext>
            </a:extLst>
          </p:cNvPr>
          <p:cNvSpPr txBox="1"/>
          <p:nvPr/>
        </p:nvSpPr>
        <p:spPr>
          <a:xfrm>
            <a:off x="6598230" y="3008782"/>
            <a:ext cx="1154097" cy="1246495"/>
          </a:xfrm>
          <a:prstGeom prst="rect">
            <a:avLst/>
          </a:prstGeom>
          <a:noFill/>
        </p:spPr>
        <p:txBody>
          <a:bodyPr wrap="square" rtlCol="0">
            <a:spAutoFit/>
          </a:bodyPr>
          <a:lstStyle/>
          <a:p>
            <a:pPr algn="ctr"/>
            <a:r>
              <a:rPr lang="en-GB" sz="7500" dirty="0"/>
              <a:t>n</a:t>
            </a:r>
          </a:p>
        </p:txBody>
      </p:sp>
      <p:sp>
        <p:nvSpPr>
          <p:cNvPr id="16" name="TextBox 15">
            <a:extLst>
              <a:ext uri="{FF2B5EF4-FFF2-40B4-BE49-F238E27FC236}">
                <a16:creationId xmlns:a16="http://schemas.microsoft.com/office/drawing/2014/main" id="{5488D5E0-AA0F-44E0-ABF6-A327F25FA400}"/>
              </a:ext>
            </a:extLst>
          </p:cNvPr>
          <p:cNvSpPr txBox="1"/>
          <p:nvPr/>
        </p:nvSpPr>
        <p:spPr>
          <a:xfrm>
            <a:off x="7180348" y="2991477"/>
            <a:ext cx="1154097" cy="1246495"/>
          </a:xfrm>
          <a:prstGeom prst="rect">
            <a:avLst/>
          </a:prstGeom>
          <a:noFill/>
        </p:spPr>
        <p:txBody>
          <a:bodyPr wrap="square" rtlCol="0">
            <a:spAutoFit/>
          </a:bodyPr>
          <a:lstStyle/>
          <a:p>
            <a:pPr algn="ctr"/>
            <a:r>
              <a:rPr lang="en-GB" sz="7500" dirty="0"/>
              <a:t>t</a:t>
            </a:r>
          </a:p>
        </p:txBody>
      </p:sp>
      <p:sp>
        <p:nvSpPr>
          <p:cNvPr id="21" name="TextBox 20">
            <a:extLst>
              <a:ext uri="{FF2B5EF4-FFF2-40B4-BE49-F238E27FC236}">
                <a16:creationId xmlns:a16="http://schemas.microsoft.com/office/drawing/2014/main" id="{5EDE7836-3104-42B7-B71E-3A795CC07B66}"/>
              </a:ext>
            </a:extLst>
          </p:cNvPr>
          <p:cNvSpPr txBox="1"/>
          <p:nvPr/>
        </p:nvSpPr>
        <p:spPr>
          <a:xfrm>
            <a:off x="2574723" y="4678533"/>
            <a:ext cx="8254385" cy="938719"/>
          </a:xfrm>
          <a:prstGeom prst="rect">
            <a:avLst/>
          </a:prstGeom>
          <a:noFill/>
        </p:spPr>
        <p:txBody>
          <a:bodyPr wrap="square" rtlCol="0">
            <a:spAutoFit/>
          </a:bodyPr>
          <a:lstStyle/>
          <a:p>
            <a:pPr algn="ctr"/>
            <a:r>
              <a:rPr lang="en-GB" sz="5500" dirty="0"/>
              <a:t> Ancient means very old. </a:t>
            </a:r>
          </a:p>
        </p:txBody>
      </p:sp>
      <p:sp>
        <p:nvSpPr>
          <p:cNvPr id="17" name="Rectangle: Rounded Corners 16">
            <a:extLst>
              <a:ext uri="{FF2B5EF4-FFF2-40B4-BE49-F238E27FC236}">
                <a16:creationId xmlns:a16="http://schemas.microsoft.com/office/drawing/2014/main" id="{401DDDDF-7C03-46B7-B127-89DDE8006E40}"/>
              </a:ext>
            </a:extLst>
          </p:cNvPr>
          <p:cNvSpPr/>
          <p:nvPr/>
        </p:nvSpPr>
        <p:spPr>
          <a:xfrm>
            <a:off x="3410759" y="637698"/>
            <a:ext cx="5526157" cy="864566"/>
          </a:xfrm>
          <a:prstGeom prst="roundRect">
            <a:avLst/>
          </a:prstGeom>
          <a:solidFill>
            <a:srgbClr val="FF66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dirty="0">
                <a:solidFill>
                  <a:schemeClr val="tx1"/>
                </a:solidFill>
              </a:rPr>
              <a:t>‘</a:t>
            </a:r>
            <a:r>
              <a:rPr lang="en-GB" sz="4400" dirty="0" err="1">
                <a:solidFill>
                  <a:schemeClr val="tx1"/>
                </a:solidFill>
              </a:rPr>
              <a:t>i</a:t>
            </a:r>
            <a:r>
              <a:rPr lang="en-GB" sz="4400" dirty="0">
                <a:solidFill>
                  <a:schemeClr val="tx1"/>
                </a:solidFill>
              </a:rPr>
              <a:t>’ before ‘e’ only</a:t>
            </a:r>
          </a:p>
        </p:txBody>
      </p:sp>
      <p:pic>
        <p:nvPicPr>
          <p:cNvPr id="18" name="Picture 17">
            <a:extLst>
              <a:ext uri="{FF2B5EF4-FFF2-40B4-BE49-F238E27FC236}">
                <a16:creationId xmlns:a16="http://schemas.microsoft.com/office/drawing/2014/main" id="{39381A88-6732-4747-AEED-F1F48C5A5E9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4707" y="4726744"/>
            <a:ext cx="2250250" cy="1627681"/>
          </a:xfrm>
          <a:prstGeom prst="rect">
            <a:avLst/>
          </a:prstGeom>
        </p:spPr>
      </p:pic>
      <p:pic>
        <p:nvPicPr>
          <p:cNvPr id="19" name="Picture 18">
            <a:extLst>
              <a:ext uri="{FF2B5EF4-FFF2-40B4-BE49-F238E27FC236}">
                <a16:creationId xmlns:a16="http://schemas.microsoft.com/office/drawing/2014/main" id="{D441AB1A-2C51-454B-B85C-C6A44D6A2A9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91104" y="194085"/>
            <a:ext cx="896492" cy="896492"/>
          </a:xfrm>
          <a:prstGeom prst="rect">
            <a:avLst/>
          </a:prstGeom>
        </p:spPr>
      </p:pic>
    </p:spTree>
    <p:extLst>
      <p:ext uri="{BB962C8B-B14F-4D97-AF65-F5344CB8AC3E}">
        <p14:creationId xmlns:p14="http://schemas.microsoft.com/office/powerpoint/2010/main" val="28356386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2" grpId="0"/>
      <p:bldP spid="13" grpId="0"/>
      <p:bldP spid="14" grpId="0"/>
      <p:bldP spid="15" grpId="0"/>
      <p:bldP spid="1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33D5FE6-2697-4C0C-BFEF-B1EB43F6EBE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9384" y="194085"/>
            <a:ext cx="1801368" cy="871728"/>
          </a:xfrm>
          <a:prstGeom prst="rect">
            <a:avLst/>
          </a:prstGeom>
        </p:spPr>
      </p:pic>
      <p:pic>
        <p:nvPicPr>
          <p:cNvPr id="7" name="Picture 6">
            <a:extLst>
              <a:ext uri="{FF2B5EF4-FFF2-40B4-BE49-F238E27FC236}">
                <a16:creationId xmlns:a16="http://schemas.microsoft.com/office/drawing/2014/main" id="{B2019707-82BE-488E-8A28-8F2D1DE0CDC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08300" y="194085"/>
            <a:ext cx="1004316" cy="1443228"/>
          </a:xfrm>
          <a:prstGeom prst="rect">
            <a:avLst/>
          </a:prstGeom>
        </p:spPr>
      </p:pic>
      <p:sp>
        <p:nvSpPr>
          <p:cNvPr id="8" name="TextBox 7">
            <a:extLst>
              <a:ext uri="{FF2B5EF4-FFF2-40B4-BE49-F238E27FC236}">
                <a16:creationId xmlns:a16="http://schemas.microsoft.com/office/drawing/2014/main" id="{B0F70260-6F9C-4077-BC4D-BF9EF2D40B34}"/>
              </a:ext>
            </a:extLst>
          </p:cNvPr>
          <p:cNvSpPr txBox="1"/>
          <p:nvPr/>
        </p:nvSpPr>
        <p:spPr>
          <a:xfrm>
            <a:off x="372903" y="1556219"/>
            <a:ext cx="11070454" cy="1246495"/>
          </a:xfrm>
          <a:prstGeom prst="rect">
            <a:avLst/>
          </a:prstGeom>
          <a:noFill/>
        </p:spPr>
        <p:txBody>
          <a:bodyPr wrap="square" rtlCol="0">
            <a:spAutoFit/>
          </a:bodyPr>
          <a:lstStyle/>
          <a:p>
            <a:pPr algn="ctr"/>
            <a:r>
              <a:rPr lang="en-GB" sz="7500" dirty="0" err="1"/>
              <a:t>a_ci_nt</a:t>
            </a:r>
            <a:endParaRPr lang="en-GB" sz="7500" dirty="0"/>
          </a:p>
        </p:txBody>
      </p:sp>
      <p:sp>
        <p:nvSpPr>
          <p:cNvPr id="9" name="TextBox 8">
            <a:extLst>
              <a:ext uri="{FF2B5EF4-FFF2-40B4-BE49-F238E27FC236}">
                <a16:creationId xmlns:a16="http://schemas.microsoft.com/office/drawing/2014/main" id="{ED318A03-29D0-4E81-BBAF-BEAFE75C8083}"/>
              </a:ext>
            </a:extLst>
          </p:cNvPr>
          <p:cNvSpPr txBox="1"/>
          <p:nvPr/>
        </p:nvSpPr>
        <p:spPr>
          <a:xfrm>
            <a:off x="7166012" y="3008764"/>
            <a:ext cx="1154097" cy="1246495"/>
          </a:xfrm>
          <a:prstGeom prst="rect">
            <a:avLst/>
          </a:prstGeom>
          <a:noFill/>
        </p:spPr>
        <p:txBody>
          <a:bodyPr wrap="square" rtlCol="0">
            <a:spAutoFit/>
          </a:bodyPr>
          <a:lstStyle/>
          <a:p>
            <a:pPr algn="ctr"/>
            <a:r>
              <a:rPr lang="en-GB" sz="7500" dirty="0"/>
              <a:t>a</a:t>
            </a:r>
          </a:p>
        </p:txBody>
      </p:sp>
      <p:sp>
        <p:nvSpPr>
          <p:cNvPr id="11" name="TextBox 10">
            <a:extLst>
              <a:ext uri="{FF2B5EF4-FFF2-40B4-BE49-F238E27FC236}">
                <a16:creationId xmlns:a16="http://schemas.microsoft.com/office/drawing/2014/main" id="{5C21B293-77EA-44D4-8554-F6A20CA05D9E}"/>
              </a:ext>
            </a:extLst>
          </p:cNvPr>
          <p:cNvSpPr txBox="1"/>
          <p:nvPr/>
        </p:nvSpPr>
        <p:spPr>
          <a:xfrm>
            <a:off x="4530338" y="3013143"/>
            <a:ext cx="1154097" cy="1246495"/>
          </a:xfrm>
          <a:prstGeom prst="rect">
            <a:avLst/>
          </a:prstGeom>
          <a:noFill/>
        </p:spPr>
        <p:txBody>
          <a:bodyPr wrap="square" rtlCol="0">
            <a:spAutoFit/>
          </a:bodyPr>
          <a:lstStyle/>
          <a:p>
            <a:pPr algn="ctr"/>
            <a:r>
              <a:rPr lang="en-GB" sz="7500" dirty="0"/>
              <a:t>n</a:t>
            </a:r>
          </a:p>
        </p:txBody>
      </p:sp>
      <p:sp>
        <p:nvSpPr>
          <p:cNvPr id="12" name="TextBox 11">
            <a:extLst>
              <a:ext uri="{FF2B5EF4-FFF2-40B4-BE49-F238E27FC236}">
                <a16:creationId xmlns:a16="http://schemas.microsoft.com/office/drawing/2014/main" id="{37C923C9-3E0B-47BE-B084-C10F4997B5BF}"/>
              </a:ext>
            </a:extLst>
          </p:cNvPr>
          <p:cNvSpPr txBox="1"/>
          <p:nvPr/>
        </p:nvSpPr>
        <p:spPr>
          <a:xfrm>
            <a:off x="3885549" y="3018332"/>
            <a:ext cx="1154097" cy="1246495"/>
          </a:xfrm>
          <a:prstGeom prst="rect">
            <a:avLst/>
          </a:prstGeom>
          <a:noFill/>
        </p:spPr>
        <p:txBody>
          <a:bodyPr wrap="square" rtlCol="0">
            <a:spAutoFit/>
          </a:bodyPr>
          <a:lstStyle/>
          <a:p>
            <a:pPr algn="ctr"/>
            <a:r>
              <a:rPr lang="en-GB" sz="7500" dirty="0"/>
              <a:t>c</a:t>
            </a:r>
          </a:p>
        </p:txBody>
      </p:sp>
      <p:sp>
        <p:nvSpPr>
          <p:cNvPr id="13" name="TextBox 12">
            <a:extLst>
              <a:ext uri="{FF2B5EF4-FFF2-40B4-BE49-F238E27FC236}">
                <a16:creationId xmlns:a16="http://schemas.microsoft.com/office/drawing/2014/main" id="{981446E5-D6F1-4885-9ED2-A4734D8C8A7D}"/>
              </a:ext>
            </a:extLst>
          </p:cNvPr>
          <p:cNvSpPr txBox="1"/>
          <p:nvPr/>
        </p:nvSpPr>
        <p:spPr>
          <a:xfrm>
            <a:off x="5876434" y="3013143"/>
            <a:ext cx="1154097" cy="1246495"/>
          </a:xfrm>
          <a:prstGeom prst="rect">
            <a:avLst/>
          </a:prstGeom>
          <a:noFill/>
        </p:spPr>
        <p:txBody>
          <a:bodyPr wrap="square" rtlCol="0">
            <a:spAutoFit/>
          </a:bodyPr>
          <a:lstStyle/>
          <a:p>
            <a:pPr algn="ctr"/>
            <a:r>
              <a:rPr lang="en-GB" sz="7500" dirty="0"/>
              <a:t>i</a:t>
            </a:r>
          </a:p>
        </p:txBody>
      </p:sp>
      <p:sp>
        <p:nvSpPr>
          <p:cNvPr id="14" name="TextBox 13">
            <a:extLst>
              <a:ext uri="{FF2B5EF4-FFF2-40B4-BE49-F238E27FC236}">
                <a16:creationId xmlns:a16="http://schemas.microsoft.com/office/drawing/2014/main" id="{6532BDB5-5F89-4298-B9EB-5D6F28D690D1}"/>
              </a:ext>
            </a:extLst>
          </p:cNvPr>
          <p:cNvSpPr txBox="1"/>
          <p:nvPr/>
        </p:nvSpPr>
        <p:spPr>
          <a:xfrm>
            <a:off x="5218080" y="2996583"/>
            <a:ext cx="1154097" cy="1246495"/>
          </a:xfrm>
          <a:prstGeom prst="rect">
            <a:avLst/>
          </a:prstGeom>
          <a:noFill/>
        </p:spPr>
        <p:txBody>
          <a:bodyPr wrap="square" rtlCol="0">
            <a:spAutoFit/>
          </a:bodyPr>
          <a:lstStyle/>
          <a:p>
            <a:pPr algn="ctr"/>
            <a:r>
              <a:rPr lang="en-GB" sz="7500" dirty="0"/>
              <a:t>e</a:t>
            </a:r>
          </a:p>
        </p:txBody>
      </p:sp>
      <p:sp>
        <p:nvSpPr>
          <p:cNvPr id="15" name="TextBox 14">
            <a:extLst>
              <a:ext uri="{FF2B5EF4-FFF2-40B4-BE49-F238E27FC236}">
                <a16:creationId xmlns:a16="http://schemas.microsoft.com/office/drawing/2014/main" id="{0F583110-722A-42FF-A3B4-476188C7803F}"/>
              </a:ext>
            </a:extLst>
          </p:cNvPr>
          <p:cNvSpPr txBox="1"/>
          <p:nvPr/>
        </p:nvSpPr>
        <p:spPr>
          <a:xfrm>
            <a:off x="6550611" y="3004863"/>
            <a:ext cx="921343" cy="1246495"/>
          </a:xfrm>
          <a:prstGeom prst="rect">
            <a:avLst/>
          </a:prstGeom>
          <a:noFill/>
        </p:spPr>
        <p:txBody>
          <a:bodyPr wrap="square" rtlCol="0">
            <a:spAutoFit/>
          </a:bodyPr>
          <a:lstStyle/>
          <a:p>
            <a:pPr algn="ctr"/>
            <a:r>
              <a:rPr lang="en-GB" sz="7500" dirty="0"/>
              <a:t> n</a:t>
            </a:r>
          </a:p>
        </p:txBody>
      </p:sp>
      <p:sp>
        <p:nvSpPr>
          <p:cNvPr id="16" name="TextBox 15">
            <a:extLst>
              <a:ext uri="{FF2B5EF4-FFF2-40B4-BE49-F238E27FC236}">
                <a16:creationId xmlns:a16="http://schemas.microsoft.com/office/drawing/2014/main" id="{5488D5E0-AA0F-44E0-ABF6-A327F25FA400}"/>
              </a:ext>
            </a:extLst>
          </p:cNvPr>
          <p:cNvSpPr txBox="1"/>
          <p:nvPr/>
        </p:nvSpPr>
        <p:spPr>
          <a:xfrm>
            <a:off x="3098320" y="2996582"/>
            <a:ext cx="1154097" cy="1246495"/>
          </a:xfrm>
          <a:prstGeom prst="rect">
            <a:avLst/>
          </a:prstGeom>
          <a:noFill/>
        </p:spPr>
        <p:txBody>
          <a:bodyPr wrap="square" rtlCol="0">
            <a:spAutoFit/>
          </a:bodyPr>
          <a:lstStyle/>
          <a:p>
            <a:pPr algn="ctr"/>
            <a:r>
              <a:rPr lang="en-GB" sz="7500" dirty="0"/>
              <a:t>t</a:t>
            </a:r>
          </a:p>
        </p:txBody>
      </p:sp>
      <p:sp>
        <p:nvSpPr>
          <p:cNvPr id="21" name="TextBox 20">
            <a:extLst>
              <a:ext uri="{FF2B5EF4-FFF2-40B4-BE49-F238E27FC236}">
                <a16:creationId xmlns:a16="http://schemas.microsoft.com/office/drawing/2014/main" id="{5EDE7836-3104-42B7-B71E-3A795CC07B66}"/>
              </a:ext>
            </a:extLst>
          </p:cNvPr>
          <p:cNvSpPr txBox="1"/>
          <p:nvPr/>
        </p:nvSpPr>
        <p:spPr>
          <a:xfrm>
            <a:off x="2574724" y="4678533"/>
            <a:ext cx="7963270" cy="938719"/>
          </a:xfrm>
          <a:prstGeom prst="rect">
            <a:avLst/>
          </a:prstGeom>
          <a:noFill/>
        </p:spPr>
        <p:txBody>
          <a:bodyPr wrap="square" rtlCol="0">
            <a:spAutoFit/>
          </a:bodyPr>
          <a:lstStyle/>
          <a:p>
            <a:r>
              <a:rPr lang="en-GB" sz="5500" dirty="0"/>
              <a:t>Ancient means…</a:t>
            </a:r>
          </a:p>
        </p:txBody>
      </p:sp>
      <p:sp>
        <p:nvSpPr>
          <p:cNvPr id="19" name="TextBox 18">
            <a:extLst>
              <a:ext uri="{FF2B5EF4-FFF2-40B4-BE49-F238E27FC236}">
                <a16:creationId xmlns:a16="http://schemas.microsoft.com/office/drawing/2014/main" id="{ED318A03-29D0-4E81-BBAF-BEAFE75C8083}"/>
              </a:ext>
            </a:extLst>
          </p:cNvPr>
          <p:cNvSpPr txBox="1"/>
          <p:nvPr/>
        </p:nvSpPr>
        <p:spPr>
          <a:xfrm>
            <a:off x="2491492" y="2996580"/>
            <a:ext cx="1154097" cy="1246495"/>
          </a:xfrm>
          <a:prstGeom prst="rect">
            <a:avLst/>
          </a:prstGeom>
          <a:noFill/>
        </p:spPr>
        <p:txBody>
          <a:bodyPr wrap="square" rtlCol="0">
            <a:spAutoFit/>
          </a:bodyPr>
          <a:lstStyle/>
          <a:p>
            <a:pPr algn="ctr"/>
            <a:endParaRPr lang="en-GB" sz="7500" dirty="0"/>
          </a:p>
        </p:txBody>
      </p:sp>
      <p:sp>
        <p:nvSpPr>
          <p:cNvPr id="17" name="Rectangle: Rounded Corners 16">
            <a:extLst>
              <a:ext uri="{FF2B5EF4-FFF2-40B4-BE49-F238E27FC236}">
                <a16:creationId xmlns:a16="http://schemas.microsoft.com/office/drawing/2014/main" id="{E6792A98-C384-4C9A-9E10-7860439880F5}"/>
              </a:ext>
            </a:extLst>
          </p:cNvPr>
          <p:cNvSpPr/>
          <p:nvPr/>
        </p:nvSpPr>
        <p:spPr>
          <a:xfrm>
            <a:off x="3410759" y="637698"/>
            <a:ext cx="5526157" cy="864566"/>
          </a:xfrm>
          <a:prstGeom prst="roundRect">
            <a:avLst/>
          </a:prstGeom>
          <a:solidFill>
            <a:srgbClr val="FF66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dirty="0">
                <a:solidFill>
                  <a:schemeClr val="tx1"/>
                </a:solidFill>
              </a:rPr>
              <a:t>‘</a:t>
            </a:r>
            <a:r>
              <a:rPr lang="en-GB" sz="4400" dirty="0" err="1">
                <a:solidFill>
                  <a:schemeClr val="tx1"/>
                </a:solidFill>
              </a:rPr>
              <a:t>i</a:t>
            </a:r>
            <a:r>
              <a:rPr lang="en-GB" sz="4400" dirty="0">
                <a:solidFill>
                  <a:schemeClr val="tx1"/>
                </a:solidFill>
              </a:rPr>
              <a:t>’ before ‘e’ only</a:t>
            </a:r>
          </a:p>
        </p:txBody>
      </p:sp>
      <p:pic>
        <p:nvPicPr>
          <p:cNvPr id="18" name="Picture 17">
            <a:extLst>
              <a:ext uri="{FF2B5EF4-FFF2-40B4-BE49-F238E27FC236}">
                <a16:creationId xmlns:a16="http://schemas.microsoft.com/office/drawing/2014/main" id="{D333F706-2B82-489B-BE56-049BB8AC373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5965" y="3971320"/>
            <a:ext cx="1640738" cy="2387860"/>
          </a:xfrm>
          <a:prstGeom prst="rect">
            <a:avLst/>
          </a:prstGeom>
        </p:spPr>
      </p:pic>
      <p:pic>
        <p:nvPicPr>
          <p:cNvPr id="20" name="Picture 19">
            <a:extLst>
              <a:ext uri="{FF2B5EF4-FFF2-40B4-BE49-F238E27FC236}">
                <a16:creationId xmlns:a16="http://schemas.microsoft.com/office/drawing/2014/main" id="{C7D509F8-FA79-4E5F-B8AE-89CA0D2C985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91104" y="194085"/>
            <a:ext cx="896492" cy="896492"/>
          </a:xfrm>
          <a:prstGeom prst="rect">
            <a:avLst/>
          </a:prstGeom>
        </p:spPr>
      </p:pic>
    </p:spTree>
    <p:extLst>
      <p:ext uri="{BB962C8B-B14F-4D97-AF65-F5344CB8AC3E}">
        <p14:creationId xmlns:p14="http://schemas.microsoft.com/office/powerpoint/2010/main" val="23748785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nodePh="1">
                                  <p:stCondLst>
                                    <p:cond delay="0"/>
                                  </p:stCondLst>
                                  <p:endCondLst>
                                    <p:cond evt="begin" delay="0">
                                      <p:tn val="33"/>
                                    </p:cond>
                                  </p:endCondLst>
                                  <p:childTnLst>
                                    <p:set>
                                      <p:cBhvr>
                                        <p:cTn id="34" dur="1" fill="hold">
                                          <p:stCondLst>
                                            <p:cond delay="0"/>
                                          </p:stCondLst>
                                        </p:cTn>
                                        <p:tgtEl>
                                          <p:spTgt spid="19"/>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21"/>
                                        </p:tgtEl>
                                        <p:attrNameLst>
                                          <p:attrName>style.visibility</p:attrName>
                                        </p:attrNameLst>
                                      </p:cBhvr>
                                      <p:to>
                                        <p:strVal val="visible"/>
                                      </p:to>
                                    </p:set>
                                    <p:anim calcmode="lin" valueType="num">
                                      <p:cBhvr additive="base">
                                        <p:cTn id="39" dur="500" fill="hold"/>
                                        <p:tgtEl>
                                          <p:spTgt spid="21"/>
                                        </p:tgtEl>
                                        <p:attrNameLst>
                                          <p:attrName>ppt_x</p:attrName>
                                        </p:attrNameLst>
                                      </p:cBhvr>
                                      <p:tavLst>
                                        <p:tav tm="0">
                                          <p:val>
                                            <p:strVal val="#ppt_x"/>
                                          </p:val>
                                        </p:tav>
                                        <p:tav tm="100000">
                                          <p:val>
                                            <p:strVal val="#ppt_x"/>
                                          </p:val>
                                        </p:tav>
                                      </p:tavLst>
                                    </p:anim>
                                    <p:anim calcmode="lin" valueType="num">
                                      <p:cBhvr additive="base">
                                        <p:cTn id="40"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2" grpId="0"/>
      <p:bldP spid="13" grpId="0"/>
      <p:bldP spid="14" grpId="0"/>
      <p:bldP spid="15" grpId="0"/>
      <p:bldP spid="16" grpId="0"/>
      <p:bldP spid="21" grpId="0"/>
      <p:bldP spid="1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33D5FE6-2697-4C0C-BFEF-B1EB43F6EBE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9384" y="194085"/>
            <a:ext cx="1801368" cy="871728"/>
          </a:xfrm>
          <a:prstGeom prst="rect">
            <a:avLst/>
          </a:prstGeom>
        </p:spPr>
      </p:pic>
      <p:pic>
        <p:nvPicPr>
          <p:cNvPr id="7" name="Picture 6">
            <a:extLst>
              <a:ext uri="{FF2B5EF4-FFF2-40B4-BE49-F238E27FC236}">
                <a16:creationId xmlns:a16="http://schemas.microsoft.com/office/drawing/2014/main" id="{B2019707-82BE-488E-8A28-8F2D1DE0CDC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08300" y="194085"/>
            <a:ext cx="1004316" cy="1443228"/>
          </a:xfrm>
          <a:prstGeom prst="rect">
            <a:avLst/>
          </a:prstGeom>
        </p:spPr>
      </p:pic>
      <p:sp>
        <p:nvSpPr>
          <p:cNvPr id="8" name="TextBox 7">
            <a:extLst>
              <a:ext uri="{FF2B5EF4-FFF2-40B4-BE49-F238E27FC236}">
                <a16:creationId xmlns:a16="http://schemas.microsoft.com/office/drawing/2014/main" id="{B0F70260-6F9C-4077-BC4D-BF9EF2D40B34}"/>
              </a:ext>
            </a:extLst>
          </p:cNvPr>
          <p:cNvSpPr txBox="1"/>
          <p:nvPr/>
        </p:nvSpPr>
        <p:spPr>
          <a:xfrm>
            <a:off x="701336" y="1766656"/>
            <a:ext cx="11070454" cy="1246495"/>
          </a:xfrm>
          <a:prstGeom prst="rect">
            <a:avLst/>
          </a:prstGeom>
          <a:noFill/>
        </p:spPr>
        <p:txBody>
          <a:bodyPr wrap="square" rtlCol="0">
            <a:spAutoFit/>
          </a:bodyPr>
          <a:lstStyle/>
          <a:p>
            <a:pPr algn="ctr"/>
            <a:r>
              <a:rPr lang="en-GB" sz="7500" dirty="0"/>
              <a:t>soldier</a:t>
            </a:r>
          </a:p>
        </p:txBody>
      </p:sp>
      <p:sp>
        <p:nvSpPr>
          <p:cNvPr id="9" name="TextBox 8">
            <a:extLst>
              <a:ext uri="{FF2B5EF4-FFF2-40B4-BE49-F238E27FC236}">
                <a16:creationId xmlns:a16="http://schemas.microsoft.com/office/drawing/2014/main" id="{ED318A03-29D0-4E81-BBAF-BEAFE75C8083}"/>
              </a:ext>
            </a:extLst>
          </p:cNvPr>
          <p:cNvSpPr txBox="1"/>
          <p:nvPr/>
        </p:nvSpPr>
        <p:spPr>
          <a:xfrm>
            <a:off x="4221097" y="3013150"/>
            <a:ext cx="954453" cy="1246495"/>
          </a:xfrm>
          <a:prstGeom prst="rect">
            <a:avLst/>
          </a:prstGeom>
          <a:noFill/>
        </p:spPr>
        <p:txBody>
          <a:bodyPr wrap="square" rtlCol="0">
            <a:spAutoFit/>
          </a:bodyPr>
          <a:lstStyle/>
          <a:p>
            <a:pPr algn="ctr"/>
            <a:r>
              <a:rPr lang="en-GB" sz="7500" dirty="0"/>
              <a:t>s</a:t>
            </a:r>
          </a:p>
        </p:txBody>
      </p:sp>
      <p:sp>
        <p:nvSpPr>
          <p:cNvPr id="11" name="TextBox 10">
            <a:extLst>
              <a:ext uri="{FF2B5EF4-FFF2-40B4-BE49-F238E27FC236}">
                <a16:creationId xmlns:a16="http://schemas.microsoft.com/office/drawing/2014/main" id="{5C21B293-77EA-44D4-8554-F6A20CA05D9E}"/>
              </a:ext>
            </a:extLst>
          </p:cNvPr>
          <p:cNvSpPr txBox="1"/>
          <p:nvPr/>
        </p:nvSpPr>
        <p:spPr>
          <a:xfrm>
            <a:off x="4860421" y="3013151"/>
            <a:ext cx="829902" cy="1246495"/>
          </a:xfrm>
          <a:prstGeom prst="rect">
            <a:avLst/>
          </a:prstGeom>
          <a:noFill/>
        </p:spPr>
        <p:txBody>
          <a:bodyPr wrap="square" rtlCol="0">
            <a:spAutoFit/>
          </a:bodyPr>
          <a:lstStyle/>
          <a:p>
            <a:pPr algn="ctr"/>
            <a:r>
              <a:rPr lang="en-GB" sz="7500" dirty="0"/>
              <a:t>o</a:t>
            </a:r>
          </a:p>
        </p:txBody>
      </p:sp>
      <p:sp>
        <p:nvSpPr>
          <p:cNvPr id="12" name="TextBox 11">
            <a:extLst>
              <a:ext uri="{FF2B5EF4-FFF2-40B4-BE49-F238E27FC236}">
                <a16:creationId xmlns:a16="http://schemas.microsoft.com/office/drawing/2014/main" id="{37C923C9-3E0B-47BE-B084-C10F4997B5BF}"/>
              </a:ext>
            </a:extLst>
          </p:cNvPr>
          <p:cNvSpPr txBox="1"/>
          <p:nvPr/>
        </p:nvSpPr>
        <p:spPr>
          <a:xfrm>
            <a:off x="5410407" y="3013151"/>
            <a:ext cx="749131" cy="1246495"/>
          </a:xfrm>
          <a:prstGeom prst="rect">
            <a:avLst/>
          </a:prstGeom>
          <a:noFill/>
        </p:spPr>
        <p:txBody>
          <a:bodyPr wrap="square" rtlCol="0">
            <a:spAutoFit/>
          </a:bodyPr>
          <a:lstStyle/>
          <a:p>
            <a:pPr algn="ctr"/>
            <a:r>
              <a:rPr lang="en-GB" sz="7500" dirty="0"/>
              <a:t>l</a:t>
            </a:r>
          </a:p>
        </p:txBody>
      </p:sp>
      <p:sp>
        <p:nvSpPr>
          <p:cNvPr id="13" name="TextBox 12">
            <a:extLst>
              <a:ext uri="{FF2B5EF4-FFF2-40B4-BE49-F238E27FC236}">
                <a16:creationId xmlns:a16="http://schemas.microsoft.com/office/drawing/2014/main" id="{981446E5-D6F1-4885-9ED2-A4734D8C8A7D}"/>
              </a:ext>
            </a:extLst>
          </p:cNvPr>
          <p:cNvSpPr txBox="1"/>
          <p:nvPr/>
        </p:nvSpPr>
        <p:spPr>
          <a:xfrm>
            <a:off x="5879621" y="3013151"/>
            <a:ext cx="900052" cy="1246495"/>
          </a:xfrm>
          <a:prstGeom prst="rect">
            <a:avLst/>
          </a:prstGeom>
          <a:noFill/>
        </p:spPr>
        <p:txBody>
          <a:bodyPr wrap="square" rtlCol="0">
            <a:spAutoFit/>
          </a:bodyPr>
          <a:lstStyle/>
          <a:p>
            <a:pPr algn="ctr"/>
            <a:r>
              <a:rPr lang="en-GB" sz="7500" dirty="0"/>
              <a:t>d</a:t>
            </a:r>
          </a:p>
        </p:txBody>
      </p:sp>
      <p:sp>
        <p:nvSpPr>
          <p:cNvPr id="14" name="TextBox 13">
            <a:extLst>
              <a:ext uri="{FF2B5EF4-FFF2-40B4-BE49-F238E27FC236}">
                <a16:creationId xmlns:a16="http://schemas.microsoft.com/office/drawing/2014/main" id="{6532BDB5-5F89-4298-B9EB-5D6F28D690D1}"/>
              </a:ext>
            </a:extLst>
          </p:cNvPr>
          <p:cNvSpPr txBox="1"/>
          <p:nvPr/>
        </p:nvSpPr>
        <p:spPr>
          <a:xfrm>
            <a:off x="6578297" y="3038474"/>
            <a:ext cx="589257" cy="1246495"/>
          </a:xfrm>
          <a:prstGeom prst="rect">
            <a:avLst/>
          </a:prstGeom>
          <a:noFill/>
        </p:spPr>
        <p:txBody>
          <a:bodyPr wrap="square" rtlCol="0">
            <a:spAutoFit/>
          </a:bodyPr>
          <a:lstStyle/>
          <a:p>
            <a:pPr algn="ctr"/>
            <a:r>
              <a:rPr lang="en-GB" sz="7500" dirty="0" err="1"/>
              <a:t>i</a:t>
            </a:r>
            <a:endParaRPr lang="en-GB" sz="7500" dirty="0"/>
          </a:p>
        </p:txBody>
      </p:sp>
      <p:sp>
        <p:nvSpPr>
          <p:cNvPr id="21" name="TextBox 20">
            <a:extLst>
              <a:ext uri="{FF2B5EF4-FFF2-40B4-BE49-F238E27FC236}">
                <a16:creationId xmlns:a16="http://schemas.microsoft.com/office/drawing/2014/main" id="{5EDE7836-3104-42B7-B71E-3A795CC07B66}"/>
              </a:ext>
            </a:extLst>
          </p:cNvPr>
          <p:cNvSpPr txBox="1"/>
          <p:nvPr/>
        </p:nvSpPr>
        <p:spPr>
          <a:xfrm>
            <a:off x="2474373" y="4516608"/>
            <a:ext cx="8610600" cy="1785104"/>
          </a:xfrm>
          <a:prstGeom prst="rect">
            <a:avLst/>
          </a:prstGeom>
          <a:noFill/>
        </p:spPr>
        <p:txBody>
          <a:bodyPr wrap="square" rtlCol="0">
            <a:spAutoFit/>
          </a:bodyPr>
          <a:lstStyle/>
          <a:p>
            <a:pPr algn="ctr"/>
            <a:r>
              <a:rPr lang="en-GB" sz="5500" dirty="0"/>
              <a:t>A soldier is someone who fights as part of an army.</a:t>
            </a:r>
          </a:p>
        </p:txBody>
      </p:sp>
      <p:sp>
        <p:nvSpPr>
          <p:cNvPr id="15" name="TextBox 14">
            <a:extLst>
              <a:ext uri="{FF2B5EF4-FFF2-40B4-BE49-F238E27FC236}">
                <a16:creationId xmlns:a16="http://schemas.microsoft.com/office/drawing/2014/main" id="{FE3BF979-C5C5-470E-A974-A86F91D22CB4}"/>
              </a:ext>
            </a:extLst>
          </p:cNvPr>
          <p:cNvSpPr txBox="1"/>
          <p:nvPr/>
        </p:nvSpPr>
        <p:spPr>
          <a:xfrm>
            <a:off x="6984020" y="3038474"/>
            <a:ext cx="774220" cy="1246495"/>
          </a:xfrm>
          <a:prstGeom prst="rect">
            <a:avLst/>
          </a:prstGeom>
          <a:noFill/>
        </p:spPr>
        <p:txBody>
          <a:bodyPr wrap="square" rtlCol="0">
            <a:spAutoFit/>
          </a:bodyPr>
          <a:lstStyle/>
          <a:p>
            <a:pPr algn="ctr"/>
            <a:r>
              <a:rPr lang="en-GB" sz="7500" dirty="0"/>
              <a:t>e</a:t>
            </a:r>
          </a:p>
        </p:txBody>
      </p:sp>
      <p:sp>
        <p:nvSpPr>
          <p:cNvPr id="16" name="TextBox 15">
            <a:extLst>
              <a:ext uri="{FF2B5EF4-FFF2-40B4-BE49-F238E27FC236}">
                <a16:creationId xmlns:a16="http://schemas.microsoft.com/office/drawing/2014/main" id="{1E92DCA9-84EA-4DAF-A69E-792531E22C56}"/>
              </a:ext>
            </a:extLst>
          </p:cNvPr>
          <p:cNvSpPr txBox="1"/>
          <p:nvPr/>
        </p:nvSpPr>
        <p:spPr>
          <a:xfrm>
            <a:off x="7586313" y="3013150"/>
            <a:ext cx="752548" cy="1246495"/>
          </a:xfrm>
          <a:prstGeom prst="rect">
            <a:avLst/>
          </a:prstGeom>
          <a:noFill/>
        </p:spPr>
        <p:txBody>
          <a:bodyPr wrap="square" rtlCol="0">
            <a:spAutoFit/>
          </a:bodyPr>
          <a:lstStyle/>
          <a:p>
            <a:pPr algn="ctr"/>
            <a:r>
              <a:rPr lang="en-GB" sz="7500" dirty="0"/>
              <a:t>r</a:t>
            </a:r>
          </a:p>
        </p:txBody>
      </p:sp>
      <p:sp>
        <p:nvSpPr>
          <p:cNvPr id="17" name="Rectangle: Rounded Corners 16">
            <a:extLst>
              <a:ext uri="{FF2B5EF4-FFF2-40B4-BE49-F238E27FC236}">
                <a16:creationId xmlns:a16="http://schemas.microsoft.com/office/drawing/2014/main" id="{7122AB72-D8E8-4EA1-A9D4-B82A433A4066}"/>
              </a:ext>
            </a:extLst>
          </p:cNvPr>
          <p:cNvSpPr/>
          <p:nvPr/>
        </p:nvSpPr>
        <p:spPr>
          <a:xfrm>
            <a:off x="3410759" y="637698"/>
            <a:ext cx="5526157" cy="864566"/>
          </a:xfrm>
          <a:prstGeom prst="roundRect">
            <a:avLst/>
          </a:prstGeom>
          <a:solidFill>
            <a:srgbClr val="FF66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dirty="0">
                <a:solidFill>
                  <a:schemeClr val="tx1"/>
                </a:solidFill>
              </a:rPr>
              <a:t>‘</a:t>
            </a:r>
            <a:r>
              <a:rPr lang="en-GB" sz="4400" dirty="0" err="1">
                <a:solidFill>
                  <a:schemeClr val="tx1"/>
                </a:solidFill>
              </a:rPr>
              <a:t>i</a:t>
            </a:r>
            <a:r>
              <a:rPr lang="en-GB" sz="4400" dirty="0">
                <a:solidFill>
                  <a:schemeClr val="tx1"/>
                </a:solidFill>
              </a:rPr>
              <a:t>’ before ‘e’ only</a:t>
            </a:r>
          </a:p>
        </p:txBody>
      </p:sp>
      <p:pic>
        <p:nvPicPr>
          <p:cNvPr id="19" name="Picture 18">
            <a:extLst>
              <a:ext uri="{FF2B5EF4-FFF2-40B4-BE49-F238E27FC236}">
                <a16:creationId xmlns:a16="http://schemas.microsoft.com/office/drawing/2014/main" id="{713888F0-E85D-4E4C-B9F6-F9DC2EC70F1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4707" y="4726744"/>
            <a:ext cx="2250250" cy="1627681"/>
          </a:xfrm>
          <a:prstGeom prst="rect">
            <a:avLst/>
          </a:prstGeom>
        </p:spPr>
      </p:pic>
      <p:pic>
        <p:nvPicPr>
          <p:cNvPr id="18" name="Picture 17">
            <a:extLst>
              <a:ext uri="{FF2B5EF4-FFF2-40B4-BE49-F238E27FC236}">
                <a16:creationId xmlns:a16="http://schemas.microsoft.com/office/drawing/2014/main" id="{4909D38D-B949-4CB8-AF8E-45B1A0BBE96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91104" y="194085"/>
            <a:ext cx="896492" cy="896492"/>
          </a:xfrm>
          <a:prstGeom prst="rect">
            <a:avLst/>
          </a:prstGeom>
        </p:spPr>
      </p:pic>
    </p:spTree>
    <p:extLst>
      <p:ext uri="{BB962C8B-B14F-4D97-AF65-F5344CB8AC3E}">
        <p14:creationId xmlns:p14="http://schemas.microsoft.com/office/powerpoint/2010/main" val="266902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2" grpId="0"/>
      <p:bldP spid="13" grpId="0"/>
      <p:bldP spid="14" grpId="0"/>
      <p:bldP spid="15" grpId="0"/>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33D5FE6-2697-4C0C-BFEF-B1EB43F6EBE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9384" y="194085"/>
            <a:ext cx="1801368" cy="871728"/>
          </a:xfrm>
          <a:prstGeom prst="rect">
            <a:avLst/>
          </a:prstGeom>
        </p:spPr>
      </p:pic>
      <p:pic>
        <p:nvPicPr>
          <p:cNvPr id="7" name="Picture 6">
            <a:extLst>
              <a:ext uri="{FF2B5EF4-FFF2-40B4-BE49-F238E27FC236}">
                <a16:creationId xmlns:a16="http://schemas.microsoft.com/office/drawing/2014/main" id="{B2019707-82BE-488E-8A28-8F2D1DE0CDC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08300" y="194085"/>
            <a:ext cx="1004316" cy="1443228"/>
          </a:xfrm>
          <a:prstGeom prst="rect">
            <a:avLst/>
          </a:prstGeom>
        </p:spPr>
      </p:pic>
      <p:sp>
        <p:nvSpPr>
          <p:cNvPr id="8" name="TextBox 7">
            <a:extLst>
              <a:ext uri="{FF2B5EF4-FFF2-40B4-BE49-F238E27FC236}">
                <a16:creationId xmlns:a16="http://schemas.microsoft.com/office/drawing/2014/main" id="{B0F70260-6F9C-4077-BC4D-BF9EF2D40B34}"/>
              </a:ext>
            </a:extLst>
          </p:cNvPr>
          <p:cNvSpPr txBox="1"/>
          <p:nvPr/>
        </p:nvSpPr>
        <p:spPr>
          <a:xfrm>
            <a:off x="389319" y="1556219"/>
            <a:ext cx="11070454" cy="1246495"/>
          </a:xfrm>
          <a:prstGeom prst="rect">
            <a:avLst/>
          </a:prstGeom>
          <a:noFill/>
        </p:spPr>
        <p:txBody>
          <a:bodyPr wrap="square" rtlCol="0">
            <a:spAutoFit/>
          </a:bodyPr>
          <a:lstStyle/>
          <a:p>
            <a:pPr algn="ctr"/>
            <a:r>
              <a:rPr lang="en-GB" sz="7500" dirty="0" err="1"/>
              <a:t>s_l_i_r</a:t>
            </a:r>
            <a:endParaRPr lang="en-GB" sz="7500" dirty="0"/>
          </a:p>
        </p:txBody>
      </p:sp>
      <p:sp>
        <p:nvSpPr>
          <p:cNvPr id="9" name="TextBox 8">
            <a:extLst>
              <a:ext uri="{FF2B5EF4-FFF2-40B4-BE49-F238E27FC236}">
                <a16:creationId xmlns:a16="http://schemas.microsoft.com/office/drawing/2014/main" id="{ED318A03-29D0-4E81-BBAF-BEAFE75C8083}"/>
              </a:ext>
            </a:extLst>
          </p:cNvPr>
          <p:cNvSpPr txBox="1"/>
          <p:nvPr/>
        </p:nvSpPr>
        <p:spPr>
          <a:xfrm>
            <a:off x="7114745" y="2970540"/>
            <a:ext cx="906758" cy="1246495"/>
          </a:xfrm>
          <a:prstGeom prst="rect">
            <a:avLst/>
          </a:prstGeom>
          <a:noFill/>
        </p:spPr>
        <p:txBody>
          <a:bodyPr wrap="square" rtlCol="0">
            <a:spAutoFit/>
          </a:bodyPr>
          <a:lstStyle/>
          <a:p>
            <a:pPr algn="ctr"/>
            <a:r>
              <a:rPr lang="en-GB" sz="7500" dirty="0"/>
              <a:t>s</a:t>
            </a:r>
          </a:p>
        </p:txBody>
      </p:sp>
      <p:sp>
        <p:nvSpPr>
          <p:cNvPr id="11" name="TextBox 10">
            <a:extLst>
              <a:ext uri="{FF2B5EF4-FFF2-40B4-BE49-F238E27FC236}">
                <a16:creationId xmlns:a16="http://schemas.microsoft.com/office/drawing/2014/main" id="{5C21B293-77EA-44D4-8554-F6A20CA05D9E}"/>
              </a:ext>
            </a:extLst>
          </p:cNvPr>
          <p:cNvSpPr txBox="1"/>
          <p:nvPr/>
        </p:nvSpPr>
        <p:spPr>
          <a:xfrm>
            <a:off x="6599020" y="2981342"/>
            <a:ext cx="698600" cy="1246495"/>
          </a:xfrm>
          <a:prstGeom prst="rect">
            <a:avLst/>
          </a:prstGeom>
          <a:noFill/>
        </p:spPr>
        <p:txBody>
          <a:bodyPr wrap="square" rtlCol="0">
            <a:spAutoFit/>
          </a:bodyPr>
          <a:lstStyle/>
          <a:p>
            <a:pPr algn="ctr"/>
            <a:r>
              <a:rPr lang="en-GB" sz="7500" dirty="0"/>
              <a:t>o</a:t>
            </a:r>
          </a:p>
        </p:txBody>
      </p:sp>
      <p:sp>
        <p:nvSpPr>
          <p:cNvPr id="12" name="TextBox 11">
            <a:extLst>
              <a:ext uri="{FF2B5EF4-FFF2-40B4-BE49-F238E27FC236}">
                <a16:creationId xmlns:a16="http://schemas.microsoft.com/office/drawing/2014/main" id="{37C923C9-3E0B-47BE-B084-C10F4997B5BF}"/>
              </a:ext>
            </a:extLst>
          </p:cNvPr>
          <p:cNvSpPr txBox="1"/>
          <p:nvPr/>
        </p:nvSpPr>
        <p:spPr>
          <a:xfrm>
            <a:off x="4566721" y="2970540"/>
            <a:ext cx="857942" cy="1246495"/>
          </a:xfrm>
          <a:prstGeom prst="rect">
            <a:avLst/>
          </a:prstGeom>
          <a:noFill/>
        </p:spPr>
        <p:txBody>
          <a:bodyPr wrap="square" rtlCol="0">
            <a:spAutoFit/>
          </a:bodyPr>
          <a:lstStyle/>
          <a:p>
            <a:pPr algn="ctr"/>
            <a:r>
              <a:rPr lang="en-GB" sz="7500" dirty="0"/>
              <a:t>l</a:t>
            </a:r>
          </a:p>
        </p:txBody>
      </p:sp>
      <p:sp>
        <p:nvSpPr>
          <p:cNvPr id="13" name="TextBox 12">
            <a:extLst>
              <a:ext uri="{FF2B5EF4-FFF2-40B4-BE49-F238E27FC236}">
                <a16:creationId xmlns:a16="http://schemas.microsoft.com/office/drawing/2014/main" id="{981446E5-D6F1-4885-9ED2-A4734D8C8A7D}"/>
              </a:ext>
            </a:extLst>
          </p:cNvPr>
          <p:cNvSpPr txBox="1"/>
          <p:nvPr/>
        </p:nvSpPr>
        <p:spPr>
          <a:xfrm>
            <a:off x="5240346" y="2970540"/>
            <a:ext cx="857942" cy="1246495"/>
          </a:xfrm>
          <a:prstGeom prst="rect">
            <a:avLst/>
          </a:prstGeom>
          <a:noFill/>
        </p:spPr>
        <p:txBody>
          <a:bodyPr wrap="square" rtlCol="0">
            <a:spAutoFit/>
          </a:bodyPr>
          <a:lstStyle/>
          <a:p>
            <a:pPr algn="ctr"/>
            <a:r>
              <a:rPr lang="en-GB" sz="7500" dirty="0"/>
              <a:t>d</a:t>
            </a:r>
          </a:p>
        </p:txBody>
      </p:sp>
      <p:sp>
        <p:nvSpPr>
          <p:cNvPr id="14" name="TextBox 13">
            <a:extLst>
              <a:ext uri="{FF2B5EF4-FFF2-40B4-BE49-F238E27FC236}">
                <a16:creationId xmlns:a16="http://schemas.microsoft.com/office/drawing/2014/main" id="{6532BDB5-5F89-4298-B9EB-5D6F28D690D1}"/>
              </a:ext>
            </a:extLst>
          </p:cNvPr>
          <p:cNvSpPr txBox="1"/>
          <p:nvPr/>
        </p:nvSpPr>
        <p:spPr>
          <a:xfrm>
            <a:off x="5958780" y="2975941"/>
            <a:ext cx="804065" cy="1246495"/>
          </a:xfrm>
          <a:prstGeom prst="rect">
            <a:avLst/>
          </a:prstGeom>
          <a:noFill/>
        </p:spPr>
        <p:txBody>
          <a:bodyPr wrap="square" rtlCol="0">
            <a:spAutoFit/>
          </a:bodyPr>
          <a:lstStyle/>
          <a:p>
            <a:pPr algn="ctr"/>
            <a:r>
              <a:rPr lang="en-GB" sz="7500" dirty="0" err="1"/>
              <a:t>i</a:t>
            </a:r>
            <a:endParaRPr lang="en-GB" sz="7500" dirty="0"/>
          </a:p>
        </p:txBody>
      </p:sp>
      <p:sp>
        <p:nvSpPr>
          <p:cNvPr id="21" name="TextBox 20">
            <a:extLst>
              <a:ext uri="{FF2B5EF4-FFF2-40B4-BE49-F238E27FC236}">
                <a16:creationId xmlns:a16="http://schemas.microsoft.com/office/drawing/2014/main" id="{5EDE7836-3104-42B7-B71E-3A795CC07B66}"/>
              </a:ext>
            </a:extLst>
          </p:cNvPr>
          <p:cNvSpPr txBox="1"/>
          <p:nvPr/>
        </p:nvSpPr>
        <p:spPr>
          <a:xfrm>
            <a:off x="3526300" y="4745208"/>
            <a:ext cx="5800725" cy="938719"/>
          </a:xfrm>
          <a:prstGeom prst="rect">
            <a:avLst/>
          </a:prstGeom>
          <a:noFill/>
        </p:spPr>
        <p:txBody>
          <a:bodyPr wrap="square" rtlCol="0">
            <a:spAutoFit/>
          </a:bodyPr>
          <a:lstStyle/>
          <a:p>
            <a:r>
              <a:rPr lang="en-GB" sz="5500" dirty="0"/>
              <a:t>Soldier means…</a:t>
            </a:r>
          </a:p>
        </p:txBody>
      </p:sp>
      <p:sp>
        <p:nvSpPr>
          <p:cNvPr id="15" name="TextBox 14">
            <a:extLst>
              <a:ext uri="{FF2B5EF4-FFF2-40B4-BE49-F238E27FC236}">
                <a16:creationId xmlns:a16="http://schemas.microsoft.com/office/drawing/2014/main" id="{4FDF412B-EFA2-4256-BBA7-E9EAFF02AB75}"/>
              </a:ext>
            </a:extLst>
          </p:cNvPr>
          <p:cNvSpPr txBox="1"/>
          <p:nvPr/>
        </p:nvSpPr>
        <p:spPr>
          <a:xfrm>
            <a:off x="3783883" y="2981341"/>
            <a:ext cx="804065" cy="1246495"/>
          </a:xfrm>
          <a:prstGeom prst="rect">
            <a:avLst/>
          </a:prstGeom>
          <a:noFill/>
        </p:spPr>
        <p:txBody>
          <a:bodyPr wrap="square" rtlCol="0">
            <a:spAutoFit/>
          </a:bodyPr>
          <a:lstStyle/>
          <a:p>
            <a:pPr algn="ctr"/>
            <a:r>
              <a:rPr lang="en-GB" sz="7500" dirty="0"/>
              <a:t>e</a:t>
            </a:r>
          </a:p>
        </p:txBody>
      </p:sp>
      <p:sp>
        <p:nvSpPr>
          <p:cNvPr id="16" name="TextBox 15">
            <a:extLst>
              <a:ext uri="{FF2B5EF4-FFF2-40B4-BE49-F238E27FC236}">
                <a16:creationId xmlns:a16="http://schemas.microsoft.com/office/drawing/2014/main" id="{2F3A3511-7C0C-478A-9A9A-5108466FB061}"/>
              </a:ext>
            </a:extLst>
          </p:cNvPr>
          <p:cNvSpPr txBox="1"/>
          <p:nvPr/>
        </p:nvSpPr>
        <p:spPr>
          <a:xfrm>
            <a:off x="7779302" y="2959738"/>
            <a:ext cx="804065" cy="1246495"/>
          </a:xfrm>
          <a:prstGeom prst="rect">
            <a:avLst/>
          </a:prstGeom>
          <a:noFill/>
        </p:spPr>
        <p:txBody>
          <a:bodyPr wrap="square" rtlCol="0">
            <a:spAutoFit/>
          </a:bodyPr>
          <a:lstStyle/>
          <a:p>
            <a:pPr algn="ctr"/>
            <a:r>
              <a:rPr lang="en-GB" sz="7500" dirty="0"/>
              <a:t>r</a:t>
            </a:r>
          </a:p>
        </p:txBody>
      </p:sp>
      <p:sp>
        <p:nvSpPr>
          <p:cNvPr id="17" name="Rectangle: Rounded Corners 16">
            <a:extLst>
              <a:ext uri="{FF2B5EF4-FFF2-40B4-BE49-F238E27FC236}">
                <a16:creationId xmlns:a16="http://schemas.microsoft.com/office/drawing/2014/main" id="{90E80594-E53E-4364-9DED-8F3984BD4BE8}"/>
              </a:ext>
            </a:extLst>
          </p:cNvPr>
          <p:cNvSpPr/>
          <p:nvPr/>
        </p:nvSpPr>
        <p:spPr>
          <a:xfrm>
            <a:off x="3410759" y="637698"/>
            <a:ext cx="5526157" cy="864566"/>
          </a:xfrm>
          <a:prstGeom prst="roundRect">
            <a:avLst/>
          </a:prstGeom>
          <a:solidFill>
            <a:srgbClr val="FF66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dirty="0">
                <a:solidFill>
                  <a:schemeClr val="tx1"/>
                </a:solidFill>
              </a:rPr>
              <a:t>‘</a:t>
            </a:r>
            <a:r>
              <a:rPr lang="en-GB" sz="4400" dirty="0" err="1">
                <a:solidFill>
                  <a:schemeClr val="tx1"/>
                </a:solidFill>
              </a:rPr>
              <a:t>i</a:t>
            </a:r>
            <a:r>
              <a:rPr lang="en-GB" sz="4400" dirty="0">
                <a:solidFill>
                  <a:schemeClr val="tx1"/>
                </a:solidFill>
              </a:rPr>
              <a:t>’ before ‘e’ only</a:t>
            </a:r>
          </a:p>
        </p:txBody>
      </p:sp>
      <p:pic>
        <p:nvPicPr>
          <p:cNvPr id="18" name="Picture 17">
            <a:extLst>
              <a:ext uri="{FF2B5EF4-FFF2-40B4-BE49-F238E27FC236}">
                <a16:creationId xmlns:a16="http://schemas.microsoft.com/office/drawing/2014/main" id="{93ABA096-4278-4655-835F-CD6C8EC3CEB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5965" y="3971320"/>
            <a:ext cx="1640738" cy="2387860"/>
          </a:xfrm>
          <a:prstGeom prst="rect">
            <a:avLst/>
          </a:prstGeom>
        </p:spPr>
      </p:pic>
      <p:pic>
        <p:nvPicPr>
          <p:cNvPr id="19" name="Picture 18">
            <a:extLst>
              <a:ext uri="{FF2B5EF4-FFF2-40B4-BE49-F238E27FC236}">
                <a16:creationId xmlns:a16="http://schemas.microsoft.com/office/drawing/2014/main" id="{190B227B-929F-43BA-93F7-ACC9C832459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91104" y="194085"/>
            <a:ext cx="896492" cy="896492"/>
          </a:xfrm>
          <a:prstGeom prst="rect">
            <a:avLst/>
          </a:prstGeom>
        </p:spPr>
      </p:pic>
    </p:spTree>
    <p:extLst>
      <p:ext uri="{BB962C8B-B14F-4D97-AF65-F5344CB8AC3E}">
        <p14:creationId xmlns:p14="http://schemas.microsoft.com/office/powerpoint/2010/main" val="76511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21"/>
                                        </p:tgtEl>
                                        <p:attrNameLst>
                                          <p:attrName>style.visibility</p:attrName>
                                        </p:attrNameLst>
                                      </p:cBhvr>
                                      <p:to>
                                        <p:strVal val="visible"/>
                                      </p:to>
                                    </p:set>
                                    <p:anim calcmode="lin" valueType="num">
                                      <p:cBhvr additive="base">
                                        <p:cTn id="35" dur="500" fill="hold"/>
                                        <p:tgtEl>
                                          <p:spTgt spid="21"/>
                                        </p:tgtEl>
                                        <p:attrNameLst>
                                          <p:attrName>ppt_x</p:attrName>
                                        </p:attrNameLst>
                                      </p:cBhvr>
                                      <p:tavLst>
                                        <p:tav tm="0">
                                          <p:val>
                                            <p:strVal val="#ppt_x"/>
                                          </p:val>
                                        </p:tav>
                                        <p:tav tm="100000">
                                          <p:val>
                                            <p:strVal val="#ppt_x"/>
                                          </p:val>
                                        </p:tav>
                                      </p:tavLst>
                                    </p:anim>
                                    <p:anim calcmode="lin" valueType="num">
                                      <p:cBhvr additive="base">
                                        <p:cTn id="36"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2" grpId="0"/>
      <p:bldP spid="13" grpId="0"/>
      <p:bldP spid="14" grpId="0"/>
      <p:bldP spid="21" grpId="0"/>
      <p:bldP spid="15" grpId="0"/>
      <p:bldP spid="1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33D5FE6-2697-4C0C-BFEF-B1EB43F6EBE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9384" y="194085"/>
            <a:ext cx="1801368" cy="871728"/>
          </a:xfrm>
          <a:prstGeom prst="rect">
            <a:avLst/>
          </a:prstGeom>
        </p:spPr>
      </p:pic>
      <p:pic>
        <p:nvPicPr>
          <p:cNvPr id="7" name="Picture 6">
            <a:extLst>
              <a:ext uri="{FF2B5EF4-FFF2-40B4-BE49-F238E27FC236}">
                <a16:creationId xmlns:a16="http://schemas.microsoft.com/office/drawing/2014/main" id="{B2019707-82BE-488E-8A28-8F2D1DE0CDC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08300" y="194085"/>
            <a:ext cx="1004316" cy="1443228"/>
          </a:xfrm>
          <a:prstGeom prst="rect">
            <a:avLst/>
          </a:prstGeom>
        </p:spPr>
      </p:pic>
      <p:sp>
        <p:nvSpPr>
          <p:cNvPr id="8" name="TextBox 7">
            <a:extLst>
              <a:ext uri="{FF2B5EF4-FFF2-40B4-BE49-F238E27FC236}">
                <a16:creationId xmlns:a16="http://schemas.microsoft.com/office/drawing/2014/main" id="{B0F70260-6F9C-4077-BC4D-BF9EF2D40B34}"/>
              </a:ext>
            </a:extLst>
          </p:cNvPr>
          <p:cNvSpPr txBox="1"/>
          <p:nvPr/>
        </p:nvSpPr>
        <p:spPr>
          <a:xfrm>
            <a:off x="701336" y="1766656"/>
            <a:ext cx="11070454" cy="1246495"/>
          </a:xfrm>
          <a:prstGeom prst="rect">
            <a:avLst/>
          </a:prstGeom>
          <a:noFill/>
        </p:spPr>
        <p:txBody>
          <a:bodyPr wrap="square" rtlCol="0">
            <a:spAutoFit/>
          </a:bodyPr>
          <a:lstStyle/>
          <a:p>
            <a:pPr algn="ctr"/>
            <a:r>
              <a:rPr lang="en-GB" sz="7500" dirty="0"/>
              <a:t>sufficient</a:t>
            </a:r>
          </a:p>
        </p:txBody>
      </p:sp>
      <p:sp>
        <p:nvSpPr>
          <p:cNvPr id="9" name="TextBox 8">
            <a:extLst>
              <a:ext uri="{FF2B5EF4-FFF2-40B4-BE49-F238E27FC236}">
                <a16:creationId xmlns:a16="http://schemas.microsoft.com/office/drawing/2014/main" id="{ED318A03-29D0-4E81-BBAF-BEAFE75C8083}"/>
              </a:ext>
            </a:extLst>
          </p:cNvPr>
          <p:cNvSpPr txBox="1"/>
          <p:nvPr/>
        </p:nvSpPr>
        <p:spPr>
          <a:xfrm>
            <a:off x="4221097" y="3013150"/>
            <a:ext cx="954453" cy="1246495"/>
          </a:xfrm>
          <a:prstGeom prst="rect">
            <a:avLst/>
          </a:prstGeom>
          <a:noFill/>
        </p:spPr>
        <p:txBody>
          <a:bodyPr wrap="square" rtlCol="0">
            <a:spAutoFit/>
          </a:bodyPr>
          <a:lstStyle/>
          <a:p>
            <a:pPr algn="ctr"/>
            <a:r>
              <a:rPr lang="en-GB" sz="7500" dirty="0"/>
              <a:t>s</a:t>
            </a:r>
          </a:p>
        </p:txBody>
      </p:sp>
      <p:sp>
        <p:nvSpPr>
          <p:cNvPr id="11" name="TextBox 10">
            <a:extLst>
              <a:ext uri="{FF2B5EF4-FFF2-40B4-BE49-F238E27FC236}">
                <a16:creationId xmlns:a16="http://schemas.microsoft.com/office/drawing/2014/main" id="{5C21B293-77EA-44D4-8554-F6A20CA05D9E}"/>
              </a:ext>
            </a:extLst>
          </p:cNvPr>
          <p:cNvSpPr txBox="1"/>
          <p:nvPr/>
        </p:nvSpPr>
        <p:spPr>
          <a:xfrm>
            <a:off x="4895449" y="3009899"/>
            <a:ext cx="632136" cy="1246495"/>
          </a:xfrm>
          <a:prstGeom prst="rect">
            <a:avLst/>
          </a:prstGeom>
          <a:noFill/>
        </p:spPr>
        <p:txBody>
          <a:bodyPr wrap="square" rtlCol="0">
            <a:spAutoFit/>
          </a:bodyPr>
          <a:lstStyle/>
          <a:p>
            <a:pPr algn="ctr"/>
            <a:r>
              <a:rPr lang="en-GB" sz="7500" dirty="0"/>
              <a:t>u</a:t>
            </a:r>
          </a:p>
        </p:txBody>
      </p:sp>
      <p:sp>
        <p:nvSpPr>
          <p:cNvPr id="12" name="TextBox 11">
            <a:extLst>
              <a:ext uri="{FF2B5EF4-FFF2-40B4-BE49-F238E27FC236}">
                <a16:creationId xmlns:a16="http://schemas.microsoft.com/office/drawing/2014/main" id="{37C923C9-3E0B-47BE-B084-C10F4997B5BF}"/>
              </a:ext>
            </a:extLst>
          </p:cNvPr>
          <p:cNvSpPr txBox="1"/>
          <p:nvPr/>
        </p:nvSpPr>
        <p:spPr>
          <a:xfrm>
            <a:off x="5410408" y="3013151"/>
            <a:ext cx="530358" cy="1246495"/>
          </a:xfrm>
          <a:prstGeom prst="rect">
            <a:avLst/>
          </a:prstGeom>
          <a:noFill/>
        </p:spPr>
        <p:txBody>
          <a:bodyPr wrap="square" rtlCol="0">
            <a:spAutoFit/>
          </a:bodyPr>
          <a:lstStyle/>
          <a:p>
            <a:pPr algn="ctr"/>
            <a:r>
              <a:rPr lang="en-GB" sz="7500" dirty="0"/>
              <a:t>f</a:t>
            </a:r>
          </a:p>
        </p:txBody>
      </p:sp>
      <p:sp>
        <p:nvSpPr>
          <p:cNvPr id="13" name="TextBox 12">
            <a:extLst>
              <a:ext uri="{FF2B5EF4-FFF2-40B4-BE49-F238E27FC236}">
                <a16:creationId xmlns:a16="http://schemas.microsoft.com/office/drawing/2014/main" id="{981446E5-D6F1-4885-9ED2-A4734D8C8A7D}"/>
              </a:ext>
            </a:extLst>
          </p:cNvPr>
          <p:cNvSpPr txBox="1"/>
          <p:nvPr/>
        </p:nvSpPr>
        <p:spPr>
          <a:xfrm>
            <a:off x="5762327" y="3013149"/>
            <a:ext cx="712632" cy="1246495"/>
          </a:xfrm>
          <a:prstGeom prst="rect">
            <a:avLst/>
          </a:prstGeom>
          <a:noFill/>
        </p:spPr>
        <p:txBody>
          <a:bodyPr wrap="square" rtlCol="0">
            <a:spAutoFit/>
          </a:bodyPr>
          <a:lstStyle/>
          <a:p>
            <a:pPr algn="ctr"/>
            <a:r>
              <a:rPr lang="en-GB" sz="7500" dirty="0"/>
              <a:t>f</a:t>
            </a:r>
          </a:p>
        </p:txBody>
      </p:sp>
      <p:sp>
        <p:nvSpPr>
          <p:cNvPr id="14" name="TextBox 13">
            <a:extLst>
              <a:ext uri="{FF2B5EF4-FFF2-40B4-BE49-F238E27FC236}">
                <a16:creationId xmlns:a16="http://schemas.microsoft.com/office/drawing/2014/main" id="{6532BDB5-5F89-4298-B9EB-5D6F28D690D1}"/>
              </a:ext>
            </a:extLst>
          </p:cNvPr>
          <p:cNvSpPr txBox="1"/>
          <p:nvPr/>
        </p:nvSpPr>
        <p:spPr>
          <a:xfrm>
            <a:off x="6308642" y="3013149"/>
            <a:ext cx="589257" cy="1246495"/>
          </a:xfrm>
          <a:prstGeom prst="rect">
            <a:avLst/>
          </a:prstGeom>
          <a:noFill/>
        </p:spPr>
        <p:txBody>
          <a:bodyPr wrap="square" rtlCol="0">
            <a:spAutoFit/>
          </a:bodyPr>
          <a:lstStyle/>
          <a:p>
            <a:pPr algn="ctr"/>
            <a:r>
              <a:rPr lang="en-GB" sz="7500" dirty="0" err="1"/>
              <a:t>i</a:t>
            </a:r>
            <a:endParaRPr lang="en-GB" sz="7500" dirty="0"/>
          </a:p>
        </p:txBody>
      </p:sp>
      <p:sp>
        <p:nvSpPr>
          <p:cNvPr id="21" name="TextBox 20">
            <a:extLst>
              <a:ext uri="{FF2B5EF4-FFF2-40B4-BE49-F238E27FC236}">
                <a16:creationId xmlns:a16="http://schemas.microsoft.com/office/drawing/2014/main" id="{5EDE7836-3104-42B7-B71E-3A795CC07B66}"/>
              </a:ext>
            </a:extLst>
          </p:cNvPr>
          <p:cNvSpPr txBox="1"/>
          <p:nvPr/>
        </p:nvSpPr>
        <p:spPr>
          <a:xfrm>
            <a:off x="1980752" y="4516608"/>
            <a:ext cx="9554023" cy="938719"/>
          </a:xfrm>
          <a:prstGeom prst="rect">
            <a:avLst/>
          </a:prstGeom>
          <a:noFill/>
        </p:spPr>
        <p:txBody>
          <a:bodyPr wrap="square" rtlCol="0">
            <a:spAutoFit/>
          </a:bodyPr>
          <a:lstStyle/>
          <a:p>
            <a:pPr algn="ctr"/>
            <a:r>
              <a:rPr lang="en-GB" sz="5500" dirty="0"/>
              <a:t>Sufficient means enough.</a:t>
            </a:r>
          </a:p>
        </p:txBody>
      </p:sp>
      <p:sp>
        <p:nvSpPr>
          <p:cNvPr id="15" name="TextBox 14">
            <a:extLst>
              <a:ext uri="{FF2B5EF4-FFF2-40B4-BE49-F238E27FC236}">
                <a16:creationId xmlns:a16="http://schemas.microsoft.com/office/drawing/2014/main" id="{FE3BF979-C5C5-470E-A974-A86F91D22CB4}"/>
              </a:ext>
            </a:extLst>
          </p:cNvPr>
          <p:cNvSpPr txBox="1"/>
          <p:nvPr/>
        </p:nvSpPr>
        <p:spPr>
          <a:xfrm>
            <a:off x="6682875" y="3004491"/>
            <a:ext cx="774220" cy="1246495"/>
          </a:xfrm>
          <a:prstGeom prst="rect">
            <a:avLst/>
          </a:prstGeom>
          <a:noFill/>
        </p:spPr>
        <p:txBody>
          <a:bodyPr wrap="square" rtlCol="0">
            <a:spAutoFit/>
          </a:bodyPr>
          <a:lstStyle/>
          <a:p>
            <a:pPr algn="ctr"/>
            <a:r>
              <a:rPr lang="en-GB" sz="7500" dirty="0"/>
              <a:t>c</a:t>
            </a:r>
          </a:p>
        </p:txBody>
      </p:sp>
      <p:sp>
        <p:nvSpPr>
          <p:cNvPr id="16" name="TextBox 15">
            <a:extLst>
              <a:ext uri="{FF2B5EF4-FFF2-40B4-BE49-F238E27FC236}">
                <a16:creationId xmlns:a16="http://schemas.microsoft.com/office/drawing/2014/main" id="{1E92DCA9-84EA-4DAF-A69E-792531E22C56}"/>
              </a:ext>
            </a:extLst>
          </p:cNvPr>
          <p:cNvSpPr txBox="1"/>
          <p:nvPr/>
        </p:nvSpPr>
        <p:spPr>
          <a:xfrm>
            <a:off x="7174196" y="3013149"/>
            <a:ext cx="609777" cy="1246495"/>
          </a:xfrm>
          <a:prstGeom prst="rect">
            <a:avLst/>
          </a:prstGeom>
          <a:noFill/>
        </p:spPr>
        <p:txBody>
          <a:bodyPr wrap="square" rtlCol="0">
            <a:spAutoFit/>
          </a:bodyPr>
          <a:lstStyle/>
          <a:p>
            <a:pPr algn="ctr"/>
            <a:r>
              <a:rPr lang="en-GB" sz="7500" dirty="0" err="1"/>
              <a:t>i</a:t>
            </a:r>
            <a:endParaRPr lang="en-GB" sz="7500" dirty="0"/>
          </a:p>
        </p:txBody>
      </p:sp>
      <p:sp>
        <p:nvSpPr>
          <p:cNvPr id="17" name="TextBox 16">
            <a:extLst>
              <a:ext uri="{FF2B5EF4-FFF2-40B4-BE49-F238E27FC236}">
                <a16:creationId xmlns:a16="http://schemas.microsoft.com/office/drawing/2014/main" id="{9B2FC8EA-D02C-4793-996F-A65FADBEB5C6}"/>
              </a:ext>
            </a:extLst>
          </p:cNvPr>
          <p:cNvSpPr txBox="1"/>
          <p:nvPr/>
        </p:nvSpPr>
        <p:spPr>
          <a:xfrm>
            <a:off x="7565388" y="2999086"/>
            <a:ext cx="752548" cy="1246495"/>
          </a:xfrm>
          <a:prstGeom prst="rect">
            <a:avLst/>
          </a:prstGeom>
          <a:noFill/>
        </p:spPr>
        <p:txBody>
          <a:bodyPr wrap="square" rtlCol="0">
            <a:spAutoFit/>
          </a:bodyPr>
          <a:lstStyle/>
          <a:p>
            <a:pPr algn="ctr"/>
            <a:r>
              <a:rPr lang="en-GB" sz="7500" dirty="0"/>
              <a:t>e</a:t>
            </a:r>
          </a:p>
        </p:txBody>
      </p:sp>
      <p:sp>
        <p:nvSpPr>
          <p:cNvPr id="18" name="TextBox 17">
            <a:extLst>
              <a:ext uri="{FF2B5EF4-FFF2-40B4-BE49-F238E27FC236}">
                <a16:creationId xmlns:a16="http://schemas.microsoft.com/office/drawing/2014/main" id="{15E3BB01-E0FA-4833-A5DB-FA5B414A710D}"/>
              </a:ext>
            </a:extLst>
          </p:cNvPr>
          <p:cNvSpPr txBox="1"/>
          <p:nvPr/>
        </p:nvSpPr>
        <p:spPr>
          <a:xfrm>
            <a:off x="8136488" y="2985023"/>
            <a:ext cx="752548" cy="1246495"/>
          </a:xfrm>
          <a:prstGeom prst="rect">
            <a:avLst/>
          </a:prstGeom>
          <a:noFill/>
        </p:spPr>
        <p:txBody>
          <a:bodyPr wrap="square" rtlCol="0">
            <a:spAutoFit/>
          </a:bodyPr>
          <a:lstStyle/>
          <a:p>
            <a:pPr algn="ctr"/>
            <a:r>
              <a:rPr lang="en-GB" sz="7500" dirty="0"/>
              <a:t>n</a:t>
            </a:r>
          </a:p>
        </p:txBody>
      </p:sp>
      <p:sp>
        <p:nvSpPr>
          <p:cNvPr id="19" name="TextBox 18">
            <a:extLst>
              <a:ext uri="{FF2B5EF4-FFF2-40B4-BE49-F238E27FC236}">
                <a16:creationId xmlns:a16="http://schemas.microsoft.com/office/drawing/2014/main" id="{48D5E259-D8E1-4F86-B2FE-41EF51448002}"/>
              </a:ext>
            </a:extLst>
          </p:cNvPr>
          <p:cNvSpPr txBox="1"/>
          <p:nvPr/>
        </p:nvSpPr>
        <p:spPr>
          <a:xfrm>
            <a:off x="8630491" y="2999086"/>
            <a:ext cx="752548" cy="1246495"/>
          </a:xfrm>
          <a:prstGeom prst="rect">
            <a:avLst/>
          </a:prstGeom>
          <a:noFill/>
        </p:spPr>
        <p:txBody>
          <a:bodyPr wrap="square" rtlCol="0">
            <a:spAutoFit/>
          </a:bodyPr>
          <a:lstStyle/>
          <a:p>
            <a:pPr algn="ctr"/>
            <a:r>
              <a:rPr lang="en-GB" sz="7500" dirty="0"/>
              <a:t>t</a:t>
            </a:r>
          </a:p>
        </p:txBody>
      </p:sp>
      <p:sp>
        <p:nvSpPr>
          <p:cNvPr id="20" name="Rectangle: Rounded Corners 19">
            <a:extLst>
              <a:ext uri="{FF2B5EF4-FFF2-40B4-BE49-F238E27FC236}">
                <a16:creationId xmlns:a16="http://schemas.microsoft.com/office/drawing/2014/main" id="{7CAFFB00-1A35-48CA-8353-6CDC8C251D77}"/>
              </a:ext>
            </a:extLst>
          </p:cNvPr>
          <p:cNvSpPr/>
          <p:nvPr/>
        </p:nvSpPr>
        <p:spPr>
          <a:xfrm>
            <a:off x="3410759" y="637698"/>
            <a:ext cx="5526157" cy="864566"/>
          </a:xfrm>
          <a:prstGeom prst="roundRect">
            <a:avLst/>
          </a:prstGeom>
          <a:solidFill>
            <a:srgbClr val="FF66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dirty="0">
                <a:solidFill>
                  <a:schemeClr val="tx1"/>
                </a:solidFill>
              </a:rPr>
              <a:t>‘</a:t>
            </a:r>
            <a:r>
              <a:rPr lang="en-GB" sz="4400" dirty="0" err="1">
                <a:solidFill>
                  <a:schemeClr val="tx1"/>
                </a:solidFill>
              </a:rPr>
              <a:t>i</a:t>
            </a:r>
            <a:r>
              <a:rPr lang="en-GB" sz="4400" dirty="0">
                <a:solidFill>
                  <a:schemeClr val="tx1"/>
                </a:solidFill>
              </a:rPr>
              <a:t>’ before ‘e’ only</a:t>
            </a:r>
          </a:p>
        </p:txBody>
      </p:sp>
      <p:pic>
        <p:nvPicPr>
          <p:cNvPr id="23" name="Picture 22">
            <a:extLst>
              <a:ext uri="{FF2B5EF4-FFF2-40B4-BE49-F238E27FC236}">
                <a16:creationId xmlns:a16="http://schemas.microsoft.com/office/drawing/2014/main" id="{EE2EAD46-A1BF-4F73-86EB-8F581E297D9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4707" y="4726744"/>
            <a:ext cx="2250250" cy="1627681"/>
          </a:xfrm>
          <a:prstGeom prst="rect">
            <a:avLst/>
          </a:prstGeom>
        </p:spPr>
      </p:pic>
      <p:pic>
        <p:nvPicPr>
          <p:cNvPr id="22" name="Picture 21">
            <a:extLst>
              <a:ext uri="{FF2B5EF4-FFF2-40B4-BE49-F238E27FC236}">
                <a16:creationId xmlns:a16="http://schemas.microsoft.com/office/drawing/2014/main" id="{8C833408-00EA-4AC7-A494-367EC5E5A04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91104" y="194085"/>
            <a:ext cx="896492" cy="896492"/>
          </a:xfrm>
          <a:prstGeom prst="rect">
            <a:avLst/>
          </a:prstGeom>
        </p:spPr>
      </p:pic>
    </p:spTree>
    <p:extLst>
      <p:ext uri="{BB962C8B-B14F-4D97-AF65-F5344CB8AC3E}">
        <p14:creationId xmlns:p14="http://schemas.microsoft.com/office/powerpoint/2010/main" val="1026344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7"/>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8"/>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2" grpId="0"/>
      <p:bldP spid="13" grpId="0"/>
      <p:bldP spid="14" grpId="0"/>
      <p:bldP spid="15" grpId="0"/>
      <p:bldP spid="16" grpId="0"/>
      <p:bldP spid="17" grpId="0"/>
      <p:bldP spid="18" grpId="0"/>
      <p:bldP spid="1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33D5FE6-2697-4C0C-BFEF-B1EB43F6EBE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9384" y="194085"/>
            <a:ext cx="1801368" cy="871728"/>
          </a:xfrm>
          <a:prstGeom prst="rect">
            <a:avLst/>
          </a:prstGeom>
        </p:spPr>
      </p:pic>
      <p:pic>
        <p:nvPicPr>
          <p:cNvPr id="7" name="Picture 6">
            <a:extLst>
              <a:ext uri="{FF2B5EF4-FFF2-40B4-BE49-F238E27FC236}">
                <a16:creationId xmlns:a16="http://schemas.microsoft.com/office/drawing/2014/main" id="{B2019707-82BE-488E-8A28-8F2D1DE0CDC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08300" y="194085"/>
            <a:ext cx="1004316" cy="1443228"/>
          </a:xfrm>
          <a:prstGeom prst="rect">
            <a:avLst/>
          </a:prstGeom>
        </p:spPr>
      </p:pic>
      <p:sp>
        <p:nvSpPr>
          <p:cNvPr id="8" name="TextBox 7">
            <a:extLst>
              <a:ext uri="{FF2B5EF4-FFF2-40B4-BE49-F238E27FC236}">
                <a16:creationId xmlns:a16="http://schemas.microsoft.com/office/drawing/2014/main" id="{B0F70260-6F9C-4077-BC4D-BF9EF2D40B34}"/>
              </a:ext>
            </a:extLst>
          </p:cNvPr>
          <p:cNvSpPr txBox="1"/>
          <p:nvPr/>
        </p:nvSpPr>
        <p:spPr>
          <a:xfrm>
            <a:off x="389319" y="1556219"/>
            <a:ext cx="11070454" cy="1246495"/>
          </a:xfrm>
          <a:prstGeom prst="rect">
            <a:avLst/>
          </a:prstGeom>
          <a:noFill/>
        </p:spPr>
        <p:txBody>
          <a:bodyPr wrap="square" rtlCol="0">
            <a:spAutoFit/>
          </a:bodyPr>
          <a:lstStyle/>
          <a:p>
            <a:pPr algn="ctr"/>
            <a:r>
              <a:rPr lang="en-GB" sz="7500" dirty="0" err="1"/>
              <a:t>s_f_i_ie_t</a:t>
            </a:r>
            <a:endParaRPr lang="en-GB" sz="7500" dirty="0"/>
          </a:p>
        </p:txBody>
      </p:sp>
      <p:sp>
        <p:nvSpPr>
          <p:cNvPr id="9" name="TextBox 8">
            <a:extLst>
              <a:ext uri="{FF2B5EF4-FFF2-40B4-BE49-F238E27FC236}">
                <a16:creationId xmlns:a16="http://schemas.microsoft.com/office/drawing/2014/main" id="{ED318A03-29D0-4E81-BBAF-BEAFE75C8083}"/>
              </a:ext>
            </a:extLst>
          </p:cNvPr>
          <p:cNvSpPr txBox="1"/>
          <p:nvPr/>
        </p:nvSpPr>
        <p:spPr>
          <a:xfrm>
            <a:off x="7114745" y="2970540"/>
            <a:ext cx="906758" cy="1246495"/>
          </a:xfrm>
          <a:prstGeom prst="rect">
            <a:avLst/>
          </a:prstGeom>
          <a:noFill/>
        </p:spPr>
        <p:txBody>
          <a:bodyPr wrap="square" rtlCol="0">
            <a:spAutoFit/>
          </a:bodyPr>
          <a:lstStyle/>
          <a:p>
            <a:pPr algn="ctr"/>
            <a:r>
              <a:rPr lang="en-GB" sz="7500" dirty="0"/>
              <a:t>s</a:t>
            </a:r>
          </a:p>
        </p:txBody>
      </p:sp>
      <p:sp>
        <p:nvSpPr>
          <p:cNvPr id="11" name="TextBox 10">
            <a:extLst>
              <a:ext uri="{FF2B5EF4-FFF2-40B4-BE49-F238E27FC236}">
                <a16:creationId xmlns:a16="http://schemas.microsoft.com/office/drawing/2014/main" id="{5C21B293-77EA-44D4-8554-F6A20CA05D9E}"/>
              </a:ext>
            </a:extLst>
          </p:cNvPr>
          <p:cNvSpPr txBox="1"/>
          <p:nvPr/>
        </p:nvSpPr>
        <p:spPr>
          <a:xfrm>
            <a:off x="6599020" y="2981342"/>
            <a:ext cx="698600" cy="1246495"/>
          </a:xfrm>
          <a:prstGeom prst="rect">
            <a:avLst/>
          </a:prstGeom>
          <a:noFill/>
        </p:spPr>
        <p:txBody>
          <a:bodyPr wrap="square" rtlCol="0">
            <a:spAutoFit/>
          </a:bodyPr>
          <a:lstStyle/>
          <a:p>
            <a:pPr algn="ctr"/>
            <a:r>
              <a:rPr lang="en-GB" sz="7500" dirty="0"/>
              <a:t>u</a:t>
            </a:r>
          </a:p>
        </p:txBody>
      </p:sp>
      <p:sp>
        <p:nvSpPr>
          <p:cNvPr id="12" name="TextBox 11">
            <a:extLst>
              <a:ext uri="{FF2B5EF4-FFF2-40B4-BE49-F238E27FC236}">
                <a16:creationId xmlns:a16="http://schemas.microsoft.com/office/drawing/2014/main" id="{37C923C9-3E0B-47BE-B084-C10F4997B5BF}"/>
              </a:ext>
            </a:extLst>
          </p:cNvPr>
          <p:cNvSpPr txBox="1"/>
          <p:nvPr/>
        </p:nvSpPr>
        <p:spPr>
          <a:xfrm>
            <a:off x="4998462" y="2979753"/>
            <a:ext cx="609682" cy="1246495"/>
          </a:xfrm>
          <a:prstGeom prst="rect">
            <a:avLst/>
          </a:prstGeom>
          <a:noFill/>
        </p:spPr>
        <p:txBody>
          <a:bodyPr wrap="square" rtlCol="0">
            <a:spAutoFit/>
          </a:bodyPr>
          <a:lstStyle/>
          <a:p>
            <a:pPr algn="ctr"/>
            <a:r>
              <a:rPr lang="en-GB" sz="7500" dirty="0"/>
              <a:t>f</a:t>
            </a:r>
          </a:p>
        </p:txBody>
      </p:sp>
      <p:sp>
        <p:nvSpPr>
          <p:cNvPr id="13" name="TextBox 12">
            <a:extLst>
              <a:ext uri="{FF2B5EF4-FFF2-40B4-BE49-F238E27FC236}">
                <a16:creationId xmlns:a16="http://schemas.microsoft.com/office/drawing/2014/main" id="{981446E5-D6F1-4885-9ED2-A4734D8C8A7D}"/>
              </a:ext>
            </a:extLst>
          </p:cNvPr>
          <p:cNvSpPr txBox="1"/>
          <p:nvPr/>
        </p:nvSpPr>
        <p:spPr>
          <a:xfrm>
            <a:off x="3467938" y="2992142"/>
            <a:ext cx="698600" cy="1246495"/>
          </a:xfrm>
          <a:prstGeom prst="rect">
            <a:avLst/>
          </a:prstGeom>
          <a:noFill/>
        </p:spPr>
        <p:txBody>
          <a:bodyPr wrap="square" rtlCol="0">
            <a:spAutoFit/>
          </a:bodyPr>
          <a:lstStyle/>
          <a:p>
            <a:pPr algn="ctr"/>
            <a:r>
              <a:rPr lang="en-GB" sz="7500" dirty="0"/>
              <a:t>f</a:t>
            </a:r>
          </a:p>
        </p:txBody>
      </p:sp>
      <p:sp>
        <p:nvSpPr>
          <p:cNvPr id="14" name="TextBox 13">
            <a:extLst>
              <a:ext uri="{FF2B5EF4-FFF2-40B4-BE49-F238E27FC236}">
                <a16:creationId xmlns:a16="http://schemas.microsoft.com/office/drawing/2014/main" id="{6532BDB5-5F89-4298-B9EB-5D6F28D690D1}"/>
              </a:ext>
            </a:extLst>
          </p:cNvPr>
          <p:cNvSpPr txBox="1"/>
          <p:nvPr/>
        </p:nvSpPr>
        <p:spPr>
          <a:xfrm>
            <a:off x="5958780" y="2975941"/>
            <a:ext cx="804065" cy="1246495"/>
          </a:xfrm>
          <a:prstGeom prst="rect">
            <a:avLst/>
          </a:prstGeom>
          <a:noFill/>
        </p:spPr>
        <p:txBody>
          <a:bodyPr wrap="square" rtlCol="0">
            <a:spAutoFit/>
          </a:bodyPr>
          <a:lstStyle/>
          <a:p>
            <a:pPr algn="ctr"/>
            <a:r>
              <a:rPr lang="en-GB" sz="7500" dirty="0" err="1"/>
              <a:t>i</a:t>
            </a:r>
            <a:endParaRPr lang="en-GB" sz="7500" dirty="0"/>
          </a:p>
        </p:txBody>
      </p:sp>
      <p:sp>
        <p:nvSpPr>
          <p:cNvPr id="21" name="TextBox 20">
            <a:extLst>
              <a:ext uri="{FF2B5EF4-FFF2-40B4-BE49-F238E27FC236}">
                <a16:creationId xmlns:a16="http://schemas.microsoft.com/office/drawing/2014/main" id="{5EDE7836-3104-42B7-B71E-3A795CC07B66}"/>
              </a:ext>
            </a:extLst>
          </p:cNvPr>
          <p:cNvSpPr txBox="1"/>
          <p:nvPr/>
        </p:nvSpPr>
        <p:spPr>
          <a:xfrm>
            <a:off x="3238500" y="4745208"/>
            <a:ext cx="5800725" cy="938719"/>
          </a:xfrm>
          <a:prstGeom prst="rect">
            <a:avLst/>
          </a:prstGeom>
          <a:noFill/>
        </p:spPr>
        <p:txBody>
          <a:bodyPr wrap="square" rtlCol="0">
            <a:spAutoFit/>
          </a:bodyPr>
          <a:lstStyle/>
          <a:p>
            <a:r>
              <a:rPr lang="en-GB" sz="5500" dirty="0"/>
              <a:t>Sufficient means…</a:t>
            </a:r>
          </a:p>
        </p:txBody>
      </p:sp>
      <p:sp>
        <p:nvSpPr>
          <p:cNvPr id="15" name="TextBox 14">
            <a:extLst>
              <a:ext uri="{FF2B5EF4-FFF2-40B4-BE49-F238E27FC236}">
                <a16:creationId xmlns:a16="http://schemas.microsoft.com/office/drawing/2014/main" id="{4FDF412B-EFA2-4256-BBA7-E9EAFF02AB75}"/>
              </a:ext>
            </a:extLst>
          </p:cNvPr>
          <p:cNvSpPr txBox="1"/>
          <p:nvPr/>
        </p:nvSpPr>
        <p:spPr>
          <a:xfrm>
            <a:off x="3966663" y="2981341"/>
            <a:ext cx="745110" cy="1246495"/>
          </a:xfrm>
          <a:prstGeom prst="rect">
            <a:avLst/>
          </a:prstGeom>
          <a:noFill/>
        </p:spPr>
        <p:txBody>
          <a:bodyPr wrap="square" rtlCol="0">
            <a:spAutoFit/>
          </a:bodyPr>
          <a:lstStyle/>
          <a:p>
            <a:pPr algn="ctr"/>
            <a:r>
              <a:rPr lang="en-GB" sz="7500" dirty="0"/>
              <a:t>c</a:t>
            </a:r>
          </a:p>
        </p:txBody>
      </p:sp>
      <p:sp>
        <p:nvSpPr>
          <p:cNvPr id="16" name="TextBox 15">
            <a:extLst>
              <a:ext uri="{FF2B5EF4-FFF2-40B4-BE49-F238E27FC236}">
                <a16:creationId xmlns:a16="http://schemas.microsoft.com/office/drawing/2014/main" id="{2F3A3511-7C0C-478A-9A9A-5108466FB061}"/>
              </a:ext>
            </a:extLst>
          </p:cNvPr>
          <p:cNvSpPr txBox="1"/>
          <p:nvPr/>
        </p:nvSpPr>
        <p:spPr>
          <a:xfrm>
            <a:off x="7779302" y="2959738"/>
            <a:ext cx="594101" cy="1246495"/>
          </a:xfrm>
          <a:prstGeom prst="rect">
            <a:avLst/>
          </a:prstGeom>
          <a:noFill/>
        </p:spPr>
        <p:txBody>
          <a:bodyPr wrap="square" rtlCol="0">
            <a:spAutoFit/>
          </a:bodyPr>
          <a:lstStyle/>
          <a:p>
            <a:pPr algn="ctr"/>
            <a:r>
              <a:rPr lang="en-GB" sz="7500" dirty="0" err="1"/>
              <a:t>i</a:t>
            </a:r>
            <a:endParaRPr lang="en-GB" sz="7500" dirty="0"/>
          </a:p>
        </p:txBody>
      </p:sp>
      <p:sp>
        <p:nvSpPr>
          <p:cNvPr id="17" name="TextBox 16">
            <a:extLst>
              <a:ext uri="{FF2B5EF4-FFF2-40B4-BE49-F238E27FC236}">
                <a16:creationId xmlns:a16="http://schemas.microsoft.com/office/drawing/2014/main" id="{F2613D5E-909A-492B-845E-B1FD21798CBC}"/>
              </a:ext>
            </a:extLst>
          </p:cNvPr>
          <p:cNvSpPr txBox="1"/>
          <p:nvPr/>
        </p:nvSpPr>
        <p:spPr>
          <a:xfrm>
            <a:off x="5566373" y="2970538"/>
            <a:ext cx="594101" cy="1246495"/>
          </a:xfrm>
          <a:prstGeom prst="rect">
            <a:avLst/>
          </a:prstGeom>
          <a:noFill/>
        </p:spPr>
        <p:txBody>
          <a:bodyPr wrap="square" rtlCol="0">
            <a:spAutoFit/>
          </a:bodyPr>
          <a:lstStyle/>
          <a:p>
            <a:pPr algn="ctr"/>
            <a:r>
              <a:rPr lang="en-GB" sz="7500" dirty="0"/>
              <a:t>e</a:t>
            </a:r>
          </a:p>
        </p:txBody>
      </p:sp>
      <p:sp>
        <p:nvSpPr>
          <p:cNvPr id="18" name="TextBox 17">
            <a:extLst>
              <a:ext uri="{FF2B5EF4-FFF2-40B4-BE49-F238E27FC236}">
                <a16:creationId xmlns:a16="http://schemas.microsoft.com/office/drawing/2014/main" id="{30B9712D-3A55-4328-8C8E-60CADAE6CF41}"/>
              </a:ext>
            </a:extLst>
          </p:cNvPr>
          <p:cNvSpPr txBox="1"/>
          <p:nvPr/>
        </p:nvSpPr>
        <p:spPr>
          <a:xfrm>
            <a:off x="8249574" y="2979753"/>
            <a:ext cx="594101" cy="1246495"/>
          </a:xfrm>
          <a:prstGeom prst="rect">
            <a:avLst/>
          </a:prstGeom>
          <a:noFill/>
        </p:spPr>
        <p:txBody>
          <a:bodyPr wrap="square" rtlCol="0">
            <a:spAutoFit/>
          </a:bodyPr>
          <a:lstStyle/>
          <a:p>
            <a:pPr algn="ctr"/>
            <a:r>
              <a:rPr lang="en-GB" sz="7500" dirty="0"/>
              <a:t>n</a:t>
            </a:r>
          </a:p>
        </p:txBody>
      </p:sp>
      <p:sp>
        <p:nvSpPr>
          <p:cNvPr id="19" name="TextBox 18">
            <a:extLst>
              <a:ext uri="{FF2B5EF4-FFF2-40B4-BE49-F238E27FC236}">
                <a16:creationId xmlns:a16="http://schemas.microsoft.com/office/drawing/2014/main" id="{9AE27760-4A5B-4CF0-BD66-48350915A8B9}"/>
              </a:ext>
            </a:extLst>
          </p:cNvPr>
          <p:cNvSpPr txBox="1"/>
          <p:nvPr/>
        </p:nvSpPr>
        <p:spPr>
          <a:xfrm>
            <a:off x="4484410" y="2970539"/>
            <a:ext cx="594101" cy="1246495"/>
          </a:xfrm>
          <a:prstGeom prst="rect">
            <a:avLst/>
          </a:prstGeom>
          <a:noFill/>
        </p:spPr>
        <p:txBody>
          <a:bodyPr wrap="square" rtlCol="0">
            <a:spAutoFit/>
          </a:bodyPr>
          <a:lstStyle/>
          <a:p>
            <a:pPr algn="ctr"/>
            <a:r>
              <a:rPr lang="en-GB" sz="7500" dirty="0"/>
              <a:t>t</a:t>
            </a:r>
          </a:p>
        </p:txBody>
      </p:sp>
      <p:sp>
        <p:nvSpPr>
          <p:cNvPr id="20" name="Rectangle: Rounded Corners 19">
            <a:extLst>
              <a:ext uri="{FF2B5EF4-FFF2-40B4-BE49-F238E27FC236}">
                <a16:creationId xmlns:a16="http://schemas.microsoft.com/office/drawing/2014/main" id="{27DAEC2E-A19F-4447-A9F6-0ADB6EB2B966}"/>
              </a:ext>
            </a:extLst>
          </p:cNvPr>
          <p:cNvSpPr/>
          <p:nvPr/>
        </p:nvSpPr>
        <p:spPr>
          <a:xfrm>
            <a:off x="3410759" y="637698"/>
            <a:ext cx="5526157" cy="864566"/>
          </a:xfrm>
          <a:prstGeom prst="roundRect">
            <a:avLst/>
          </a:prstGeom>
          <a:solidFill>
            <a:srgbClr val="FF66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dirty="0">
                <a:solidFill>
                  <a:schemeClr val="tx1"/>
                </a:solidFill>
              </a:rPr>
              <a:t>‘</a:t>
            </a:r>
            <a:r>
              <a:rPr lang="en-GB" sz="4400" dirty="0" err="1">
                <a:solidFill>
                  <a:schemeClr val="tx1"/>
                </a:solidFill>
              </a:rPr>
              <a:t>i</a:t>
            </a:r>
            <a:r>
              <a:rPr lang="en-GB" sz="4400" dirty="0">
                <a:solidFill>
                  <a:schemeClr val="tx1"/>
                </a:solidFill>
              </a:rPr>
              <a:t>’ before ‘e’ only</a:t>
            </a:r>
          </a:p>
        </p:txBody>
      </p:sp>
      <p:pic>
        <p:nvPicPr>
          <p:cNvPr id="24" name="Picture 23">
            <a:extLst>
              <a:ext uri="{FF2B5EF4-FFF2-40B4-BE49-F238E27FC236}">
                <a16:creationId xmlns:a16="http://schemas.microsoft.com/office/drawing/2014/main" id="{DDFFDFA1-0F5F-4843-90E3-1CFBFB3BF37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5965" y="3971320"/>
            <a:ext cx="1640738" cy="2387860"/>
          </a:xfrm>
          <a:prstGeom prst="rect">
            <a:avLst/>
          </a:prstGeom>
        </p:spPr>
      </p:pic>
      <p:pic>
        <p:nvPicPr>
          <p:cNvPr id="22" name="Picture 21">
            <a:extLst>
              <a:ext uri="{FF2B5EF4-FFF2-40B4-BE49-F238E27FC236}">
                <a16:creationId xmlns:a16="http://schemas.microsoft.com/office/drawing/2014/main" id="{361CEE80-D2AA-4BAF-ACFF-E25A097BB4F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91104" y="194085"/>
            <a:ext cx="896492" cy="896492"/>
          </a:xfrm>
          <a:prstGeom prst="rect">
            <a:avLst/>
          </a:prstGeom>
        </p:spPr>
      </p:pic>
    </p:spTree>
    <p:extLst>
      <p:ext uri="{BB962C8B-B14F-4D97-AF65-F5344CB8AC3E}">
        <p14:creationId xmlns:p14="http://schemas.microsoft.com/office/powerpoint/2010/main" val="4125982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7"/>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8"/>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9"/>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21"/>
                                        </p:tgtEl>
                                        <p:attrNameLst>
                                          <p:attrName>style.visibility</p:attrName>
                                        </p:attrNameLst>
                                      </p:cBhvr>
                                      <p:to>
                                        <p:strVal val="visible"/>
                                      </p:to>
                                    </p:set>
                                    <p:anim calcmode="lin" valueType="num">
                                      <p:cBhvr additive="base">
                                        <p:cTn id="47" dur="500" fill="hold"/>
                                        <p:tgtEl>
                                          <p:spTgt spid="21"/>
                                        </p:tgtEl>
                                        <p:attrNameLst>
                                          <p:attrName>ppt_x</p:attrName>
                                        </p:attrNameLst>
                                      </p:cBhvr>
                                      <p:tavLst>
                                        <p:tav tm="0">
                                          <p:val>
                                            <p:strVal val="#ppt_x"/>
                                          </p:val>
                                        </p:tav>
                                        <p:tav tm="100000">
                                          <p:val>
                                            <p:strVal val="#ppt_x"/>
                                          </p:val>
                                        </p:tav>
                                      </p:tavLst>
                                    </p:anim>
                                    <p:anim calcmode="lin" valueType="num">
                                      <p:cBhvr additive="base">
                                        <p:cTn id="48"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2" grpId="0"/>
      <p:bldP spid="13" grpId="0"/>
      <p:bldP spid="14" grpId="0"/>
      <p:bldP spid="21" grpId="0"/>
      <p:bldP spid="15" grpId="0"/>
      <p:bldP spid="16" grpId="0"/>
      <p:bldP spid="17" grpId="0"/>
      <p:bldP spid="18" grpId="0"/>
      <p:bldP spid="1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33D5FE6-2697-4C0C-BFEF-B1EB43F6EBE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9384" y="194085"/>
            <a:ext cx="1801368" cy="871728"/>
          </a:xfrm>
          <a:prstGeom prst="rect">
            <a:avLst/>
          </a:prstGeom>
        </p:spPr>
      </p:pic>
      <p:pic>
        <p:nvPicPr>
          <p:cNvPr id="7" name="Picture 6">
            <a:extLst>
              <a:ext uri="{FF2B5EF4-FFF2-40B4-BE49-F238E27FC236}">
                <a16:creationId xmlns:a16="http://schemas.microsoft.com/office/drawing/2014/main" id="{B2019707-82BE-488E-8A28-8F2D1DE0CDC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08300" y="194085"/>
            <a:ext cx="1004316" cy="1443228"/>
          </a:xfrm>
          <a:prstGeom prst="rect">
            <a:avLst/>
          </a:prstGeom>
        </p:spPr>
      </p:pic>
      <p:sp>
        <p:nvSpPr>
          <p:cNvPr id="8" name="TextBox 7">
            <a:extLst>
              <a:ext uri="{FF2B5EF4-FFF2-40B4-BE49-F238E27FC236}">
                <a16:creationId xmlns:a16="http://schemas.microsoft.com/office/drawing/2014/main" id="{B0F70260-6F9C-4077-BC4D-BF9EF2D40B34}"/>
              </a:ext>
            </a:extLst>
          </p:cNvPr>
          <p:cNvSpPr txBox="1"/>
          <p:nvPr/>
        </p:nvSpPr>
        <p:spPr>
          <a:xfrm>
            <a:off x="701336" y="1766656"/>
            <a:ext cx="11070454" cy="1246495"/>
          </a:xfrm>
          <a:prstGeom prst="rect">
            <a:avLst/>
          </a:prstGeom>
          <a:noFill/>
        </p:spPr>
        <p:txBody>
          <a:bodyPr wrap="square" rtlCol="0">
            <a:spAutoFit/>
          </a:bodyPr>
          <a:lstStyle/>
          <a:p>
            <a:pPr algn="ctr"/>
            <a:r>
              <a:rPr lang="en-GB" sz="7500" dirty="0"/>
              <a:t>variety</a:t>
            </a:r>
          </a:p>
        </p:txBody>
      </p:sp>
      <p:sp>
        <p:nvSpPr>
          <p:cNvPr id="9" name="TextBox 8">
            <a:extLst>
              <a:ext uri="{FF2B5EF4-FFF2-40B4-BE49-F238E27FC236}">
                <a16:creationId xmlns:a16="http://schemas.microsoft.com/office/drawing/2014/main" id="{ED318A03-29D0-4E81-BBAF-BEAFE75C8083}"/>
              </a:ext>
            </a:extLst>
          </p:cNvPr>
          <p:cNvSpPr txBox="1"/>
          <p:nvPr/>
        </p:nvSpPr>
        <p:spPr>
          <a:xfrm>
            <a:off x="4010521" y="3013149"/>
            <a:ext cx="737063" cy="1246495"/>
          </a:xfrm>
          <a:prstGeom prst="rect">
            <a:avLst/>
          </a:prstGeom>
          <a:noFill/>
        </p:spPr>
        <p:txBody>
          <a:bodyPr wrap="square" rtlCol="0">
            <a:spAutoFit/>
          </a:bodyPr>
          <a:lstStyle/>
          <a:p>
            <a:pPr algn="ctr"/>
            <a:r>
              <a:rPr lang="en-GB" sz="7500" dirty="0"/>
              <a:t>v</a:t>
            </a:r>
          </a:p>
        </p:txBody>
      </p:sp>
      <p:sp>
        <p:nvSpPr>
          <p:cNvPr id="11" name="TextBox 10">
            <a:extLst>
              <a:ext uri="{FF2B5EF4-FFF2-40B4-BE49-F238E27FC236}">
                <a16:creationId xmlns:a16="http://schemas.microsoft.com/office/drawing/2014/main" id="{5C21B293-77EA-44D4-8554-F6A20CA05D9E}"/>
              </a:ext>
            </a:extLst>
          </p:cNvPr>
          <p:cNvSpPr txBox="1"/>
          <p:nvPr/>
        </p:nvSpPr>
        <p:spPr>
          <a:xfrm>
            <a:off x="4685068" y="3013147"/>
            <a:ext cx="632136" cy="1246495"/>
          </a:xfrm>
          <a:prstGeom prst="rect">
            <a:avLst/>
          </a:prstGeom>
          <a:noFill/>
        </p:spPr>
        <p:txBody>
          <a:bodyPr wrap="square" rtlCol="0">
            <a:spAutoFit/>
          </a:bodyPr>
          <a:lstStyle/>
          <a:p>
            <a:pPr algn="ctr"/>
            <a:r>
              <a:rPr lang="en-GB" sz="7500" dirty="0"/>
              <a:t>a</a:t>
            </a:r>
          </a:p>
        </p:txBody>
      </p:sp>
      <p:sp>
        <p:nvSpPr>
          <p:cNvPr id="12" name="TextBox 11">
            <a:extLst>
              <a:ext uri="{FF2B5EF4-FFF2-40B4-BE49-F238E27FC236}">
                <a16:creationId xmlns:a16="http://schemas.microsoft.com/office/drawing/2014/main" id="{37C923C9-3E0B-47BE-B084-C10F4997B5BF}"/>
              </a:ext>
            </a:extLst>
          </p:cNvPr>
          <p:cNvSpPr txBox="1"/>
          <p:nvPr/>
        </p:nvSpPr>
        <p:spPr>
          <a:xfrm>
            <a:off x="5267125" y="3013148"/>
            <a:ext cx="659877" cy="1246495"/>
          </a:xfrm>
          <a:prstGeom prst="rect">
            <a:avLst/>
          </a:prstGeom>
          <a:noFill/>
        </p:spPr>
        <p:txBody>
          <a:bodyPr wrap="square" rtlCol="0">
            <a:spAutoFit/>
          </a:bodyPr>
          <a:lstStyle/>
          <a:p>
            <a:pPr algn="ctr"/>
            <a:r>
              <a:rPr lang="en-GB" sz="7500" dirty="0"/>
              <a:t>r</a:t>
            </a:r>
          </a:p>
        </p:txBody>
      </p:sp>
      <p:sp>
        <p:nvSpPr>
          <p:cNvPr id="13" name="TextBox 12">
            <a:extLst>
              <a:ext uri="{FF2B5EF4-FFF2-40B4-BE49-F238E27FC236}">
                <a16:creationId xmlns:a16="http://schemas.microsoft.com/office/drawing/2014/main" id="{981446E5-D6F1-4885-9ED2-A4734D8C8A7D}"/>
              </a:ext>
            </a:extLst>
          </p:cNvPr>
          <p:cNvSpPr txBox="1"/>
          <p:nvPr/>
        </p:nvSpPr>
        <p:spPr>
          <a:xfrm>
            <a:off x="5762327" y="3013149"/>
            <a:ext cx="606216" cy="1246495"/>
          </a:xfrm>
          <a:prstGeom prst="rect">
            <a:avLst/>
          </a:prstGeom>
          <a:noFill/>
        </p:spPr>
        <p:txBody>
          <a:bodyPr wrap="square" rtlCol="0">
            <a:spAutoFit/>
          </a:bodyPr>
          <a:lstStyle/>
          <a:p>
            <a:pPr algn="ctr"/>
            <a:r>
              <a:rPr lang="en-GB" sz="7500" dirty="0" err="1"/>
              <a:t>i</a:t>
            </a:r>
            <a:endParaRPr lang="en-GB" sz="7500" dirty="0"/>
          </a:p>
        </p:txBody>
      </p:sp>
      <p:sp>
        <p:nvSpPr>
          <p:cNvPr id="14" name="TextBox 13">
            <a:extLst>
              <a:ext uri="{FF2B5EF4-FFF2-40B4-BE49-F238E27FC236}">
                <a16:creationId xmlns:a16="http://schemas.microsoft.com/office/drawing/2014/main" id="{6532BDB5-5F89-4298-B9EB-5D6F28D690D1}"/>
              </a:ext>
            </a:extLst>
          </p:cNvPr>
          <p:cNvSpPr txBox="1"/>
          <p:nvPr/>
        </p:nvSpPr>
        <p:spPr>
          <a:xfrm>
            <a:off x="6172515" y="3013148"/>
            <a:ext cx="619155" cy="1246495"/>
          </a:xfrm>
          <a:prstGeom prst="rect">
            <a:avLst/>
          </a:prstGeom>
          <a:noFill/>
        </p:spPr>
        <p:txBody>
          <a:bodyPr wrap="square" rtlCol="0">
            <a:spAutoFit/>
          </a:bodyPr>
          <a:lstStyle/>
          <a:p>
            <a:pPr algn="ctr"/>
            <a:r>
              <a:rPr lang="en-GB" sz="7500" dirty="0"/>
              <a:t>e</a:t>
            </a:r>
          </a:p>
        </p:txBody>
      </p:sp>
      <p:sp>
        <p:nvSpPr>
          <p:cNvPr id="21" name="TextBox 20">
            <a:extLst>
              <a:ext uri="{FF2B5EF4-FFF2-40B4-BE49-F238E27FC236}">
                <a16:creationId xmlns:a16="http://schemas.microsoft.com/office/drawing/2014/main" id="{5EDE7836-3104-42B7-B71E-3A795CC07B66}"/>
              </a:ext>
            </a:extLst>
          </p:cNvPr>
          <p:cNvSpPr txBox="1"/>
          <p:nvPr/>
        </p:nvSpPr>
        <p:spPr>
          <a:xfrm>
            <a:off x="3057525" y="4516608"/>
            <a:ext cx="7391400" cy="1785104"/>
          </a:xfrm>
          <a:prstGeom prst="rect">
            <a:avLst/>
          </a:prstGeom>
          <a:noFill/>
        </p:spPr>
        <p:txBody>
          <a:bodyPr wrap="square" rtlCol="0">
            <a:spAutoFit/>
          </a:bodyPr>
          <a:lstStyle/>
          <a:p>
            <a:pPr algn="ctr"/>
            <a:r>
              <a:rPr lang="en-GB" sz="5500" dirty="0"/>
              <a:t>Variety means a diversity, range or difference.</a:t>
            </a:r>
          </a:p>
        </p:txBody>
      </p:sp>
      <p:sp>
        <p:nvSpPr>
          <p:cNvPr id="15" name="TextBox 14">
            <a:extLst>
              <a:ext uri="{FF2B5EF4-FFF2-40B4-BE49-F238E27FC236}">
                <a16:creationId xmlns:a16="http://schemas.microsoft.com/office/drawing/2014/main" id="{FE3BF979-C5C5-470E-A974-A86F91D22CB4}"/>
              </a:ext>
            </a:extLst>
          </p:cNvPr>
          <p:cNvSpPr txBox="1"/>
          <p:nvPr/>
        </p:nvSpPr>
        <p:spPr>
          <a:xfrm>
            <a:off x="6698314" y="3013148"/>
            <a:ext cx="578555" cy="1246495"/>
          </a:xfrm>
          <a:prstGeom prst="rect">
            <a:avLst/>
          </a:prstGeom>
          <a:noFill/>
        </p:spPr>
        <p:txBody>
          <a:bodyPr wrap="square" rtlCol="0">
            <a:spAutoFit/>
          </a:bodyPr>
          <a:lstStyle/>
          <a:p>
            <a:pPr algn="ctr"/>
            <a:r>
              <a:rPr lang="en-GB" sz="7500" dirty="0"/>
              <a:t>t</a:t>
            </a:r>
          </a:p>
        </p:txBody>
      </p:sp>
      <p:sp>
        <p:nvSpPr>
          <p:cNvPr id="16" name="TextBox 15">
            <a:extLst>
              <a:ext uri="{FF2B5EF4-FFF2-40B4-BE49-F238E27FC236}">
                <a16:creationId xmlns:a16="http://schemas.microsoft.com/office/drawing/2014/main" id="{1E92DCA9-84EA-4DAF-A69E-792531E22C56}"/>
              </a:ext>
            </a:extLst>
          </p:cNvPr>
          <p:cNvSpPr txBox="1"/>
          <p:nvPr/>
        </p:nvSpPr>
        <p:spPr>
          <a:xfrm>
            <a:off x="7174196" y="3013149"/>
            <a:ext cx="609777" cy="1246495"/>
          </a:xfrm>
          <a:prstGeom prst="rect">
            <a:avLst/>
          </a:prstGeom>
          <a:noFill/>
        </p:spPr>
        <p:txBody>
          <a:bodyPr wrap="square" rtlCol="0">
            <a:spAutoFit/>
          </a:bodyPr>
          <a:lstStyle/>
          <a:p>
            <a:pPr algn="ctr"/>
            <a:r>
              <a:rPr lang="en-GB" sz="7500" dirty="0"/>
              <a:t>y</a:t>
            </a:r>
          </a:p>
        </p:txBody>
      </p:sp>
      <p:sp>
        <p:nvSpPr>
          <p:cNvPr id="17" name="Rectangle: Rounded Corners 16">
            <a:extLst>
              <a:ext uri="{FF2B5EF4-FFF2-40B4-BE49-F238E27FC236}">
                <a16:creationId xmlns:a16="http://schemas.microsoft.com/office/drawing/2014/main" id="{17940EB8-D30B-44BA-B7F8-47185375559F}"/>
              </a:ext>
            </a:extLst>
          </p:cNvPr>
          <p:cNvSpPr/>
          <p:nvPr/>
        </p:nvSpPr>
        <p:spPr>
          <a:xfrm>
            <a:off x="3410759" y="637698"/>
            <a:ext cx="5526157" cy="864566"/>
          </a:xfrm>
          <a:prstGeom prst="roundRect">
            <a:avLst/>
          </a:prstGeom>
          <a:solidFill>
            <a:srgbClr val="FF66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dirty="0">
                <a:solidFill>
                  <a:schemeClr val="tx1"/>
                </a:solidFill>
              </a:rPr>
              <a:t>‘</a:t>
            </a:r>
            <a:r>
              <a:rPr lang="en-GB" sz="4400" dirty="0" err="1">
                <a:solidFill>
                  <a:schemeClr val="tx1"/>
                </a:solidFill>
              </a:rPr>
              <a:t>i</a:t>
            </a:r>
            <a:r>
              <a:rPr lang="en-GB" sz="4400" dirty="0">
                <a:solidFill>
                  <a:schemeClr val="tx1"/>
                </a:solidFill>
              </a:rPr>
              <a:t>’ before ‘e’ only</a:t>
            </a:r>
          </a:p>
        </p:txBody>
      </p:sp>
      <p:pic>
        <p:nvPicPr>
          <p:cNvPr id="19" name="Picture 18">
            <a:extLst>
              <a:ext uri="{FF2B5EF4-FFF2-40B4-BE49-F238E27FC236}">
                <a16:creationId xmlns:a16="http://schemas.microsoft.com/office/drawing/2014/main" id="{F735479C-DF77-460A-90EA-E1C482C5DAC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4707" y="4726744"/>
            <a:ext cx="2250250" cy="1627681"/>
          </a:xfrm>
          <a:prstGeom prst="rect">
            <a:avLst/>
          </a:prstGeom>
        </p:spPr>
      </p:pic>
      <p:pic>
        <p:nvPicPr>
          <p:cNvPr id="18" name="Picture 17">
            <a:extLst>
              <a:ext uri="{FF2B5EF4-FFF2-40B4-BE49-F238E27FC236}">
                <a16:creationId xmlns:a16="http://schemas.microsoft.com/office/drawing/2014/main" id="{20E9C9CB-8983-480A-B4F3-38BB720E5E8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91104" y="194085"/>
            <a:ext cx="896492" cy="896492"/>
          </a:xfrm>
          <a:prstGeom prst="rect">
            <a:avLst/>
          </a:prstGeom>
        </p:spPr>
      </p:pic>
    </p:spTree>
    <p:extLst>
      <p:ext uri="{BB962C8B-B14F-4D97-AF65-F5344CB8AC3E}">
        <p14:creationId xmlns:p14="http://schemas.microsoft.com/office/powerpoint/2010/main" val="1963392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2" grpId="0"/>
      <p:bldP spid="13" grpId="0"/>
      <p:bldP spid="14" grpId="0"/>
      <p:bldP spid="15" grpId="0"/>
      <p:bldP spid="1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33D5FE6-2697-4C0C-BFEF-B1EB43F6EBE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9384" y="194085"/>
            <a:ext cx="1801368" cy="871728"/>
          </a:xfrm>
          <a:prstGeom prst="rect">
            <a:avLst/>
          </a:prstGeom>
        </p:spPr>
      </p:pic>
      <p:pic>
        <p:nvPicPr>
          <p:cNvPr id="7" name="Picture 6">
            <a:extLst>
              <a:ext uri="{FF2B5EF4-FFF2-40B4-BE49-F238E27FC236}">
                <a16:creationId xmlns:a16="http://schemas.microsoft.com/office/drawing/2014/main" id="{B2019707-82BE-488E-8A28-8F2D1DE0CDC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08300" y="194085"/>
            <a:ext cx="1004316" cy="1443228"/>
          </a:xfrm>
          <a:prstGeom prst="rect">
            <a:avLst/>
          </a:prstGeom>
        </p:spPr>
      </p:pic>
      <p:sp>
        <p:nvSpPr>
          <p:cNvPr id="8" name="TextBox 7">
            <a:extLst>
              <a:ext uri="{FF2B5EF4-FFF2-40B4-BE49-F238E27FC236}">
                <a16:creationId xmlns:a16="http://schemas.microsoft.com/office/drawing/2014/main" id="{B0F70260-6F9C-4077-BC4D-BF9EF2D40B34}"/>
              </a:ext>
            </a:extLst>
          </p:cNvPr>
          <p:cNvSpPr txBox="1"/>
          <p:nvPr/>
        </p:nvSpPr>
        <p:spPr>
          <a:xfrm>
            <a:off x="389319" y="1556219"/>
            <a:ext cx="11070454" cy="1246495"/>
          </a:xfrm>
          <a:prstGeom prst="rect">
            <a:avLst/>
          </a:prstGeom>
          <a:noFill/>
        </p:spPr>
        <p:txBody>
          <a:bodyPr wrap="square" rtlCol="0">
            <a:spAutoFit/>
          </a:bodyPr>
          <a:lstStyle/>
          <a:p>
            <a:pPr algn="ctr"/>
            <a:r>
              <a:rPr lang="en-GB" sz="7500" dirty="0" err="1"/>
              <a:t>v_r_e_y</a:t>
            </a:r>
            <a:endParaRPr lang="en-GB" sz="7500" dirty="0"/>
          </a:p>
        </p:txBody>
      </p:sp>
      <p:sp>
        <p:nvSpPr>
          <p:cNvPr id="9" name="TextBox 8">
            <a:extLst>
              <a:ext uri="{FF2B5EF4-FFF2-40B4-BE49-F238E27FC236}">
                <a16:creationId xmlns:a16="http://schemas.microsoft.com/office/drawing/2014/main" id="{ED318A03-29D0-4E81-BBAF-BEAFE75C8083}"/>
              </a:ext>
            </a:extLst>
          </p:cNvPr>
          <p:cNvSpPr txBox="1"/>
          <p:nvPr/>
        </p:nvSpPr>
        <p:spPr>
          <a:xfrm>
            <a:off x="7430009" y="2970540"/>
            <a:ext cx="664557" cy="1246495"/>
          </a:xfrm>
          <a:prstGeom prst="rect">
            <a:avLst/>
          </a:prstGeom>
          <a:noFill/>
        </p:spPr>
        <p:txBody>
          <a:bodyPr wrap="square" rtlCol="0">
            <a:spAutoFit/>
          </a:bodyPr>
          <a:lstStyle/>
          <a:p>
            <a:pPr algn="ctr"/>
            <a:r>
              <a:rPr lang="en-GB" sz="7500" dirty="0"/>
              <a:t>v</a:t>
            </a:r>
          </a:p>
        </p:txBody>
      </p:sp>
      <p:sp>
        <p:nvSpPr>
          <p:cNvPr id="11" name="TextBox 10">
            <a:extLst>
              <a:ext uri="{FF2B5EF4-FFF2-40B4-BE49-F238E27FC236}">
                <a16:creationId xmlns:a16="http://schemas.microsoft.com/office/drawing/2014/main" id="{5C21B293-77EA-44D4-8554-F6A20CA05D9E}"/>
              </a:ext>
            </a:extLst>
          </p:cNvPr>
          <p:cNvSpPr txBox="1"/>
          <p:nvPr/>
        </p:nvSpPr>
        <p:spPr>
          <a:xfrm>
            <a:off x="4461527" y="2951115"/>
            <a:ext cx="698600" cy="1246495"/>
          </a:xfrm>
          <a:prstGeom prst="rect">
            <a:avLst/>
          </a:prstGeom>
          <a:noFill/>
        </p:spPr>
        <p:txBody>
          <a:bodyPr wrap="square" rtlCol="0">
            <a:spAutoFit/>
          </a:bodyPr>
          <a:lstStyle/>
          <a:p>
            <a:pPr algn="ctr"/>
            <a:r>
              <a:rPr lang="en-GB" sz="7500" dirty="0"/>
              <a:t>a</a:t>
            </a:r>
          </a:p>
        </p:txBody>
      </p:sp>
      <p:sp>
        <p:nvSpPr>
          <p:cNvPr id="12" name="TextBox 11">
            <a:extLst>
              <a:ext uri="{FF2B5EF4-FFF2-40B4-BE49-F238E27FC236}">
                <a16:creationId xmlns:a16="http://schemas.microsoft.com/office/drawing/2014/main" id="{37C923C9-3E0B-47BE-B084-C10F4997B5BF}"/>
              </a:ext>
            </a:extLst>
          </p:cNvPr>
          <p:cNvSpPr txBox="1"/>
          <p:nvPr/>
        </p:nvSpPr>
        <p:spPr>
          <a:xfrm>
            <a:off x="5030017" y="2951115"/>
            <a:ext cx="633867" cy="1246495"/>
          </a:xfrm>
          <a:prstGeom prst="rect">
            <a:avLst/>
          </a:prstGeom>
          <a:noFill/>
        </p:spPr>
        <p:txBody>
          <a:bodyPr wrap="square" rtlCol="0">
            <a:spAutoFit/>
          </a:bodyPr>
          <a:lstStyle/>
          <a:p>
            <a:pPr algn="ctr"/>
            <a:r>
              <a:rPr lang="en-GB" sz="7500" dirty="0"/>
              <a:t>r</a:t>
            </a:r>
          </a:p>
        </p:txBody>
      </p:sp>
      <p:sp>
        <p:nvSpPr>
          <p:cNvPr id="13" name="TextBox 12">
            <a:extLst>
              <a:ext uri="{FF2B5EF4-FFF2-40B4-BE49-F238E27FC236}">
                <a16:creationId xmlns:a16="http://schemas.microsoft.com/office/drawing/2014/main" id="{981446E5-D6F1-4885-9ED2-A4734D8C8A7D}"/>
              </a:ext>
            </a:extLst>
          </p:cNvPr>
          <p:cNvSpPr txBox="1"/>
          <p:nvPr/>
        </p:nvSpPr>
        <p:spPr>
          <a:xfrm>
            <a:off x="7076884" y="2970540"/>
            <a:ext cx="481574" cy="1246495"/>
          </a:xfrm>
          <a:prstGeom prst="rect">
            <a:avLst/>
          </a:prstGeom>
          <a:noFill/>
        </p:spPr>
        <p:txBody>
          <a:bodyPr wrap="square" rtlCol="0">
            <a:spAutoFit/>
          </a:bodyPr>
          <a:lstStyle/>
          <a:p>
            <a:pPr algn="ctr"/>
            <a:r>
              <a:rPr lang="en-GB" sz="7500" dirty="0" err="1"/>
              <a:t>i</a:t>
            </a:r>
            <a:endParaRPr lang="en-GB" sz="7500" dirty="0"/>
          </a:p>
        </p:txBody>
      </p:sp>
      <p:sp>
        <p:nvSpPr>
          <p:cNvPr id="14" name="TextBox 13">
            <a:extLst>
              <a:ext uri="{FF2B5EF4-FFF2-40B4-BE49-F238E27FC236}">
                <a16:creationId xmlns:a16="http://schemas.microsoft.com/office/drawing/2014/main" id="{6532BDB5-5F89-4298-B9EB-5D6F28D690D1}"/>
              </a:ext>
            </a:extLst>
          </p:cNvPr>
          <p:cNvSpPr txBox="1"/>
          <p:nvPr/>
        </p:nvSpPr>
        <p:spPr>
          <a:xfrm>
            <a:off x="6096001" y="2975941"/>
            <a:ext cx="557114" cy="1246495"/>
          </a:xfrm>
          <a:prstGeom prst="rect">
            <a:avLst/>
          </a:prstGeom>
          <a:noFill/>
        </p:spPr>
        <p:txBody>
          <a:bodyPr wrap="square" rtlCol="0">
            <a:spAutoFit/>
          </a:bodyPr>
          <a:lstStyle/>
          <a:p>
            <a:pPr algn="ctr"/>
            <a:r>
              <a:rPr lang="en-GB" sz="7500" dirty="0"/>
              <a:t>e</a:t>
            </a:r>
          </a:p>
        </p:txBody>
      </p:sp>
      <p:sp>
        <p:nvSpPr>
          <p:cNvPr id="21" name="TextBox 20">
            <a:extLst>
              <a:ext uri="{FF2B5EF4-FFF2-40B4-BE49-F238E27FC236}">
                <a16:creationId xmlns:a16="http://schemas.microsoft.com/office/drawing/2014/main" id="{5EDE7836-3104-42B7-B71E-3A795CC07B66}"/>
              </a:ext>
            </a:extLst>
          </p:cNvPr>
          <p:cNvSpPr txBox="1"/>
          <p:nvPr/>
        </p:nvSpPr>
        <p:spPr>
          <a:xfrm>
            <a:off x="3390900" y="4745208"/>
            <a:ext cx="6372225" cy="938719"/>
          </a:xfrm>
          <a:prstGeom prst="rect">
            <a:avLst/>
          </a:prstGeom>
          <a:noFill/>
        </p:spPr>
        <p:txBody>
          <a:bodyPr wrap="square" rtlCol="0">
            <a:spAutoFit/>
          </a:bodyPr>
          <a:lstStyle/>
          <a:p>
            <a:r>
              <a:rPr lang="en-GB" sz="5500" dirty="0"/>
              <a:t>Variety means…</a:t>
            </a:r>
          </a:p>
        </p:txBody>
      </p:sp>
      <p:sp>
        <p:nvSpPr>
          <p:cNvPr id="15" name="TextBox 14">
            <a:extLst>
              <a:ext uri="{FF2B5EF4-FFF2-40B4-BE49-F238E27FC236}">
                <a16:creationId xmlns:a16="http://schemas.microsoft.com/office/drawing/2014/main" id="{4FDF412B-EFA2-4256-BBA7-E9EAFF02AB75}"/>
              </a:ext>
            </a:extLst>
          </p:cNvPr>
          <p:cNvSpPr txBox="1"/>
          <p:nvPr/>
        </p:nvSpPr>
        <p:spPr>
          <a:xfrm>
            <a:off x="5567365" y="2951115"/>
            <a:ext cx="557114" cy="1246495"/>
          </a:xfrm>
          <a:prstGeom prst="rect">
            <a:avLst/>
          </a:prstGeom>
          <a:noFill/>
        </p:spPr>
        <p:txBody>
          <a:bodyPr wrap="square" rtlCol="0">
            <a:spAutoFit/>
          </a:bodyPr>
          <a:lstStyle/>
          <a:p>
            <a:pPr algn="ctr"/>
            <a:r>
              <a:rPr lang="en-GB" sz="7500" dirty="0"/>
              <a:t>t</a:t>
            </a:r>
          </a:p>
        </p:txBody>
      </p:sp>
      <p:sp>
        <p:nvSpPr>
          <p:cNvPr id="16" name="TextBox 15">
            <a:extLst>
              <a:ext uri="{FF2B5EF4-FFF2-40B4-BE49-F238E27FC236}">
                <a16:creationId xmlns:a16="http://schemas.microsoft.com/office/drawing/2014/main" id="{2F3A3511-7C0C-478A-9A9A-5108466FB061}"/>
              </a:ext>
            </a:extLst>
          </p:cNvPr>
          <p:cNvSpPr txBox="1"/>
          <p:nvPr/>
        </p:nvSpPr>
        <p:spPr>
          <a:xfrm>
            <a:off x="6632997" y="2951114"/>
            <a:ext cx="501704" cy="1246495"/>
          </a:xfrm>
          <a:prstGeom prst="rect">
            <a:avLst/>
          </a:prstGeom>
          <a:noFill/>
        </p:spPr>
        <p:txBody>
          <a:bodyPr wrap="square" rtlCol="0">
            <a:spAutoFit/>
          </a:bodyPr>
          <a:lstStyle/>
          <a:p>
            <a:pPr algn="ctr"/>
            <a:r>
              <a:rPr lang="en-GB" sz="7500" dirty="0"/>
              <a:t>y</a:t>
            </a:r>
          </a:p>
        </p:txBody>
      </p:sp>
      <p:sp>
        <p:nvSpPr>
          <p:cNvPr id="17" name="Rectangle: Rounded Corners 16">
            <a:extLst>
              <a:ext uri="{FF2B5EF4-FFF2-40B4-BE49-F238E27FC236}">
                <a16:creationId xmlns:a16="http://schemas.microsoft.com/office/drawing/2014/main" id="{1632017F-523A-4A6C-9F22-AAFF2034F543}"/>
              </a:ext>
            </a:extLst>
          </p:cNvPr>
          <p:cNvSpPr/>
          <p:nvPr/>
        </p:nvSpPr>
        <p:spPr>
          <a:xfrm>
            <a:off x="3410759" y="637698"/>
            <a:ext cx="5526157" cy="864566"/>
          </a:xfrm>
          <a:prstGeom prst="roundRect">
            <a:avLst/>
          </a:prstGeom>
          <a:solidFill>
            <a:srgbClr val="FF66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dirty="0">
                <a:solidFill>
                  <a:schemeClr val="tx1"/>
                </a:solidFill>
              </a:rPr>
              <a:t>‘</a:t>
            </a:r>
            <a:r>
              <a:rPr lang="en-GB" sz="4400" dirty="0" err="1">
                <a:solidFill>
                  <a:schemeClr val="tx1"/>
                </a:solidFill>
              </a:rPr>
              <a:t>i</a:t>
            </a:r>
            <a:r>
              <a:rPr lang="en-GB" sz="4400" dirty="0">
                <a:solidFill>
                  <a:schemeClr val="tx1"/>
                </a:solidFill>
              </a:rPr>
              <a:t>’ before ‘e’ only</a:t>
            </a:r>
          </a:p>
        </p:txBody>
      </p:sp>
      <p:pic>
        <p:nvPicPr>
          <p:cNvPr id="18" name="Picture 17">
            <a:extLst>
              <a:ext uri="{FF2B5EF4-FFF2-40B4-BE49-F238E27FC236}">
                <a16:creationId xmlns:a16="http://schemas.microsoft.com/office/drawing/2014/main" id="{94C35EAA-F813-4576-8B6C-80A0E32635B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5965" y="3971320"/>
            <a:ext cx="1640738" cy="2387860"/>
          </a:xfrm>
          <a:prstGeom prst="rect">
            <a:avLst/>
          </a:prstGeom>
        </p:spPr>
      </p:pic>
      <p:pic>
        <p:nvPicPr>
          <p:cNvPr id="19" name="Picture 18">
            <a:extLst>
              <a:ext uri="{FF2B5EF4-FFF2-40B4-BE49-F238E27FC236}">
                <a16:creationId xmlns:a16="http://schemas.microsoft.com/office/drawing/2014/main" id="{10CBEB1E-863E-4392-9147-805F8BF9A46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91104" y="194085"/>
            <a:ext cx="896492" cy="896492"/>
          </a:xfrm>
          <a:prstGeom prst="rect">
            <a:avLst/>
          </a:prstGeom>
        </p:spPr>
      </p:pic>
    </p:spTree>
    <p:extLst>
      <p:ext uri="{BB962C8B-B14F-4D97-AF65-F5344CB8AC3E}">
        <p14:creationId xmlns:p14="http://schemas.microsoft.com/office/powerpoint/2010/main" val="2229897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21"/>
                                        </p:tgtEl>
                                        <p:attrNameLst>
                                          <p:attrName>style.visibility</p:attrName>
                                        </p:attrNameLst>
                                      </p:cBhvr>
                                      <p:to>
                                        <p:strVal val="visible"/>
                                      </p:to>
                                    </p:set>
                                    <p:anim calcmode="lin" valueType="num">
                                      <p:cBhvr additive="base">
                                        <p:cTn id="35" dur="500" fill="hold"/>
                                        <p:tgtEl>
                                          <p:spTgt spid="21"/>
                                        </p:tgtEl>
                                        <p:attrNameLst>
                                          <p:attrName>ppt_x</p:attrName>
                                        </p:attrNameLst>
                                      </p:cBhvr>
                                      <p:tavLst>
                                        <p:tav tm="0">
                                          <p:val>
                                            <p:strVal val="#ppt_x"/>
                                          </p:val>
                                        </p:tav>
                                        <p:tav tm="100000">
                                          <p:val>
                                            <p:strVal val="#ppt_x"/>
                                          </p:val>
                                        </p:tav>
                                      </p:tavLst>
                                    </p:anim>
                                    <p:anim calcmode="lin" valueType="num">
                                      <p:cBhvr additive="base">
                                        <p:cTn id="36"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2" grpId="0"/>
      <p:bldP spid="13" grpId="0"/>
      <p:bldP spid="14" grpId="0"/>
      <p:bldP spid="21" grpId="0"/>
      <p:bldP spid="15" grpId="0"/>
      <p:bldP spid="1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33D5FE6-2697-4C0C-BFEF-B1EB43F6EBE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9384" y="194085"/>
            <a:ext cx="1801368" cy="871728"/>
          </a:xfrm>
          <a:prstGeom prst="rect">
            <a:avLst/>
          </a:prstGeom>
        </p:spPr>
      </p:pic>
      <p:pic>
        <p:nvPicPr>
          <p:cNvPr id="7" name="Picture 6">
            <a:extLst>
              <a:ext uri="{FF2B5EF4-FFF2-40B4-BE49-F238E27FC236}">
                <a16:creationId xmlns:a16="http://schemas.microsoft.com/office/drawing/2014/main" id="{B2019707-82BE-488E-8A28-8F2D1DE0CDC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08300" y="194085"/>
            <a:ext cx="1004316" cy="1443228"/>
          </a:xfrm>
          <a:prstGeom prst="rect">
            <a:avLst/>
          </a:prstGeom>
        </p:spPr>
      </p:pic>
      <p:sp>
        <p:nvSpPr>
          <p:cNvPr id="8" name="TextBox 7">
            <a:extLst>
              <a:ext uri="{FF2B5EF4-FFF2-40B4-BE49-F238E27FC236}">
                <a16:creationId xmlns:a16="http://schemas.microsoft.com/office/drawing/2014/main" id="{B0F70260-6F9C-4077-BC4D-BF9EF2D40B34}"/>
              </a:ext>
            </a:extLst>
          </p:cNvPr>
          <p:cNvSpPr txBox="1"/>
          <p:nvPr/>
        </p:nvSpPr>
        <p:spPr>
          <a:xfrm>
            <a:off x="701336" y="1766656"/>
            <a:ext cx="11070454" cy="1246495"/>
          </a:xfrm>
          <a:prstGeom prst="rect">
            <a:avLst/>
          </a:prstGeom>
          <a:noFill/>
        </p:spPr>
        <p:txBody>
          <a:bodyPr wrap="square" rtlCol="0">
            <a:spAutoFit/>
          </a:bodyPr>
          <a:lstStyle/>
          <a:p>
            <a:pPr algn="ctr"/>
            <a:r>
              <a:rPr lang="en-GB" sz="7500" dirty="0"/>
              <a:t>foreign</a:t>
            </a:r>
          </a:p>
        </p:txBody>
      </p:sp>
      <p:sp>
        <p:nvSpPr>
          <p:cNvPr id="9" name="TextBox 8">
            <a:extLst>
              <a:ext uri="{FF2B5EF4-FFF2-40B4-BE49-F238E27FC236}">
                <a16:creationId xmlns:a16="http://schemas.microsoft.com/office/drawing/2014/main" id="{ED318A03-29D0-4E81-BBAF-BEAFE75C8083}"/>
              </a:ext>
            </a:extLst>
          </p:cNvPr>
          <p:cNvSpPr txBox="1"/>
          <p:nvPr/>
        </p:nvSpPr>
        <p:spPr>
          <a:xfrm>
            <a:off x="3845501" y="3013151"/>
            <a:ext cx="1154097" cy="1246495"/>
          </a:xfrm>
          <a:prstGeom prst="rect">
            <a:avLst/>
          </a:prstGeom>
          <a:noFill/>
        </p:spPr>
        <p:txBody>
          <a:bodyPr wrap="square" rtlCol="0">
            <a:spAutoFit/>
          </a:bodyPr>
          <a:lstStyle/>
          <a:p>
            <a:pPr algn="ctr"/>
            <a:r>
              <a:rPr lang="en-GB" sz="7500" dirty="0"/>
              <a:t>f</a:t>
            </a:r>
          </a:p>
        </p:txBody>
      </p:sp>
      <p:sp>
        <p:nvSpPr>
          <p:cNvPr id="11" name="TextBox 10">
            <a:extLst>
              <a:ext uri="{FF2B5EF4-FFF2-40B4-BE49-F238E27FC236}">
                <a16:creationId xmlns:a16="http://schemas.microsoft.com/office/drawing/2014/main" id="{5C21B293-77EA-44D4-8554-F6A20CA05D9E}"/>
              </a:ext>
            </a:extLst>
          </p:cNvPr>
          <p:cNvSpPr txBox="1"/>
          <p:nvPr/>
        </p:nvSpPr>
        <p:spPr>
          <a:xfrm>
            <a:off x="4521832" y="2967009"/>
            <a:ext cx="891791" cy="1246495"/>
          </a:xfrm>
          <a:prstGeom prst="rect">
            <a:avLst/>
          </a:prstGeom>
          <a:noFill/>
        </p:spPr>
        <p:txBody>
          <a:bodyPr wrap="square" rtlCol="0">
            <a:spAutoFit/>
          </a:bodyPr>
          <a:lstStyle/>
          <a:p>
            <a:pPr algn="ctr"/>
            <a:r>
              <a:rPr lang="en-GB" sz="7500" dirty="0"/>
              <a:t>o</a:t>
            </a:r>
          </a:p>
        </p:txBody>
      </p:sp>
      <p:sp>
        <p:nvSpPr>
          <p:cNvPr id="12" name="TextBox 11">
            <a:extLst>
              <a:ext uri="{FF2B5EF4-FFF2-40B4-BE49-F238E27FC236}">
                <a16:creationId xmlns:a16="http://schemas.microsoft.com/office/drawing/2014/main" id="{37C923C9-3E0B-47BE-B084-C10F4997B5BF}"/>
              </a:ext>
            </a:extLst>
          </p:cNvPr>
          <p:cNvSpPr txBox="1"/>
          <p:nvPr/>
        </p:nvSpPr>
        <p:spPr>
          <a:xfrm>
            <a:off x="5192278" y="2990080"/>
            <a:ext cx="656280" cy="1246495"/>
          </a:xfrm>
          <a:prstGeom prst="rect">
            <a:avLst/>
          </a:prstGeom>
          <a:noFill/>
        </p:spPr>
        <p:txBody>
          <a:bodyPr wrap="square" rtlCol="0">
            <a:spAutoFit/>
          </a:bodyPr>
          <a:lstStyle/>
          <a:p>
            <a:pPr algn="ctr"/>
            <a:r>
              <a:rPr lang="en-GB" sz="7500" dirty="0"/>
              <a:t>r</a:t>
            </a:r>
          </a:p>
        </p:txBody>
      </p:sp>
      <p:sp>
        <p:nvSpPr>
          <p:cNvPr id="13" name="TextBox 12">
            <a:extLst>
              <a:ext uri="{FF2B5EF4-FFF2-40B4-BE49-F238E27FC236}">
                <a16:creationId xmlns:a16="http://schemas.microsoft.com/office/drawing/2014/main" id="{981446E5-D6F1-4885-9ED2-A4734D8C8A7D}"/>
              </a:ext>
            </a:extLst>
          </p:cNvPr>
          <p:cNvSpPr txBox="1"/>
          <p:nvPr/>
        </p:nvSpPr>
        <p:spPr>
          <a:xfrm>
            <a:off x="5707913" y="2991900"/>
            <a:ext cx="770693" cy="1246495"/>
          </a:xfrm>
          <a:prstGeom prst="rect">
            <a:avLst/>
          </a:prstGeom>
          <a:noFill/>
        </p:spPr>
        <p:txBody>
          <a:bodyPr wrap="square" rtlCol="0">
            <a:spAutoFit/>
          </a:bodyPr>
          <a:lstStyle/>
          <a:p>
            <a:pPr algn="ctr"/>
            <a:r>
              <a:rPr lang="en-GB" sz="7500" dirty="0"/>
              <a:t>e</a:t>
            </a:r>
          </a:p>
        </p:txBody>
      </p:sp>
      <p:sp>
        <p:nvSpPr>
          <p:cNvPr id="14" name="TextBox 13">
            <a:extLst>
              <a:ext uri="{FF2B5EF4-FFF2-40B4-BE49-F238E27FC236}">
                <a16:creationId xmlns:a16="http://schemas.microsoft.com/office/drawing/2014/main" id="{6532BDB5-5F89-4298-B9EB-5D6F28D690D1}"/>
              </a:ext>
            </a:extLst>
          </p:cNvPr>
          <p:cNvSpPr txBox="1"/>
          <p:nvPr/>
        </p:nvSpPr>
        <p:spPr>
          <a:xfrm>
            <a:off x="6111091" y="3003245"/>
            <a:ext cx="728415" cy="1246495"/>
          </a:xfrm>
          <a:prstGeom prst="rect">
            <a:avLst/>
          </a:prstGeom>
          <a:noFill/>
        </p:spPr>
        <p:txBody>
          <a:bodyPr wrap="square" rtlCol="0">
            <a:spAutoFit/>
          </a:bodyPr>
          <a:lstStyle/>
          <a:p>
            <a:pPr algn="ctr"/>
            <a:r>
              <a:rPr lang="en-GB" sz="7500" dirty="0" err="1"/>
              <a:t>i</a:t>
            </a:r>
            <a:endParaRPr lang="en-GB" sz="7500" dirty="0"/>
          </a:p>
        </p:txBody>
      </p:sp>
      <p:sp>
        <p:nvSpPr>
          <p:cNvPr id="15" name="TextBox 14">
            <a:extLst>
              <a:ext uri="{FF2B5EF4-FFF2-40B4-BE49-F238E27FC236}">
                <a16:creationId xmlns:a16="http://schemas.microsoft.com/office/drawing/2014/main" id="{0F583110-722A-42FF-A3B4-476188C7803F}"/>
              </a:ext>
            </a:extLst>
          </p:cNvPr>
          <p:cNvSpPr txBox="1"/>
          <p:nvPr/>
        </p:nvSpPr>
        <p:spPr>
          <a:xfrm>
            <a:off x="6513391" y="3003624"/>
            <a:ext cx="770693" cy="1246495"/>
          </a:xfrm>
          <a:prstGeom prst="rect">
            <a:avLst/>
          </a:prstGeom>
          <a:noFill/>
        </p:spPr>
        <p:txBody>
          <a:bodyPr wrap="square" rtlCol="0">
            <a:spAutoFit/>
          </a:bodyPr>
          <a:lstStyle/>
          <a:p>
            <a:pPr algn="ctr"/>
            <a:r>
              <a:rPr lang="en-GB" sz="7500" dirty="0"/>
              <a:t>g</a:t>
            </a:r>
          </a:p>
        </p:txBody>
      </p:sp>
      <p:sp>
        <p:nvSpPr>
          <p:cNvPr id="16" name="TextBox 15">
            <a:extLst>
              <a:ext uri="{FF2B5EF4-FFF2-40B4-BE49-F238E27FC236}">
                <a16:creationId xmlns:a16="http://schemas.microsoft.com/office/drawing/2014/main" id="{5488D5E0-AA0F-44E0-ABF6-A327F25FA400}"/>
              </a:ext>
            </a:extLst>
          </p:cNvPr>
          <p:cNvSpPr txBox="1"/>
          <p:nvPr/>
        </p:nvSpPr>
        <p:spPr>
          <a:xfrm>
            <a:off x="7016537" y="3003246"/>
            <a:ext cx="808785" cy="1246495"/>
          </a:xfrm>
          <a:prstGeom prst="rect">
            <a:avLst/>
          </a:prstGeom>
          <a:noFill/>
        </p:spPr>
        <p:txBody>
          <a:bodyPr wrap="square" rtlCol="0">
            <a:spAutoFit/>
          </a:bodyPr>
          <a:lstStyle/>
          <a:p>
            <a:pPr algn="ctr"/>
            <a:r>
              <a:rPr lang="en-GB" sz="7500" dirty="0"/>
              <a:t>n</a:t>
            </a:r>
          </a:p>
        </p:txBody>
      </p:sp>
      <p:sp>
        <p:nvSpPr>
          <p:cNvPr id="21" name="TextBox 20">
            <a:extLst>
              <a:ext uri="{FF2B5EF4-FFF2-40B4-BE49-F238E27FC236}">
                <a16:creationId xmlns:a16="http://schemas.microsoft.com/office/drawing/2014/main" id="{5EDE7836-3104-42B7-B71E-3A795CC07B66}"/>
              </a:ext>
            </a:extLst>
          </p:cNvPr>
          <p:cNvSpPr txBox="1"/>
          <p:nvPr/>
        </p:nvSpPr>
        <p:spPr>
          <a:xfrm>
            <a:off x="1465740" y="4307378"/>
            <a:ext cx="10306050" cy="1785104"/>
          </a:xfrm>
          <a:prstGeom prst="rect">
            <a:avLst/>
          </a:prstGeom>
          <a:noFill/>
        </p:spPr>
        <p:txBody>
          <a:bodyPr wrap="square" rtlCol="0">
            <a:spAutoFit/>
          </a:bodyPr>
          <a:lstStyle/>
          <a:p>
            <a:pPr algn="ctr"/>
            <a:r>
              <a:rPr lang="en-GB" sz="5500" dirty="0"/>
              <a:t>Foreign means from another country.</a:t>
            </a:r>
          </a:p>
        </p:txBody>
      </p:sp>
      <p:sp>
        <p:nvSpPr>
          <p:cNvPr id="17" name="Rectangle: Rounded Corners 16">
            <a:extLst>
              <a:ext uri="{FF2B5EF4-FFF2-40B4-BE49-F238E27FC236}">
                <a16:creationId xmlns:a16="http://schemas.microsoft.com/office/drawing/2014/main" id="{ED216256-B27A-44CB-B4B5-C9EF61BEE243}"/>
              </a:ext>
            </a:extLst>
          </p:cNvPr>
          <p:cNvSpPr/>
          <p:nvPr/>
        </p:nvSpPr>
        <p:spPr>
          <a:xfrm>
            <a:off x="3410760" y="398545"/>
            <a:ext cx="5494090" cy="1443227"/>
          </a:xfrm>
          <a:prstGeom prst="roundRect">
            <a:avLst/>
          </a:prstGeom>
          <a:solidFill>
            <a:srgbClr val="FF66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dirty="0">
                <a:solidFill>
                  <a:schemeClr val="tx1"/>
                </a:solidFill>
              </a:rPr>
              <a:t>‘</a:t>
            </a:r>
            <a:r>
              <a:rPr lang="en-GB" sz="4400" dirty="0" err="1">
                <a:solidFill>
                  <a:schemeClr val="tx1"/>
                </a:solidFill>
              </a:rPr>
              <a:t>i</a:t>
            </a:r>
            <a:r>
              <a:rPr lang="en-GB" sz="4400" dirty="0">
                <a:solidFill>
                  <a:schemeClr val="tx1"/>
                </a:solidFill>
              </a:rPr>
              <a:t>’ before ‘e’ only – </a:t>
            </a:r>
            <a:r>
              <a:rPr lang="en-GB" sz="4400" b="1" dirty="0">
                <a:solidFill>
                  <a:schemeClr val="tx1"/>
                </a:solidFill>
              </a:rPr>
              <a:t>exception to the rule</a:t>
            </a:r>
          </a:p>
        </p:txBody>
      </p:sp>
      <p:pic>
        <p:nvPicPr>
          <p:cNvPr id="19" name="Picture 18">
            <a:extLst>
              <a:ext uri="{FF2B5EF4-FFF2-40B4-BE49-F238E27FC236}">
                <a16:creationId xmlns:a16="http://schemas.microsoft.com/office/drawing/2014/main" id="{3D1458DF-EDCF-41EC-86F4-D1461A35C9C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4707" y="4726744"/>
            <a:ext cx="2250250" cy="1627681"/>
          </a:xfrm>
          <a:prstGeom prst="rect">
            <a:avLst/>
          </a:prstGeom>
        </p:spPr>
      </p:pic>
      <p:pic>
        <p:nvPicPr>
          <p:cNvPr id="18" name="Picture 17">
            <a:extLst>
              <a:ext uri="{FF2B5EF4-FFF2-40B4-BE49-F238E27FC236}">
                <a16:creationId xmlns:a16="http://schemas.microsoft.com/office/drawing/2014/main" id="{1D6D8731-E8D3-4999-8455-B8B829CB5F3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91104" y="194085"/>
            <a:ext cx="896492" cy="896492"/>
          </a:xfrm>
          <a:prstGeom prst="rect">
            <a:avLst/>
          </a:prstGeom>
        </p:spPr>
      </p:pic>
    </p:spTree>
    <p:extLst>
      <p:ext uri="{BB962C8B-B14F-4D97-AF65-F5344CB8AC3E}">
        <p14:creationId xmlns:p14="http://schemas.microsoft.com/office/powerpoint/2010/main" val="3568662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2" grpId="0"/>
      <p:bldP spid="13" grpId="0"/>
      <p:bldP spid="14" grpId="0"/>
      <p:bldP spid="15" grpId="0"/>
      <p:bldP spid="1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33D5FE6-2697-4C0C-BFEF-B1EB43F6EBE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9384" y="194085"/>
            <a:ext cx="1801368" cy="871728"/>
          </a:xfrm>
          <a:prstGeom prst="rect">
            <a:avLst/>
          </a:prstGeom>
        </p:spPr>
      </p:pic>
      <p:pic>
        <p:nvPicPr>
          <p:cNvPr id="7" name="Picture 6">
            <a:extLst>
              <a:ext uri="{FF2B5EF4-FFF2-40B4-BE49-F238E27FC236}">
                <a16:creationId xmlns:a16="http://schemas.microsoft.com/office/drawing/2014/main" id="{B2019707-82BE-488E-8A28-8F2D1DE0CDC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08300" y="194085"/>
            <a:ext cx="1004316" cy="1443228"/>
          </a:xfrm>
          <a:prstGeom prst="rect">
            <a:avLst/>
          </a:prstGeom>
        </p:spPr>
      </p:pic>
      <p:sp>
        <p:nvSpPr>
          <p:cNvPr id="8" name="TextBox 7">
            <a:extLst>
              <a:ext uri="{FF2B5EF4-FFF2-40B4-BE49-F238E27FC236}">
                <a16:creationId xmlns:a16="http://schemas.microsoft.com/office/drawing/2014/main" id="{B0F70260-6F9C-4077-BC4D-BF9EF2D40B34}"/>
              </a:ext>
            </a:extLst>
          </p:cNvPr>
          <p:cNvSpPr txBox="1"/>
          <p:nvPr/>
        </p:nvSpPr>
        <p:spPr>
          <a:xfrm>
            <a:off x="358835" y="1725034"/>
            <a:ext cx="11070454" cy="1246495"/>
          </a:xfrm>
          <a:prstGeom prst="rect">
            <a:avLst/>
          </a:prstGeom>
          <a:noFill/>
        </p:spPr>
        <p:txBody>
          <a:bodyPr wrap="square" rtlCol="0">
            <a:spAutoFit/>
          </a:bodyPr>
          <a:lstStyle/>
          <a:p>
            <a:pPr algn="ctr"/>
            <a:r>
              <a:rPr lang="en-GB" sz="7500" dirty="0" err="1"/>
              <a:t>f_r_i_n</a:t>
            </a:r>
            <a:endParaRPr lang="en-GB" sz="7500" dirty="0"/>
          </a:p>
        </p:txBody>
      </p:sp>
      <p:sp>
        <p:nvSpPr>
          <p:cNvPr id="9" name="TextBox 8">
            <a:extLst>
              <a:ext uri="{FF2B5EF4-FFF2-40B4-BE49-F238E27FC236}">
                <a16:creationId xmlns:a16="http://schemas.microsoft.com/office/drawing/2014/main" id="{ED318A03-29D0-4E81-BBAF-BEAFE75C8083}"/>
              </a:ext>
            </a:extLst>
          </p:cNvPr>
          <p:cNvSpPr txBox="1"/>
          <p:nvPr/>
        </p:nvSpPr>
        <p:spPr>
          <a:xfrm>
            <a:off x="6163563" y="3016023"/>
            <a:ext cx="823997" cy="1246495"/>
          </a:xfrm>
          <a:prstGeom prst="rect">
            <a:avLst/>
          </a:prstGeom>
          <a:noFill/>
        </p:spPr>
        <p:txBody>
          <a:bodyPr wrap="square" rtlCol="0">
            <a:spAutoFit/>
          </a:bodyPr>
          <a:lstStyle/>
          <a:p>
            <a:pPr algn="ctr"/>
            <a:r>
              <a:rPr lang="en-GB" sz="7500" dirty="0"/>
              <a:t>f</a:t>
            </a:r>
          </a:p>
        </p:txBody>
      </p:sp>
      <p:sp>
        <p:nvSpPr>
          <p:cNvPr id="11" name="TextBox 10">
            <a:extLst>
              <a:ext uri="{FF2B5EF4-FFF2-40B4-BE49-F238E27FC236}">
                <a16:creationId xmlns:a16="http://schemas.microsoft.com/office/drawing/2014/main" id="{5C21B293-77EA-44D4-8554-F6A20CA05D9E}"/>
              </a:ext>
            </a:extLst>
          </p:cNvPr>
          <p:cNvSpPr txBox="1"/>
          <p:nvPr/>
        </p:nvSpPr>
        <p:spPr>
          <a:xfrm>
            <a:off x="4637831" y="2983743"/>
            <a:ext cx="829249" cy="1246495"/>
          </a:xfrm>
          <a:prstGeom prst="rect">
            <a:avLst/>
          </a:prstGeom>
          <a:noFill/>
        </p:spPr>
        <p:txBody>
          <a:bodyPr wrap="square" rtlCol="0">
            <a:spAutoFit/>
          </a:bodyPr>
          <a:lstStyle/>
          <a:p>
            <a:pPr algn="ctr"/>
            <a:r>
              <a:rPr lang="en-GB" sz="7500" dirty="0"/>
              <a:t>o</a:t>
            </a:r>
          </a:p>
        </p:txBody>
      </p:sp>
      <p:sp>
        <p:nvSpPr>
          <p:cNvPr id="12" name="TextBox 11">
            <a:extLst>
              <a:ext uri="{FF2B5EF4-FFF2-40B4-BE49-F238E27FC236}">
                <a16:creationId xmlns:a16="http://schemas.microsoft.com/office/drawing/2014/main" id="{37C923C9-3E0B-47BE-B084-C10F4997B5BF}"/>
              </a:ext>
            </a:extLst>
          </p:cNvPr>
          <p:cNvSpPr txBox="1"/>
          <p:nvPr/>
        </p:nvSpPr>
        <p:spPr>
          <a:xfrm>
            <a:off x="7281911" y="2994406"/>
            <a:ext cx="823997" cy="1246495"/>
          </a:xfrm>
          <a:prstGeom prst="rect">
            <a:avLst/>
          </a:prstGeom>
          <a:noFill/>
        </p:spPr>
        <p:txBody>
          <a:bodyPr wrap="square" rtlCol="0">
            <a:spAutoFit/>
          </a:bodyPr>
          <a:lstStyle/>
          <a:p>
            <a:pPr algn="ctr"/>
            <a:r>
              <a:rPr lang="en-GB" sz="7500" dirty="0"/>
              <a:t>r</a:t>
            </a:r>
          </a:p>
        </p:txBody>
      </p:sp>
      <p:sp>
        <p:nvSpPr>
          <p:cNvPr id="13" name="TextBox 12">
            <a:extLst>
              <a:ext uri="{FF2B5EF4-FFF2-40B4-BE49-F238E27FC236}">
                <a16:creationId xmlns:a16="http://schemas.microsoft.com/office/drawing/2014/main" id="{981446E5-D6F1-4885-9ED2-A4734D8C8A7D}"/>
              </a:ext>
            </a:extLst>
          </p:cNvPr>
          <p:cNvSpPr txBox="1"/>
          <p:nvPr/>
        </p:nvSpPr>
        <p:spPr>
          <a:xfrm>
            <a:off x="5748996" y="3007204"/>
            <a:ext cx="664510" cy="1246495"/>
          </a:xfrm>
          <a:prstGeom prst="rect">
            <a:avLst/>
          </a:prstGeom>
          <a:noFill/>
        </p:spPr>
        <p:txBody>
          <a:bodyPr wrap="square" rtlCol="0">
            <a:spAutoFit/>
          </a:bodyPr>
          <a:lstStyle/>
          <a:p>
            <a:pPr algn="ctr"/>
            <a:r>
              <a:rPr lang="en-GB" sz="7500" dirty="0"/>
              <a:t>e</a:t>
            </a:r>
          </a:p>
        </p:txBody>
      </p:sp>
      <p:sp>
        <p:nvSpPr>
          <p:cNvPr id="14" name="TextBox 13">
            <a:extLst>
              <a:ext uri="{FF2B5EF4-FFF2-40B4-BE49-F238E27FC236}">
                <a16:creationId xmlns:a16="http://schemas.microsoft.com/office/drawing/2014/main" id="{6532BDB5-5F89-4298-B9EB-5D6F28D690D1}"/>
              </a:ext>
            </a:extLst>
          </p:cNvPr>
          <p:cNvSpPr txBox="1"/>
          <p:nvPr/>
        </p:nvSpPr>
        <p:spPr>
          <a:xfrm>
            <a:off x="3941348" y="3033151"/>
            <a:ext cx="888214" cy="1246495"/>
          </a:xfrm>
          <a:prstGeom prst="rect">
            <a:avLst/>
          </a:prstGeom>
          <a:noFill/>
        </p:spPr>
        <p:txBody>
          <a:bodyPr wrap="square" rtlCol="0">
            <a:spAutoFit/>
          </a:bodyPr>
          <a:lstStyle/>
          <a:p>
            <a:pPr algn="ctr"/>
            <a:r>
              <a:rPr lang="en-GB" sz="7500" dirty="0" err="1"/>
              <a:t>i</a:t>
            </a:r>
            <a:endParaRPr lang="en-GB" sz="7500" dirty="0"/>
          </a:p>
        </p:txBody>
      </p:sp>
      <p:sp>
        <p:nvSpPr>
          <p:cNvPr id="15" name="TextBox 14">
            <a:extLst>
              <a:ext uri="{FF2B5EF4-FFF2-40B4-BE49-F238E27FC236}">
                <a16:creationId xmlns:a16="http://schemas.microsoft.com/office/drawing/2014/main" id="{0F583110-722A-42FF-A3B4-476188C7803F}"/>
              </a:ext>
            </a:extLst>
          </p:cNvPr>
          <p:cNvSpPr txBox="1"/>
          <p:nvPr/>
        </p:nvSpPr>
        <p:spPr>
          <a:xfrm>
            <a:off x="5217589" y="3034501"/>
            <a:ext cx="708509" cy="1246495"/>
          </a:xfrm>
          <a:prstGeom prst="rect">
            <a:avLst/>
          </a:prstGeom>
          <a:noFill/>
        </p:spPr>
        <p:txBody>
          <a:bodyPr wrap="square" rtlCol="0">
            <a:spAutoFit/>
          </a:bodyPr>
          <a:lstStyle/>
          <a:p>
            <a:pPr algn="ctr"/>
            <a:r>
              <a:rPr lang="en-GB" sz="7500" dirty="0"/>
              <a:t>g</a:t>
            </a:r>
          </a:p>
        </p:txBody>
      </p:sp>
      <p:sp>
        <p:nvSpPr>
          <p:cNvPr id="16" name="TextBox 15">
            <a:extLst>
              <a:ext uri="{FF2B5EF4-FFF2-40B4-BE49-F238E27FC236}">
                <a16:creationId xmlns:a16="http://schemas.microsoft.com/office/drawing/2014/main" id="{5488D5E0-AA0F-44E0-ABF6-A327F25FA400}"/>
              </a:ext>
            </a:extLst>
          </p:cNvPr>
          <p:cNvSpPr txBox="1"/>
          <p:nvPr/>
        </p:nvSpPr>
        <p:spPr>
          <a:xfrm>
            <a:off x="6676787" y="3007203"/>
            <a:ext cx="829250" cy="1246495"/>
          </a:xfrm>
          <a:prstGeom prst="rect">
            <a:avLst/>
          </a:prstGeom>
          <a:noFill/>
        </p:spPr>
        <p:txBody>
          <a:bodyPr wrap="square" rtlCol="0">
            <a:spAutoFit/>
          </a:bodyPr>
          <a:lstStyle/>
          <a:p>
            <a:pPr algn="ctr"/>
            <a:r>
              <a:rPr lang="en-GB" sz="7500" dirty="0"/>
              <a:t>n</a:t>
            </a:r>
          </a:p>
        </p:txBody>
      </p:sp>
      <p:sp>
        <p:nvSpPr>
          <p:cNvPr id="21" name="TextBox 20">
            <a:extLst>
              <a:ext uri="{FF2B5EF4-FFF2-40B4-BE49-F238E27FC236}">
                <a16:creationId xmlns:a16="http://schemas.microsoft.com/office/drawing/2014/main" id="{5EDE7836-3104-42B7-B71E-3A795CC07B66}"/>
              </a:ext>
            </a:extLst>
          </p:cNvPr>
          <p:cNvSpPr txBox="1"/>
          <p:nvPr/>
        </p:nvSpPr>
        <p:spPr>
          <a:xfrm>
            <a:off x="3941348" y="4695890"/>
            <a:ext cx="7963270" cy="938719"/>
          </a:xfrm>
          <a:prstGeom prst="rect">
            <a:avLst/>
          </a:prstGeom>
          <a:noFill/>
        </p:spPr>
        <p:txBody>
          <a:bodyPr wrap="square" rtlCol="0">
            <a:spAutoFit/>
          </a:bodyPr>
          <a:lstStyle/>
          <a:p>
            <a:r>
              <a:rPr lang="en-GB" sz="5500" dirty="0"/>
              <a:t>Foreign means …</a:t>
            </a:r>
          </a:p>
        </p:txBody>
      </p:sp>
      <p:sp>
        <p:nvSpPr>
          <p:cNvPr id="18" name="Rectangle: Rounded Corners 17">
            <a:extLst>
              <a:ext uri="{FF2B5EF4-FFF2-40B4-BE49-F238E27FC236}">
                <a16:creationId xmlns:a16="http://schemas.microsoft.com/office/drawing/2014/main" id="{5BD22D41-8169-44CA-AB98-99F5115AC15C}"/>
              </a:ext>
            </a:extLst>
          </p:cNvPr>
          <p:cNvSpPr/>
          <p:nvPr/>
        </p:nvSpPr>
        <p:spPr>
          <a:xfrm>
            <a:off x="3410760" y="398545"/>
            <a:ext cx="5494090" cy="1443227"/>
          </a:xfrm>
          <a:prstGeom prst="roundRect">
            <a:avLst/>
          </a:prstGeom>
          <a:solidFill>
            <a:srgbClr val="FF66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dirty="0">
                <a:solidFill>
                  <a:schemeClr val="tx1"/>
                </a:solidFill>
              </a:rPr>
              <a:t>‘</a:t>
            </a:r>
            <a:r>
              <a:rPr lang="en-GB" sz="4400" dirty="0" err="1">
                <a:solidFill>
                  <a:schemeClr val="tx1"/>
                </a:solidFill>
              </a:rPr>
              <a:t>i</a:t>
            </a:r>
            <a:r>
              <a:rPr lang="en-GB" sz="4400" dirty="0">
                <a:solidFill>
                  <a:schemeClr val="tx1"/>
                </a:solidFill>
              </a:rPr>
              <a:t>’ before ‘e’ only – </a:t>
            </a:r>
            <a:r>
              <a:rPr lang="en-GB" sz="4400" b="1" dirty="0">
                <a:solidFill>
                  <a:schemeClr val="tx1"/>
                </a:solidFill>
              </a:rPr>
              <a:t>exception to the rule</a:t>
            </a:r>
          </a:p>
        </p:txBody>
      </p:sp>
      <p:pic>
        <p:nvPicPr>
          <p:cNvPr id="17" name="Picture 16">
            <a:extLst>
              <a:ext uri="{FF2B5EF4-FFF2-40B4-BE49-F238E27FC236}">
                <a16:creationId xmlns:a16="http://schemas.microsoft.com/office/drawing/2014/main" id="{5D9054F8-4C5C-491E-A33C-1BBB3D28DA1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5965" y="3971320"/>
            <a:ext cx="1640738" cy="2387860"/>
          </a:xfrm>
          <a:prstGeom prst="rect">
            <a:avLst/>
          </a:prstGeom>
        </p:spPr>
      </p:pic>
      <p:pic>
        <p:nvPicPr>
          <p:cNvPr id="19" name="Picture 18">
            <a:extLst>
              <a:ext uri="{FF2B5EF4-FFF2-40B4-BE49-F238E27FC236}">
                <a16:creationId xmlns:a16="http://schemas.microsoft.com/office/drawing/2014/main" id="{A76DED3A-193A-4F1E-BA62-2B16AC79639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91104" y="194085"/>
            <a:ext cx="896492" cy="896492"/>
          </a:xfrm>
          <a:prstGeom prst="rect">
            <a:avLst/>
          </a:prstGeom>
        </p:spPr>
      </p:pic>
    </p:spTree>
    <p:extLst>
      <p:ext uri="{BB962C8B-B14F-4D97-AF65-F5344CB8AC3E}">
        <p14:creationId xmlns:p14="http://schemas.microsoft.com/office/powerpoint/2010/main" val="15060883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21"/>
                                        </p:tgtEl>
                                        <p:attrNameLst>
                                          <p:attrName>style.visibility</p:attrName>
                                        </p:attrNameLst>
                                      </p:cBhvr>
                                      <p:to>
                                        <p:strVal val="visible"/>
                                      </p:to>
                                    </p:set>
                                    <p:anim calcmode="lin" valueType="num">
                                      <p:cBhvr additive="base">
                                        <p:cTn id="35" dur="500" fill="hold"/>
                                        <p:tgtEl>
                                          <p:spTgt spid="21"/>
                                        </p:tgtEl>
                                        <p:attrNameLst>
                                          <p:attrName>ppt_x</p:attrName>
                                        </p:attrNameLst>
                                      </p:cBhvr>
                                      <p:tavLst>
                                        <p:tav tm="0">
                                          <p:val>
                                            <p:strVal val="#ppt_x"/>
                                          </p:val>
                                        </p:tav>
                                        <p:tav tm="100000">
                                          <p:val>
                                            <p:strVal val="#ppt_x"/>
                                          </p:val>
                                        </p:tav>
                                      </p:tavLst>
                                    </p:anim>
                                    <p:anim calcmode="lin" valueType="num">
                                      <p:cBhvr additive="base">
                                        <p:cTn id="36"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2" grpId="0"/>
      <p:bldP spid="13" grpId="0"/>
      <p:bldP spid="14" grpId="0"/>
      <p:bldP spid="15" grpId="0"/>
      <p:bldP spid="16" grpId="0"/>
      <p:bldP spid="21"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TotalTime>
  <Words>387</Words>
  <Application>Microsoft Office PowerPoint</Application>
  <PresentationFormat>Widescreen</PresentationFormat>
  <Paragraphs>114</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Calibri Light</vt:lpstr>
      <vt:lpstr>Times New Roman</vt:lpstr>
      <vt:lpstr>Office Theme</vt:lpstr>
      <vt:lpstr>Statutory Spelling List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Word List – Years 5 and 6    accommodate accompany according achieve aggressive amateur ancient apparent appreciate attached available average awkward bargain bruise category cemetery committee communicate community competition conscience* conscious* controversy convenience correspond criticise (critic + ise) curiosity definite desperate determined develop dictionary disastrous   embarrass environment equip (–ped, –ment) especially exaggerate excellent existence explanation familiar foreign forty frequently government guarantee harass hindrance identity immediate(ly) individual interfere interrupt language leisure lightning marvellous mischievous muscle necessary neighbour nuisance occupy occur opportunity parliament   persuade physical prejudice privilege profession programme pronunciation queue recognise recommend relevant restaurant rhyme rhythm sacrifice secretary shoulder signature sincere(ly) soldier stomach sufficient suggest symbol system temperature thorough twelfth variety vegetable vehicle yacht</dc:title>
  <dc:creator>Natasha Robertson</dc:creator>
  <cp:lastModifiedBy>Lauren Meadows</cp:lastModifiedBy>
  <cp:revision>2</cp:revision>
  <dcterms:created xsi:type="dcterms:W3CDTF">2018-02-28T16:13:03Z</dcterms:created>
  <dcterms:modified xsi:type="dcterms:W3CDTF">2018-03-01T20:49:44Z</dcterms:modified>
</cp:coreProperties>
</file>